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embeddedFontLst>
    <p:embeddedFont>
      <p:font typeface="Barlow" pitchFamily="2" charset="77"/>
      <p:regular r:id="rId25"/>
      <p:bold r:id="rId26"/>
      <p:italic r:id="rId27"/>
      <p:boldItalic r:id="rId28"/>
    </p:embeddedFont>
    <p:embeddedFont>
      <p:font typeface="Barlow Medium" panose="020F0502020204030204" pitchFamily="34" charset="0"/>
      <p:regular r:id="rId29"/>
      <p:bold r:id="rId30"/>
      <p:italic r:id="rId31"/>
      <p:boldItalic r:id="rId32"/>
    </p:embeddedFont>
    <p:embeddedFont>
      <p:font typeface="Roboto" panose="02000000000000000000" pitchFamily="2"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9" roundtripDataSignature="AMtx7mjtkPbncu5Rk2heqiHeTEKxPyiFB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customschemas.google.com/relationships/presentationmetadata" Target="metadata"/><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8" name="Google Shape;68;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2fdfcb31ac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 name="Google Shape;73;g2fdfcb31ac7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8" name="Google Shape;78;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143000" lvl="0"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Sample questions:  </a:t>
            </a:r>
            <a:endParaRPr sz="1200">
              <a:solidFill>
                <a:schemeClr val="dk1"/>
              </a:solidFill>
              <a:latin typeface="Calibri"/>
              <a:ea typeface="Calibri"/>
              <a:cs typeface="Calibri"/>
              <a:sym typeface="Calibri"/>
            </a:endParaRPr>
          </a:p>
          <a:p>
            <a:pPr marL="1600200" lvl="0"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What were some ways enslaved Africans communicated with percussive sound when drums were outlawed?  </a:t>
            </a:r>
            <a:endParaRPr sz="1200">
              <a:solidFill>
                <a:schemeClr val="dk1"/>
              </a:solidFill>
              <a:latin typeface="Calibri"/>
              <a:ea typeface="Calibri"/>
              <a:cs typeface="Calibri"/>
              <a:sym typeface="Calibri"/>
            </a:endParaRPr>
          </a:p>
          <a:p>
            <a:pPr marL="1600200" lvl="0"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How do traditional marching bands perform percussion instruments? (One person on each instrument or one person playing multiple parts?)  </a:t>
            </a:r>
            <a:endParaRPr sz="1200">
              <a:solidFill>
                <a:schemeClr val="dk1"/>
              </a:solidFill>
              <a:latin typeface="Calibri"/>
              <a:ea typeface="Calibri"/>
              <a:cs typeface="Calibri"/>
              <a:sym typeface="Calibri"/>
            </a:endParaRPr>
          </a:p>
          <a:p>
            <a:pPr marL="1600200" lvl="0"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What innovations in New Orleans led to the development of one seated percussionist playing multiple parts at the same time? (cymbal attached to bass drum and high society dance hall bands wanting the percussion instruments and also body and punch from bass drum)  </a:t>
            </a:r>
            <a:endParaRPr sz="1200">
              <a:solidFill>
                <a:schemeClr val="dk1"/>
              </a:solidFill>
              <a:latin typeface="Calibri"/>
              <a:ea typeface="Calibri"/>
              <a:cs typeface="Calibri"/>
              <a:sym typeface="Calibri"/>
            </a:endParaRPr>
          </a:p>
          <a:p>
            <a:pPr marL="1600200" lvl="0"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What were the typical percussion instruments used in the early trap drum sets?   </a:t>
            </a:r>
            <a:endParaRPr sz="1200">
              <a:solidFill>
                <a:schemeClr val="dk1"/>
              </a:solidFill>
              <a:latin typeface="Calibri"/>
              <a:ea typeface="Calibri"/>
              <a:cs typeface="Calibri"/>
              <a:sym typeface="Calibri"/>
            </a:endParaRPr>
          </a:p>
          <a:p>
            <a:pPr marL="1600200" lvl="0"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How were drums being used in popular music before the development of the modern drum set?  </a:t>
            </a:r>
            <a:endParaRPr sz="1200">
              <a:solidFill>
                <a:schemeClr val="dk1"/>
              </a:solidFill>
              <a:latin typeface="Calibri"/>
              <a:ea typeface="Calibri"/>
              <a:cs typeface="Calibri"/>
              <a:sym typeface="Calibri"/>
            </a:endParaRPr>
          </a:p>
          <a:p>
            <a:pPr marL="1600200" lvl="0"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Discuss the evolution of the sock or hi-hat cymbal and stand.  Who was the drummer instrumental in developing this new idea?  </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84" name="Google Shape;84;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2f434a47e3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2f434a47e3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2f0afc5beb0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2f0afc5beb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Font typeface="Calibri"/>
              <a:buAutoNum type="arabicPeriod"/>
            </a:pPr>
            <a:r>
              <a:rPr lang="en-US" sz="1200" b="1">
                <a:solidFill>
                  <a:schemeClr val="dk1"/>
                </a:solidFill>
                <a:latin typeface="Calibri"/>
                <a:ea typeface="Calibri"/>
                <a:cs typeface="Calibri"/>
                <a:sym typeface="Calibri"/>
              </a:rPr>
              <a:t>“Early Modern Drum Kit,” early 20</a:t>
            </a:r>
            <a:r>
              <a:rPr lang="en-US" sz="1200" b="1" baseline="30000">
                <a:solidFill>
                  <a:schemeClr val="dk1"/>
                </a:solidFill>
                <a:latin typeface="Calibri"/>
                <a:ea typeface="Calibri"/>
                <a:cs typeface="Calibri"/>
                <a:sym typeface="Calibri"/>
              </a:rPr>
              <a:t>th</a:t>
            </a:r>
            <a:r>
              <a:rPr lang="en-US" sz="1200" b="1">
                <a:solidFill>
                  <a:schemeClr val="dk1"/>
                </a:solidFill>
                <a:latin typeface="Calibri"/>
                <a:ea typeface="Calibri"/>
                <a:cs typeface="Calibri"/>
                <a:sym typeface="Calibri"/>
              </a:rPr>
              <a:t> century</a:t>
            </a:r>
            <a:r>
              <a:rPr lang="en-US" sz="1200">
                <a:solidFill>
                  <a:schemeClr val="dk1"/>
                </a:solidFill>
                <a:latin typeface="Calibri"/>
                <a:ea typeface="Calibri"/>
                <a:cs typeface="Calibri"/>
                <a:sym typeface="Calibri"/>
              </a:rPr>
              <a:t> </a:t>
            </a:r>
            <a:endParaRPr sz="1200" b="1">
              <a:solidFill>
                <a:schemeClr val="dk1"/>
              </a:solidFill>
              <a:latin typeface="Calibri"/>
              <a:ea typeface="Calibri"/>
              <a:cs typeface="Calibri"/>
              <a:sym typeface="Calibri"/>
            </a:endParaRPr>
          </a:p>
          <a:p>
            <a:pPr marL="0" lvl="0" indent="457200" algn="l" rtl="0">
              <a:spcBef>
                <a:spcPts val="0"/>
              </a:spcBef>
              <a:spcAft>
                <a:spcPts val="0"/>
              </a:spcAft>
              <a:buClr>
                <a:schemeClr val="dk1"/>
              </a:buClr>
              <a:buSzPts val="1100"/>
              <a:buFont typeface="Arial"/>
              <a:buNone/>
            </a:pPr>
            <a:r>
              <a:rPr lang="en-US" sz="1200" b="1">
                <a:solidFill>
                  <a:schemeClr val="dk1"/>
                </a:solidFill>
                <a:latin typeface="Calibri"/>
                <a:ea typeface="Calibri"/>
                <a:cs typeface="Calibri"/>
                <a:sym typeface="Calibri"/>
              </a:rPr>
              <a:t>28” Bass Drum, 1920s</a:t>
            </a:r>
            <a:endParaRPr sz="1200">
              <a:solidFill>
                <a:schemeClr val="dk1"/>
              </a:solidFill>
              <a:latin typeface="Calibri"/>
              <a:ea typeface="Calibri"/>
              <a:cs typeface="Calibri"/>
              <a:sym typeface="Calibri"/>
            </a:endParaRPr>
          </a:p>
          <a:p>
            <a:pPr marL="0" lvl="0" indent="457200" algn="l" rtl="0">
              <a:spcBef>
                <a:spcPts val="0"/>
              </a:spcBef>
              <a:spcAft>
                <a:spcPts val="0"/>
              </a:spcAft>
              <a:buClr>
                <a:schemeClr val="dk1"/>
              </a:buClr>
              <a:buSzPts val="1100"/>
              <a:buFont typeface="Arial"/>
              <a:buNone/>
            </a:pPr>
            <a:r>
              <a:rPr lang="en-US" sz="1200" b="1">
                <a:solidFill>
                  <a:schemeClr val="dk1"/>
                </a:solidFill>
                <a:latin typeface="Calibri"/>
                <a:ea typeface="Calibri"/>
                <a:cs typeface="Calibri"/>
                <a:sym typeface="Calibri"/>
              </a:rPr>
              <a:t>Snare Drum, 1911</a:t>
            </a:r>
            <a:endParaRPr sz="120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r>
              <a:rPr lang="en-US" sz="1200" b="1">
                <a:solidFill>
                  <a:schemeClr val="dk1"/>
                </a:solidFill>
                <a:latin typeface="Calibri"/>
                <a:ea typeface="Calibri"/>
                <a:cs typeface="Calibri"/>
                <a:sym typeface="Calibri"/>
              </a:rPr>
              <a:t>Chinese Tom Tom Drums, 1900s.</a:t>
            </a:r>
            <a:r>
              <a:rPr lang="en-US"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r>
              <a:rPr lang="en-US" sz="1200" b="1">
                <a:solidFill>
                  <a:schemeClr val="dk1"/>
                </a:solidFill>
                <a:latin typeface="Calibri"/>
                <a:ea typeface="Calibri"/>
                <a:cs typeface="Calibri"/>
                <a:sym typeface="Calibri"/>
              </a:rPr>
              <a:t>Low-Boy Cymbal, 1920s.</a:t>
            </a:r>
            <a:r>
              <a:rPr lang="en-US"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r>
              <a:rPr lang="en-US" sz="1200" b="1">
                <a:solidFill>
                  <a:schemeClr val="dk1"/>
                </a:solidFill>
                <a:latin typeface="Calibri"/>
                <a:ea typeface="Calibri"/>
                <a:cs typeface="Calibri"/>
                <a:sym typeface="Calibri"/>
              </a:rPr>
              <a:t>Vintage Hardware.</a:t>
            </a:r>
            <a:r>
              <a:rPr lang="en-US"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The drum kit as we know it was developed in the early 20</a:t>
            </a:r>
            <a:r>
              <a:rPr lang="en-US" sz="1200" baseline="30000">
                <a:solidFill>
                  <a:schemeClr val="dk1"/>
                </a:solidFill>
                <a:latin typeface="Calibri"/>
                <a:ea typeface="Calibri"/>
                <a:cs typeface="Calibri"/>
                <a:sym typeface="Calibri"/>
              </a:rPr>
              <a:t>th</a:t>
            </a:r>
            <a:r>
              <a:rPr lang="en-US" sz="1200">
                <a:solidFill>
                  <a:schemeClr val="dk1"/>
                </a:solidFill>
                <a:latin typeface="Calibri"/>
                <a:ea typeface="Calibri"/>
                <a:cs typeface="Calibri"/>
                <a:sym typeface="Calibri"/>
              </a:rPr>
              <a:t> century. The invention of the modern bass drum pedal in 1909 by William Ludwig, combined with the “low-boy” cymbal pedal, allowed drummers to play while sitting and effectively use their feet in addition to their hands. This dramatically expanded the number of instruments they could play at once, leading to the concept of the “contraption set,” or simply “trap set,” and later the drum kit. This kit includes a 28” bass drum with painted calfskin head (an internal lamp to illuminate the head and regulate its temperature), a low-boy cymbal, a hanging cymbal, three “Chinese” tom-tom drums, and a metal snare drum. </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2f78e754fcc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2f78e754fc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Remo Belli with a Weather King Promotional Drumhead. Courtesy: Remo, Inc.</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2f78e754fcc_0_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2f78e754fcc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Clr>
                <a:schemeClr val="dk1"/>
              </a:buClr>
              <a:buSzPts val="1300"/>
              <a:buFont typeface="Calibri"/>
              <a:buAutoNum type="arabicPeriod"/>
            </a:pPr>
            <a:r>
              <a:rPr lang="en-US" sz="1300">
                <a:solidFill>
                  <a:schemeClr val="dk1"/>
                </a:solidFill>
                <a:latin typeface="Calibri"/>
                <a:ea typeface="Calibri"/>
                <a:cs typeface="Calibri"/>
                <a:sym typeface="Calibri"/>
              </a:rPr>
              <a:t>Ludwig Drum Company</a:t>
            </a:r>
            <a:endParaRPr sz="130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r>
              <a:rPr lang="en-US" sz="1300" b="1">
                <a:solidFill>
                  <a:schemeClr val="dk1"/>
                </a:solidFill>
                <a:latin typeface="Calibri"/>
                <a:ea typeface="Calibri"/>
                <a:cs typeface="Calibri"/>
                <a:sym typeface="Calibri"/>
              </a:rPr>
              <a:t>Black Oyster Pearl Drum Set, 1960</a:t>
            </a:r>
            <a:endParaRPr sz="1300" b="1">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From the Collection of the Museum of Making Music</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a:p>
            <a:pPr marL="45720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Ludwig logo on Ringo Starr’s bass drum – positioned immediately above “The Beatles” – made Ludwig the country’s best-selling manufacturer of drum kits immediately following their 1964 Ed Sullivan appearance. In fact, Ludwig expanded its factory by 100,000 square feet and moved to round-the-clock production to keep up with demand. Bill Ludwig Jr. even gifted Ringo a gold-plated snare drum, saying “I have never known a drummer more widely acclaimed and publicized than you.” </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f0afc5beb0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f0afc5beb0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Double Drumming. Courtesy: Vic Firth - Zildjian</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f78e754fcc_0_4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2f78e754fcc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The overhand pedal. Courtesy: Vic Firth - Zildjian</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f78e754fcc_0_1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2f78e754fcc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Ludwig Drum Company</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US" sz="1200" b="1">
                <a:solidFill>
                  <a:schemeClr val="dk1"/>
                </a:solidFill>
                <a:latin typeface="Calibri"/>
                <a:ea typeface="Calibri"/>
                <a:cs typeface="Calibri"/>
                <a:sym typeface="Calibri"/>
              </a:rPr>
              <a:t>Bass Drum Pedal, 1909-1911</a:t>
            </a:r>
            <a:endParaRPr sz="1200" b="1">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From the Wm. F. Ludwig II Collection on loan from William F. Ludwig III, President of WFLIII Drums, who is happy to have this item on display at the Museum of Making Music and proud to continue the family tradition of drum making</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While not the first bass drum pedal made, the design of Ludwig’s pedal, introduced in 1909, was an immediate hit. Rather than triggering the rotation of a beater arm at the top of the bass drum like most pedals of the time, the Ludwig model combined the pedal and beater into a single unit, joined by a strap. The result was better responsiveness, more accuracy, and the ability to play faster, a combination that helped kick off the widespread adoption of the drum set.</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endParaRPr sz="1200">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f0afc5beb0_0_1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2f0afc5beb0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The Sonic Palette display at the Museum of Making Music</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2f78e754fcc_0_2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2f78e754fcc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Avedis Zildjian III. Courtesy: Avedis Zildjian Company</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2f78e754fcc_0_1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2f78e754fcc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rPr>
              <a:t>A Bosphorus cymbalsmith hand-hammers a cymbal in Istanbul, Turkey, 2019</a:t>
            </a:r>
            <a:endParaRPr>
              <a:solidFill>
                <a:schemeClr val="dk1"/>
              </a:solidFill>
            </a:endParaRPr>
          </a:p>
          <a:p>
            <a:pPr marL="0" lvl="0" indent="0" algn="l" rtl="0">
              <a:spcBef>
                <a:spcPts val="0"/>
              </a:spcBef>
              <a:spcAft>
                <a:spcPts val="0"/>
              </a:spcAft>
              <a:buClr>
                <a:schemeClr val="dk1"/>
              </a:buClr>
              <a:buSzPts val="1100"/>
              <a:buFont typeface="Arial"/>
              <a:buNone/>
            </a:pPr>
            <a:r>
              <a:rPr lang="en-US">
                <a:solidFill>
                  <a:schemeClr val="dk1"/>
                </a:solidFill>
              </a:rPr>
              <a:t>Photo by Bradley Secker</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2f78e754fcc_0_3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2f78e754fcc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Neil Peart performing at Bluesfest with Rush, 2010. Photo Ceedub13 (CC BY 2.0)</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2f434a47e32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2f434a47e32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f24dd50e2c_1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2f24dd50e2c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02a6592a42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302a6592a4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g2f19bbd08ae_0_6"/>
          <p:cNvSpPr txBox="1">
            <a:spLocks noGrp="1"/>
          </p:cNvSpPr>
          <p:nvPr>
            <p:ph type="ctrTitle"/>
          </p:nvPr>
        </p:nvSpPr>
        <p:spPr>
          <a:xfrm>
            <a:off x="415600" y="992767"/>
            <a:ext cx="11360700" cy="23619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700"/>
              <a:buFont typeface="Barlow"/>
              <a:buNone/>
              <a:defRPr sz="5700" b="1">
                <a:latin typeface="Barlow"/>
                <a:ea typeface="Barlow"/>
                <a:cs typeface="Barlow"/>
                <a:sym typeface="Barlow"/>
              </a:defRPr>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12" name="Google Shape;12;g2f19bbd08ae_0_6"/>
          <p:cNvSpPr txBox="1">
            <a:spLocks noGrp="1"/>
          </p:cNvSpPr>
          <p:nvPr>
            <p:ph type="subTitle" idx="1"/>
          </p:nvPr>
        </p:nvSpPr>
        <p:spPr>
          <a:xfrm>
            <a:off x="415600" y="3354767"/>
            <a:ext cx="11360700" cy="14808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700"/>
              <a:buFont typeface="Barlow"/>
              <a:buNone/>
              <a:defRPr sz="3700">
                <a:latin typeface="Barlow"/>
                <a:ea typeface="Barlow"/>
                <a:cs typeface="Barlow"/>
                <a:sym typeface="Barlow"/>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3" name="Google Shape;13;g2f19bbd08ae_0_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g2f19bbd08ae_0_10"/>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Font typeface="Barlow"/>
              <a:buNone/>
              <a:defRPr sz="4800" b="1">
                <a:latin typeface="Barlow"/>
                <a:ea typeface="Barlow"/>
                <a:cs typeface="Barlow"/>
                <a:sym typeface="Barlow"/>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 name="Google Shape;16;g2f19bbd08ae_0_1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with Copy">
  <p:cSld name="CUSTOM">
    <p:spTree>
      <p:nvGrpSpPr>
        <p:cNvPr id="1" name="Shape 17"/>
        <p:cNvGrpSpPr/>
        <p:nvPr/>
      </p:nvGrpSpPr>
      <p:grpSpPr>
        <a:xfrm>
          <a:off x="0" y="0"/>
          <a:ext cx="0" cy="0"/>
          <a:chOff x="0" y="0"/>
          <a:chExt cx="0" cy="0"/>
        </a:xfrm>
      </p:grpSpPr>
      <p:sp>
        <p:nvSpPr>
          <p:cNvPr id="18" name="Google Shape;18;g2f19bbd08ae_0_13"/>
          <p:cNvSpPr txBox="1">
            <a:spLocks noGrp="1"/>
          </p:cNvSpPr>
          <p:nvPr>
            <p:ph type="title"/>
          </p:nvPr>
        </p:nvSpPr>
        <p:spPr>
          <a:xfrm>
            <a:off x="568800" y="826733"/>
            <a:ext cx="11054400" cy="763500"/>
          </a:xfrm>
          <a:prstGeom prst="rect">
            <a:avLst/>
          </a:prstGeom>
        </p:spPr>
        <p:txBody>
          <a:bodyPr spcFirstLastPara="1" wrap="square" lIns="121900" tIns="121900" rIns="121900" bIns="121900" anchor="t" anchorCtr="0">
            <a:normAutofit/>
          </a:bodyPr>
          <a:lstStyle>
            <a:lvl1pPr lvl="0" algn="ctr">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19" name="Google Shape;19;g2f19bbd08ae_0_13"/>
          <p:cNvSpPr txBox="1">
            <a:spLocks noGrp="1"/>
          </p:cNvSpPr>
          <p:nvPr>
            <p:ph type="body" idx="1"/>
          </p:nvPr>
        </p:nvSpPr>
        <p:spPr>
          <a:xfrm>
            <a:off x="1451833" y="1924133"/>
            <a:ext cx="9463200" cy="3656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Char char="○"/>
              <a:defRPr sz="2400"/>
            </a:lvl2pPr>
            <a:lvl3pPr marL="1371600" lvl="2" indent="-381000">
              <a:spcBef>
                <a:spcPts val="0"/>
              </a:spcBef>
              <a:spcAft>
                <a:spcPts val="0"/>
              </a:spcAft>
              <a:buSzPts val="2400"/>
              <a:buChar char="■"/>
              <a:defRPr sz="2400"/>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g2f19bbd08ae_0_16"/>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b="1">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 name="Google Shape;22;g2f19bbd08ae_0_16"/>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Font typeface="Barlow"/>
              <a:buChar char="○"/>
              <a:defRPr sz="2400">
                <a:latin typeface="Barlow"/>
                <a:ea typeface="Barlow"/>
                <a:cs typeface="Barlow"/>
                <a:sym typeface="Barlow"/>
              </a:defRPr>
            </a:lvl2pPr>
            <a:lvl3pPr marL="1371600" lvl="2" indent="-381000">
              <a:spcBef>
                <a:spcPts val="0"/>
              </a:spcBef>
              <a:spcAft>
                <a:spcPts val="0"/>
              </a:spcAft>
              <a:buSzPts val="2400"/>
              <a:buFont typeface="Barlow"/>
              <a:buChar char="■"/>
              <a:defRPr sz="2400">
                <a:latin typeface="Barlow"/>
                <a:ea typeface="Barlow"/>
                <a:cs typeface="Barlow"/>
                <a:sym typeface="Barlow"/>
              </a:defRPr>
            </a:lvl3pPr>
            <a:lvl4pPr marL="1828800" lvl="3" indent="-381000">
              <a:spcBef>
                <a:spcPts val="0"/>
              </a:spcBef>
              <a:spcAft>
                <a:spcPts val="0"/>
              </a:spcAft>
              <a:buSzPts val="2400"/>
              <a:buFont typeface="Barlow"/>
              <a:buChar char="●"/>
              <a:defRPr sz="2400">
                <a:latin typeface="Barlow"/>
                <a:ea typeface="Barlow"/>
                <a:cs typeface="Barlow"/>
                <a:sym typeface="Barlow"/>
              </a:defRPr>
            </a:lvl4pPr>
            <a:lvl5pPr marL="2286000" lvl="4" indent="-381000">
              <a:spcBef>
                <a:spcPts val="0"/>
              </a:spcBef>
              <a:spcAft>
                <a:spcPts val="0"/>
              </a:spcAft>
              <a:buSzPts val="2400"/>
              <a:buFont typeface="Barlow"/>
              <a:buChar char="○"/>
              <a:defRPr sz="2400">
                <a:latin typeface="Barlow"/>
                <a:ea typeface="Barlow"/>
                <a:cs typeface="Barlow"/>
                <a:sym typeface="Barlow"/>
              </a:defRPr>
            </a:lvl5pPr>
            <a:lvl6pPr marL="2743200" lvl="5" indent="-381000">
              <a:spcBef>
                <a:spcPts val="0"/>
              </a:spcBef>
              <a:spcAft>
                <a:spcPts val="0"/>
              </a:spcAft>
              <a:buSzPts val="2400"/>
              <a:buFont typeface="Barlow"/>
              <a:buChar char="■"/>
              <a:defRPr sz="2400">
                <a:latin typeface="Barlow"/>
                <a:ea typeface="Barlow"/>
                <a:cs typeface="Barlow"/>
                <a:sym typeface="Barlow"/>
              </a:defRPr>
            </a:lvl6pPr>
            <a:lvl7pPr marL="3200400" lvl="6" indent="-381000">
              <a:spcBef>
                <a:spcPts val="0"/>
              </a:spcBef>
              <a:spcAft>
                <a:spcPts val="0"/>
              </a:spcAft>
              <a:buSzPts val="2400"/>
              <a:buFont typeface="Barlow"/>
              <a:buChar char="●"/>
              <a:defRPr sz="2400">
                <a:latin typeface="Barlow"/>
                <a:ea typeface="Barlow"/>
                <a:cs typeface="Barlow"/>
                <a:sym typeface="Barlow"/>
              </a:defRPr>
            </a:lvl7pPr>
            <a:lvl8pPr marL="3657600" lvl="7" indent="-381000">
              <a:spcBef>
                <a:spcPts val="0"/>
              </a:spcBef>
              <a:spcAft>
                <a:spcPts val="0"/>
              </a:spcAft>
              <a:buSzPts val="2400"/>
              <a:buFont typeface="Barlow"/>
              <a:buChar char="○"/>
              <a:defRPr sz="2400">
                <a:latin typeface="Barlow"/>
                <a:ea typeface="Barlow"/>
                <a:cs typeface="Barlow"/>
                <a:sym typeface="Barlow"/>
              </a:defRPr>
            </a:lvl8pPr>
            <a:lvl9pPr marL="4114800" lvl="8" indent="-381000">
              <a:spcBef>
                <a:spcPts val="0"/>
              </a:spcBef>
              <a:spcAft>
                <a:spcPts val="0"/>
              </a:spcAft>
              <a:buSzPts val="2400"/>
              <a:buFont typeface="Barlow"/>
              <a:buChar char="■"/>
              <a:defRPr sz="2400">
                <a:latin typeface="Barlow"/>
                <a:ea typeface="Barlow"/>
                <a:cs typeface="Barlow"/>
                <a:sym typeface="Barlow"/>
              </a:defRPr>
            </a:lvl9pPr>
          </a:lstStyle>
          <a:p>
            <a:endParaRPr/>
          </a:p>
        </p:txBody>
      </p:sp>
      <p:sp>
        <p:nvSpPr>
          <p:cNvPr id="23" name="Google Shape;23;g2f19bbd08ae_0_1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g2f19bbd08ae_0_20"/>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Font typeface="Barlow"/>
              <a:buNone/>
              <a:defRPr b="1">
                <a:latin typeface="Barlow"/>
                <a:ea typeface="Barlow"/>
                <a:cs typeface="Barlow"/>
                <a:sym typeface="Barlow"/>
              </a:defRPr>
            </a:lvl2pPr>
            <a:lvl3pPr lvl="2">
              <a:spcBef>
                <a:spcPts val="0"/>
              </a:spcBef>
              <a:spcAft>
                <a:spcPts val="0"/>
              </a:spcAft>
              <a:buSzPts val="3700"/>
              <a:buFont typeface="Barlow"/>
              <a:buNone/>
              <a:defRPr b="1">
                <a:latin typeface="Barlow"/>
                <a:ea typeface="Barlow"/>
                <a:cs typeface="Barlow"/>
                <a:sym typeface="Barlow"/>
              </a:defRPr>
            </a:lvl3pPr>
            <a:lvl4pPr lvl="3">
              <a:spcBef>
                <a:spcPts val="0"/>
              </a:spcBef>
              <a:spcAft>
                <a:spcPts val="0"/>
              </a:spcAft>
              <a:buSzPts val="3700"/>
              <a:buFont typeface="Barlow"/>
              <a:buNone/>
              <a:defRPr b="1">
                <a:latin typeface="Barlow"/>
                <a:ea typeface="Barlow"/>
                <a:cs typeface="Barlow"/>
                <a:sym typeface="Barlow"/>
              </a:defRPr>
            </a:lvl4pPr>
            <a:lvl5pPr lvl="4">
              <a:spcBef>
                <a:spcPts val="0"/>
              </a:spcBef>
              <a:spcAft>
                <a:spcPts val="0"/>
              </a:spcAft>
              <a:buSzPts val="3700"/>
              <a:buFont typeface="Barlow"/>
              <a:buNone/>
              <a:defRPr b="1">
                <a:latin typeface="Barlow"/>
                <a:ea typeface="Barlow"/>
                <a:cs typeface="Barlow"/>
                <a:sym typeface="Barlow"/>
              </a:defRPr>
            </a:lvl5pPr>
            <a:lvl6pPr lvl="5">
              <a:spcBef>
                <a:spcPts val="0"/>
              </a:spcBef>
              <a:spcAft>
                <a:spcPts val="0"/>
              </a:spcAft>
              <a:buSzPts val="3700"/>
              <a:buFont typeface="Barlow"/>
              <a:buNone/>
              <a:defRPr b="1">
                <a:latin typeface="Barlow"/>
                <a:ea typeface="Barlow"/>
                <a:cs typeface="Barlow"/>
                <a:sym typeface="Barlow"/>
              </a:defRPr>
            </a:lvl6pPr>
            <a:lvl7pPr lvl="6">
              <a:spcBef>
                <a:spcPts val="0"/>
              </a:spcBef>
              <a:spcAft>
                <a:spcPts val="0"/>
              </a:spcAft>
              <a:buSzPts val="3700"/>
              <a:buFont typeface="Barlow"/>
              <a:buNone/>
              <a:defRPr b="1">
                <a:latin typeface="Barlow"/>
                <a:ea typeface="Barlow"/>
                <a:cs typeface="Barlow"/>
                <a:sym typeface="Barlow"/>
              </a:defRPr>
            </a:lvl7pPr>
            <a:lvl8pPr lvl="7">
              <a:spcBef>
                <a:spcPts val="0"/>
              </a:spcBef>
              <a:spcAft>
                <a:spcPts val="0"/>
              </a:spcAft>
              <a:buSzPts val="3700"/>
              <a:buFont typeface="Barlow"/>
              <a:buNone/>
              <a:defRPr b="1">
                <a:latin typeface="Barlow"/>
                <a:ea typeface="Barlow"/>
                <a:cs typeface="Barlow"/>
                <a:sym typeface="Barlow"/>
              </a:defRPr>
            </a:lvl8pPr>
            <a:lvl9pPr lvl="8">
              <a:spcBef>
                <a:spcPts val="0"/>
              </a:spcBef>
              <a:spcAft>
                <a:spcPts val="0"/>
              </a:spcAft>
              <a:buSzPts val="3700"/>
              <a:buFont typeface="Barlow"/>
              <a:buNone/>
              <a:defRPr b="1">
                <a:latin typeface="Barlow"/>
                <a:ea typeface="Barlow"/>
                <a:cs typeface="Barlow"/>
                <a:sym typeface="Barlow"/>
              </a:defRPr>
            </a:lvl9pPr>
          </a:lstStyle>
          <a:p>
            <a:endParaRPr/>
          </a:p>
        </p:txBody>
      </p:sp>
      <p:sp>
        <p:nvSpPr>
          <p:cNvPr id="26" name="Google Shape;26;g2f19bbd08ae_0_20"/>
          <p:cNvSpPr txBox="1">
            <a:spLocks noGrp="1"/>
          </p:cNvSpPr>
          <p:nvPr>
            <p:ph type="body" idx="1"/>
          </p:nvPr>
        </p:nvSpPr>
        <p:spPr>
          <a:xfrm>
            <a:off x="454800" y="1536633"/>
            <a:ext cx="5294100" cy="45552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7" name="Google Shape;27;g2f19bbd08ae_0_20"/>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74650">
              <a:spcBef>
                <a:spcPts val="0"/>
              </a:spcBef>
              <a:spcAft>
                <a:spcPts val="0"/>
              </a:spcAft>
              <a:buSzPts val="2300"/>
              <a:buChar char="●"/>
              <a:defRPr sz="23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8" name="Google Shape;28;g2f19bbd08ae_0_2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g2f19bbd08ae_0_25"/>
          <p:cNvSpPr txBox="1">
            <a:spLocks noGrp="1"/>
          </p:cNvSpPr>
          <p:nvPr>
            <p:ph type="title"/>
          </p:nvPr>
        </p:nvSpPr>
        <p:spPr>
          <a:xfrm>
            <a:off x="664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31" name="Google Shape;31;g2f19bbd08ae_0_25"/>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lumn with Image">
  <p:cSld name="ONE_COLUMN_TEXT">
    <p:spTree>
      <p:nvGrpSpPr>
        <p:cNvPr id="1" name="Shape 32"/>
        <p:cNvGrpSpPr/>
        <p:nvPr/>
      </p:nvGrpSpPr>
      <p:grpSpPr>
        <a:xfrm>
          <a:off x="0" y="0"/>
          <a:ext cx="0" cy="0"/>
          <a:chOff x="0" y="0"/>
          <a:chExt cx="0" cy="0"/>
        </a:xfrm>
      </p:grpSpPr>
      <p:sp>
        <p:nvSpPr>
          <p:cNvPr id="33" name="Google Shape;33;g2f19bbd08ae_0_28"/>
          <p:cNvSpPr txBox="1">
            <a:spLocks noGrp="1"/>
          </p:cNvSpPr>
          <p:nvPr>
            <p:ph type="title"/>
          </p:nvPr>
        </p:nvSpPr>
        <p:spPr>
          <a:xfrm>
            <a:off x="637833" y="1471067"/>
            <a:ext cx="49212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2900"/>
              <a:buFont typeface="Barlow"/>
              <a:buNone/>
              <a:defRPr sz="2900">
                <a:latin typeface="Barlow"/>
                <a:ea typeface="Barlow"/>
                <a:cs typeface="Barlow"/>
                <a:sym typeface="Barlow"/>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4" name="Google Shape;34;g2f19bbd08ae_0_28"/>
          <p:cNvSpPr txBox="1">
            <a:spLocks noGrp="1"/>
          </p:cNvSpPr>
          <p:nvPr>
            <p:ph type="body" idx="1"/>
          </p:nvPr>
        </p:nvSpPr>
        <p:spPr>
          <a:xfrm>
            <a:off x="637833" y="2667000"/>
            <a:ext cx="4505700" cy="3425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5" name="Google Shape;35;g2f19bbd08ae_0_2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
        <p:nvSpPr>
          <p:cNvPr id="36" name="Google Shape;36;g2f19bbd08ae_0_28"/>
          <p:cNvSpPr/>
          <p:nvPr/>
        </p:nvSpPr>
        <p:spPr>
          <a:xfrm>
            <a:off x="6040100" y="345367"/>
            <a:ext cx="5802000" cy="5648100"/>
          </a:xfrm>
          <a:prstGeom prst="roundRect">
            <a:avLst>
              <a:gd name="adj" fmla="val 3739"/>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Wide Image">
  <p:cSld name="ONE_COLUMN_TEXT_1">
    <p:spTree>
      <p:nvGrpSpPr>
        <p:cNvPr id="1" name="Shape 37"/>
        <p:cNvGrpSpPr/>
        <p:nvPr/>
      </p:nvGrpSpPr>
      <p:grpSpPr>
        <a:xfrm>
          <a:off x="0" y="0"/>
          <a:ext cx="0" cy="0"/>
          <a:chOff x="0" y="0"/>
          <a:chExt cx="0" cy="0"/>
        </a:xfrm>
      </p:grpSpPr>
      <p:sp>
        <p:nvSpPr>
          <p:cNvPr id="38" name="Google Shape;38;g2f19bbd08ae_0_33"/>
          <p:cNvSpPr txBox="1">
            <a:spLocks noGrp="1"/>
          </p:cNvSpPr>
          <p:nvPr>
            <p:ph type="title"/>
          </p:nvPr>
        </p:nvSpPr>
        <p:spPr>
          <a:xfrm>
            <a:off x="489767" y="439033"/>
            <a:ext cx="11241900" cy="689100"/>
          </a:xfrm>
          <a:prstGeom prst="rect">
            <a:avLst/>
          </a:prstGeom>
        </p:spPr>
        <p:txBody>
          <a:bodyPr spcFirstLastPara="1" wrap="square" lIns="121900" tIns="121900" rIns="121900" bIns="121900" anchor="b" anchorCtr="0">
            <a:normAutofit/>
          </a:bodyPr>
          <a:lstStyle>
            <a:lvl1pPr lvl="0" rtl="0">
              <a:spcBef>
                <a:spcPts val="0"/>
              </a:spcBef>
              <a:spcAft>
                <a:spcPts val="0"/>
              </a:spcAft>
              <a:buSzPts val="2900"/>
              <a:buFont typeface="Barlow"/>
              <a:buNone/>
              <a:defRPr sz="2900">
                <a:latin typeface="Barlow"/>
                <a:ea typeface="Barlow"/>
                <a:cs typeface="Barlow"/>
                <a:sym typeface="Barlow"/>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39" name="Google Shape;39;g2f19bbd08ae_0_33"/>
          <p:cNvSpPr txBox="1">
            <a:spLocks noGrp="1"/>
          </p:cNvSpPr>
          <p:nvPr>
            <p:ph type="body" idx="1"/>
          </p:nvPr>
        </p:nvSpPr>
        <p:spPr>
          <a:xfrm>
            <a:off x="489767" y="1128233"/>
            <a:ext cx="11241900" cy="1285500"/>
          </a:xfrm>
          <a:prstGeom prst="rect">
            <a:avLst/>
          </a:prstGeom>
        </p:spPr>
        <p:txBody>
          <a:bodyPr spcFirstLastPara="1" wrap="square" lIns="121900" tIns="121900" rIns="121900" bIns="121900" anchor="t" anchorCtr="0">
            <a:normAutofit/>
          </a:bodyPr>
          <a:lstStyle>
            <a:lvl1pPr marL="457200" lvl="0" indent="-400050" rtl="0">
              <a:spcBef>
                <a:spcPts val="0"/>
              </a:spcBef>
              <a:spcAft>
                <a:spcPts val="0"/>
              </a:spcAft>
              <a:buSzPts val="2700"/>
              <a:buChar char="●"/>
              <a:defRPr sz="27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40" name="Google Shape;40;g2f19bbd08ae_0_33"/>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
        <p:nvSpPr>
          <p:cNvPr id="41" name="Google Shape;41;g2f19bbd08ae_0_33"/>
          <p:cNvSpPr/>
          <p:nvPr/>
        </p:nvSpPr>
        <p:spPr>
          <a:xfrm>
            <a:off x="378767" y="2413833"/>
            <a:ext cx="11452500" cy="3579600"/>
          </a:xfrm>
          <a:prstGeom prst="roundRect">
            <a:avLst>
              <a:gd name="adj" fmla="val 6132"/>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g2f19bbd08ae_0_38"/>
          <p:cNvSpPr txBox="1">
            <a:spLocks noGrp="1"/>
          </p:cNvSpPr>
          <p:nvPr>
            <p:ph type="title"/>
          </p:nvPr>
        </p:nvSpPr>
        <p:spPr>
          <a:xfrm>
            <a:off x="644900" y="566200"/>
            <a:ext cx="10724700" cy="5163600"/>
          </a:xfrm>
          <a:prstGeom prst="rect">
            <a:avLst/>
          </a:prstGeom>
        </p:spPr>
        <p:txBody>
          <a:bodyPr spcFirstLastPara="1" wrap="square" lIns="121900" tIns="121900" rIns="121900" bIns="121900" anchor="ctr" anchorCtr="0">
            <a:normAutofit/>
          </a:bodyPr>
          <a:lstStyle>
            <a:lvl1pPr lvl="0" algn="ctr">
              <a:spcBef>
                <a:spcPts val="0"/>
              </a:spcBef>
              <a:spcAft>
                <a:spcPts val="0"/>
              </a:spcAft>
              <a:buClr>
                <a:schemeClr val="accent1"/>
              </a:buClr>
              <a:buSzPts val="6400"/>
              <a:buFont typeface="Barlow"/>
              <a:buNone/>
              <a:defRPr sz="6400">
                <a:solidFill>
                  <a:schemeClr val="accent1"/>
                </a:solidFill>
                <a:latin typeface="Barlow"/>
                <a:ea typeface="Barlow"/>
                <a:cs typeface="Barlow"/>
                <a:sym typeface="Barlow"/>
              </a:defRPr>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a:endParaRPr/>
          </a:p>
        </p:txBody>
      </p:sp>
      <p:sp>
        <p:nvSpPr>
          <p:cNvPr id="44" name="Google Shape;44;g2f19bbd08ae_0_3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g2f19bbd08ae_0_41"/>
          <p:cNvSpPr/>
          <p:nvPr/>
        </p:nvSpPr>
        <p:spPr>
          <a:xfrm>
            <a:off x="6096000" y="328100"/>
            <a:ext cx="5725500" cy="57153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7" name="Google Shape;47;g2f19bbd08ae_0_41"/>
          <p:cNvSpPr txBox="1">
            <a:spLocks noGrp="1"/>
          </p:cNvSpPr>
          <p:nvPr>
            <p:ph type="title"/>
          </p:nvPr>
        </p:nvSpPr>
        <p:spPr>
          <a:xfrm>
            <a:off x="651367" y="1469300"/>
            <a:ext cx="5393700" cy="1976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300"/>
              <a:buFont typeface="Barlow"/>
              <a:buNone/>
              <a:defRPr sz="5300">
                <a:latin typeface="Barlow"/>
                <a:ea typeface="Barlow"/>
                <a:cs typeface="Barlow"/>
                <a:sym typeface="Barlow"/>
              </a:defRPr>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48" name="Google Shape;48;g2f19bbd08ae_0_41"/>
          <p:cNvSpPr txBox="1">
            <a:spLocks noGrp="1"/>
          </p:cNvSpPr>
          <p:nvPr>
            <p:ph type="subTitle" idx="1"/>
          </p:nvPr>
        </p:nvSpPr>
        <p:spPr>
          <a:xfrm>
            <a:off x="651367" y="3588733"/>
            <a:ext cx="5393700" cy="16467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Clr>
                <a:srgbClr val="666666"/>
              </a:buClr>
              <a:buSzPts val="2700"/>
              <a:buNone/>
              <a:defRPr sz="2700">
                <a:solidFill>
                  <a:srgbClr val="666666"/>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9" name="Google Shape;49;g2f19bbd08ae_0_41"/>
          <p:cNvSpPr txBox="1">
            <a:spLocks noGrp="1"/>
          </p:cNvSpPr>
          <p:nvPr>
            <p:ph type="body" idx="2"/>
          </p:nvPr>
        </p:nvSpPr>
        <p:spPr>
          <a:xfrm>
            <a:off x="6586000" y="813367"/>
            <a:ext cx="4591500" cy="47853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50" name="Google Shape;50;g2f19bbd08ae_0_41"/>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1"/>
        <p:cNvGrpSpPr/>
        <p:nvPr/>
      </p:nvGrpSpPr>
      <p:grpSpPr>
        <a:xfrm>
          <a:off x="0" y="0"/>
          <a:ext cx="0" cy="0"/>
          <a:chOff x="0" y="0"/>
          <a:chExt cx="0" cy="0"/>
        </a:xfrm>
      </p:grpSpPr>
      <p:sp>
        <p:nvSpPr>
          <p:cNvPr id="52" name="Google Shape;52;g2f19bbd08ae_0_47"/>
          <p:cNvSpPr txBox="1">
            <a:spLocks noGrp="1"/>
          </p:cNvSpPr>
          <p:nvPr>
            <p:ph type="body" idx="1"/>
          </p:nvPr>
        </p:nvSpPr>
        <p:spPr>
          <a:xfrm>
            <a:off x="424333" y="51859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400"/>
              <a:buNone/>
              <a:defRPr/>
            </a:lvl1pPr>
          </a:lstStyle>
          <a:p>
            <a:endParaRPr/>
          </a:p>
        </p:txBody>
      </p:sp>
      <p:sp>
        <p:nvSpPr>
          <p:cNvPr id="53" name="Google Shape;53;g2f19bbd08ae_0_47"/>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4"/>
        <p:cNvGrpSpPr/>
        <p:nvPr/>
      </p:nvGrpSpPr>
      <p:grpSpPr>
        <a:xfrm>
          <a:off x="0" y="0"/>
          <a:ext cx="0" cy="0"/>
          <a:chOff x="0" y="0"/>
          <a:chExt cx="0" cy="0"/>
        </a:xfrm>
      </p:grpSpPr>
      <p:sp>
        <p:nvSpPr>
          <p:cNvPr id="55" name="Google Shape;55;g2f19bbd08ae_0_50"/>
          <p:cNvSpPr txBox="1">
            <a:spLocks noGrp="1"/>
          </p:cNvSpPr>
          <p:nvPr>
            <p:ph type="title" hasCustomPrompt="1"/>
          </p:nvPr>
        </p:nvSpPr>
        <p:spPr>
          <a:xfrm>
            <a:off x="415600" y="1859667"/>
            <a:ext cx="11360700" cy="26181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6" name="Google Shape;56;g2f19bbd08ae_0_50"/>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57" name="Google Shape;57;g2f19bbd08ae_0_5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g2f19bbd08ae_0_54"/>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0"/>
        <p:cNvGrpSpPr/>
        <p:nvPr/>
      </p:nvGrpSpPr>
      <p:grpSpPr>
        <a:xfrm>
          <a:off x="0" y="0"/>
          <a:ext cx="0" cy="0"/>
          <a:chOff x="0" y="0"/>
          <a:chExt cx="0" cy="0"/>
        </a:xfrm>
      </p:grpSpPr>
      <p:sp>
        <p:nvSpPr>
          <p:cNvPr id="61" name="Google Shape;61;g2f19bbd08ae_0_5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2" name="Google Shape;62;g2f19bbd08ae_0_5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600"/>
              </a:spcBef>
              <a:spcAft>
                <a:spcPts val="0"/>
              </a:spcAft>
              <a:buClr>
                <a:schemeClr val="dk1"/>
              </a:buClr>
              <a:buSzPts val="1800"/>
              <a:buChar char="○"/>
              <a:defRPr/>
            </a:lvl2pPr>
            <a:lvl3pPr marL="1371600" lvl="2" indent="-342900" algn="l" rtl="0">
              <a:lnSpc>
                <a:spcPct val="90000"/>
              </a:lnSpc>
              <a:spcBef>
                <a:spcPts val="1600"/>
              </a:spcBef>
              <a:spcAft>
                <a:spcPts val="0"/>
              </a:spcAft>
              <a:buClr>
                <a:schemeClr val="dk1"/>
              </a:buClr>
              <a:buSzPts val="1800"/>
              <a:buChar char="■"/>
              <a:defRPr/>
            </a:lvl3pPr>
            <a:lvl4pPr marL="1828800" lvl="3" indent="-342900" algn="l" rtl="0">
              <a:lnSpc>
                <a:spcPct val="90000"/>
              </a:lnSpc>
              <a:spcBef>
                <a:spcPts val="1600"/>
              </a:spcBef>
              <a:spcAft>
                <a:spcPts val="0"/>
              </a:spcAft>
              <a:buClr>
                <a:schemeClr val="dk1"/>
              </a:buClr>
              <a:buSzPts val="1800"/>
              <a:buChar char="●"/>
              <a:defRPr/>
            </a:lvl4pPr>
            <a:lvl5pPr marL="2286000" lvl="4" indent="-342900" algn="l" rtl="0">
              <a:lnSpc>
                <a:spcPct val="90000"/>
              </a:lnSpc>
              <a:spcBef>
                <a:spcPts val="1600"/>
              </a:spcBef>
              <a:spcAft>
                <a:spcPts val="0"/>
              </a:spcAft>
              <a:buClr>
                <a:schemeClr val="dk1"/>
              </a:buClr>
              <a:buSzPts val="1800"/>
              <a:buChar char="○"/>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63" name="Google Shape;63;g2f19bbd08ae_0_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4" name="Google Shape;64;g2f19bbd08ae_0_5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 name="Google Shape;65;g2f19bbd08ae_0_5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6">
            <a:alphaModFix/>
          </a:blip>
          <a:stretch>
            <a:fillRect/>
          </a:stretch>
        </a:blipFill>
        <a:effectLst/>
      </p:bgPr>
    </p:bg>
    <p:spTree>
      <p:nvGrpSpPr>
        <p:cNvPr id="1" name="Shape 5"/>
        <p:cNvGrpSpPr/>
        <p:nvPr/>
      </p:nvGrpSpPr>
      <p:grpSpPr>
        <a:xfrm>
          <a:off x="0" y="0"/>
          <a:ext cx="0" cy="0"/>
          <a:chOff x="0" y="0"/>
          <a:chExt cx="0" cy="0"/>
        </a:xfrm>
      </p:grpSpPr>
      <p:sp>
        <p:nvSpPr>
          <p:cNvPr id="6" name="Google Shape;6;g2f19bbd08ae_0_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rgbClr val="01486B"/>
              </a:buClr>
              <a:buSzPts val="3700"/>
              <a:buFont typeface="Roboto"/>
              <a:buNone/>
              <a:defRPr sz="3700" b="1">
                <a:solidFill>
                  <a:srgbClr val="01486B"/>
                </a:solidFill>
                <a:latin typeface="Roboto"/>
                <a:ea typeface="Roboto"/>
                <a:cs typeface="Roboto"/>
                <a:sym typeface="Roboto"/>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7" name="Google Shape;7;g2f19bbd08ae_0_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Font typeface="Barlow Medium"/>
              <a:buChar char="●"/>
              <a:defRPr sz="2400">
                <a:solidFill>
                  <a:schemeClr val="dk2"/>
                </a:solidFill>
                <a:latin typeface="Barlow Medium"/>
                <a:ea typeface="Barlow Medium"/>
                <a:cs typeface="Barlow Medium"/>
                <a:sym typeface="Barlow Medium"/>
              </a:defRPr>
            </a:lvl1pPr>
            <a:lvl2pPr marL="914400" lvl="1"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2pPr>
            <a:lvl3pPr marL="1371600" lvl="2"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3pPr>
            <a:lvl4pPr marL="1828800" lvl="3"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4pPr>
            <a:lvl5pPr marL="2286000" lvl="4"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5pPr>
            <a:lvl6pPr marL="2743200" lvl="5"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6pPr>
            <a:lvl7pPr marL="3200400" lvl="6"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7pPr>
            <a:lvl8pPr marL="3657600" lvl="7"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8pPr>
            <a:lvl9pPr marL="4114800" lvl="8"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9pPr>
          </a:lstStyle>
          <a:p>
            <a:endParaRPr/>
          </a:p>
        </p:txBody>
      </p:sp>
      <p:sp>
        <p:nvSpPr>
          <p:cNvPr id="8" name="Google Shape;8;g2f19bbd08ae_0_0"/>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
        <p:nvSpPr>
          <p:cNvPr id="9" name="Google Shape;9;g2f19bbd08ae_0_0"/>
          <p:cNvSpPr txBox="1"/>
          <p:nvPr/>
        </p:nvSpPr>
        <p:spPr>
          <a:xfrm>
            <a:off x="7166088" y="6353000"/>
            <a:ext cx="5025900" cy="5052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Clr>
                <a:schemeClr val="dk1"/>
              </a:buClr>
              <a:buSzPts val="1100"/>
              <a:buFont typeface="Arial"/>
              <a:buNone/>
            </a:pPr>
            <a:r>
              <a:rPr lang="en-US" sz="1700" b="1">
                <a:solidFill>
                  <a:schemeClr val="lt1"/>
                </a:solidFill>
                <a:latin typeface="Barlow"/>
                <a:ea typeface="Barlow"/>
                <a:cs typeface="Barlow"/>
                <a:sym typeface="Barlow"/>
              </a:rPr>
              <a:t>The Sonic Palette: Drums and the Drum Set</a:t>
            </a:r>
            <a:endParaRPr sz="1700" b="1">
              <a:solidFill>
                <a:schemeClr val="lt1"/>
              </a:solidFill>
              <a:latin typeface="Barlow"/>
              <a:ea typeface="Barlow"/>
              <a:cs typeface="Barlow"/>
              <a:sym typeface="Barlow"/>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6.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virtualdrumming.com"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hyperlink" Target="https://www.virtualdrumming.com/drums/virtual-drum-machine-online/drum-machine-online-free.html"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pic>
        <p:nvPicPr>
          <p:cNvPr id="70" name="Google Shape;70;p1"/>
          <p:cNvPicPr preferRelativeResize="0"/>
          <p:nvPr/>
        </p:nvPicPr>
        <p:blipFill>
          <a:blip r:embed="rId3">
            <a:alphaModFix/>
          </a:blip>
          <a:stretch>
            <a:fillRect/>
          </a:stretch>
        </p:blipFill>
        <p:spPr>
          <a:xfrm>
            <a:off x="0" y="0"/>
            <a:ext cx="12192000" cy="683956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g2fdfcb31ac7_0_0"/>
          <p:cNvSpPr txBox="1">
            <a:spLocks noGrp="1"/>
          </p:cNvSpPr>
          <p:nvPr>
            <p:ph type="ctrTitle"/>
          </p:nvPr>
        </p:nvSpPr>
        <p:spPr>
          <a:xfrm>
            <a:off x="415650" y="1229617"/>
            <a:ext cx="11360700" cy="23619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r>
              <a:rPr lang="en-US" b="1"/>
              <a:t>Sonic Palette: </a:t>
            </a:r>
            <a:br>
              <a:rPr lang="en-US" b="1"/>
            </a:br>
            <a:r>
              <a:rPr lang="en-US" b="1"/>
              <a:t>Drums and the Drum Set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2"/>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Lesson Objectives</a:t>
            </a:r>
            <a:endParaRPr/>
          </a:p>
        </p:txBody>
      </p:sp>
      <p:sp>
        <p:nvSpPr>
          <p:cNvPr id="81" name="Google Shape;81;p2"/>
          <p:cNvSpPr txBox="1">
            <a:spLocks noGrp="1"/>
          </p:cNvSpPr>
          <p:nvPr>
            <p:ph type="body" idx="1"/>
          </p:nvPr>
        </p:nvSpPr>
        <p:spPr>
          <a:xfrm>
            <a:off x="699700" y="1536633"/>
            <a:ext cx="10574100" cy="4062000"/>
          </a:xfrm>
          <a:prstGeom prst="rect">
            <a:avLst/>
          </a:prstGeom>
          <a:noFill/>
          <a:ln>
            <a:noFill/>
          </a:ln>
        </p:spPr>
        <p:txBody>
          <a:bodyPr spcFirstLastPara="1" wrap="square" lIns="91425" tIns="45700" rIns="91425" bIns="45700" anchor="t" anchorCtr="0">
            <a:normAutofit lnSpcReduction="20000"/>
          </a:bodyPr>
          <a:lstStyle/>
          <a:p>
            <a:pPr marL="609600" lvl="0" indent="-476250" algn="l" rtl="0">
              <a:spcBef>
                <a:spcPts val="0"/>
              </a:spcBef>
              <a:spcAft>
                <a:spcPts val="0"/>
              </a:spcAft>
              <a:buSzPts val="2700"/>
              <a:buChar char="●"/>
            </a:pPr>
            <a:r>
              <a:rPr lang="en-US"/>
              <a:t>Describe the history of the modern drum set.</a:t>
            </a:r>
            <a:br>
              <a:rPr lang="en-US"/>
            </a:br>
            <a:endParaRPr/>
          </a:p>
          <a:p>
            <a:pPr marL="609600" lvl="0" indent="-476250" algn="l" rtl="0">
              <a:spcBef>
                <a:spcPts val="0"/>
              </a:spcBef>
              <a:spcAft>
                <a:spcPts val="0"/>
              </a:spcAft>
              <a:buSzPts val="2700"/>
              <a:buChar char="●"/>
            </a:pPr>
            <a:r>
              <a:rPr lang="en-US"/>
              <a:t>Discuss innovations in manufacturing that led to advancements in the modern drum set.</a:t>
            </a:r>
            <a:br>
              <a:rPr lang="en-US"/>
            </a:br>
            <a:endParaRPr/>
          </a:p>
          <a:p>
            <a:pPr marL="609600" lvl="0" indent="-476250" algn="l" rtl="0">
              <a:spcBef>
                <a:spcPts val="0"/>
              </a:spcBef>
              <a:spcAft>
                <a:spcPts val="0"/>
              </a:spcAft>
              <a:buSzPts val="2700"/>
              <a:buChar char="●"/>
            </a:pPr>
            <a:r>
              <a:rPr lang="en-US"/>
              <a:t>Describe the relationship between manufacturers and endorsers and discuss how this relationship is used to create technological advancements in drum set manufacturing.</a:t>
            </a:r>
            <a:br>
              <a:rPr lang="en-US"/>
            </a:br>
            <a:endParaRPr/>
          </a:p>
          <a:p>
            <a:pPr marL="609600" lvl="0" indent="-476250" algn="l" rtl="0">
              <a:spcBef>
                <a:spcPts val="0"/>
              </a:spcBef>
              <a:spcAft>
                <a:spcPts val="0"/>
              </a:spcAft>
              <a:buSzPts val="2700"/>
              <a:buChar char="●"/>
            </a:pPr>
            <a:r>
              <a:rPr lang="en-US"/>
              <a:t>Create a drumbeat using an online drum machine.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3"/>
          <p:cNvSpPr txBox="1">
            <a:spLocks noGrp="1"/>
          </p:cNvSpPr>
          <p:nvPr>
            <p:ph type="title"/>
          </p:nvPr>
        </p:nvSpPr>
        <p:spPr>
          <a:xfrm>
            <a:off x="699700" y="364767"/>
            <a:ext cx="10906500" cy="7635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Play"/>
              <a:buNone/>
            </a:pPr>
            <a:r>
              <a:rPr lang="en-US"/>
              <a:t>Lesson Introduction</a:t>
            </a:r>
            <a:endParaRPr/>
          </a:p>
        </p:txBody>
      </p:sp>
      <p:grpSp>
        <p:nvGrpSpPr>
          <p:cNvPr id="87" name="Google Shape;87;p3"/>
          <p:cNvGrpSpPr/>
          <p:nvPr/>
        </p:nvGrpSpPr>
        <p:grpSpPr>
          <a:xfrm>
            <a:off x="2361950" y="1328598"/>
            <a:ext cx="7468099" cy="4200800"/>
            <a:chOff x="2361950" y="1328598"/>
            <a:chExt cx="7468099" cy="4200800"/>
          </a:xfrm>
        </p:grpSpPr>
        <p:pic>
          <p:nvPicPr>
            <p:cNvPr id="88" name="Google Shape;88;p3" title="S8_Image_WyntonMarsalisThumbnail.jpg">
              <a:hlinkClick r:id="" action="ppaction://hlinkshowjump?jump=nextslide"/>
            </p:cNvPr>
            <p:cNvPicPr preferRelativeResize="0"/>
            <p:nvPr/>
          </p:nvPicPr>
          <p:blipFill>
            <a:blip r:embed="rId3">
              <a:alphaModFix/>
            </a:blip>
            <a:stretch>
              <a:fillRect/>
            </a:stretch>
          </p:blipFill>
          <p:spPr>
            <a:xfrm>
              <a:off x="2361950" y="1328598"/>
              <a:ext cx="7468099" cy="4200800"/>
            </a:xfrm>
            <a:prstGeom prst="rect">
              <a:avLst/>
            </a:prstGeom>
            <a:noFill/>
            <a:ln w="76200" cap="flat" cmpd="sng">
              <a:solidFill>
                <a:schemeClr val="accent6"/>
              </a:solidFill>
              <a:prstDash val="solid"/>
              <a:round/>
              <a:headEnd type="none" w="sm" len="sm"/>
              <a:tailEnd type="none" w="sm" len="sm"/>
            </a:ln>
          </p:spPr>
        </p:pic>
        <p:sp>
          <p:nvSpPr>
            <p:cNvPr id="89" name="Google Shape;89;p3"/>
            <p:cNvSpPr/>
            <p:nvPr/>
          </p:nvSpPr>
          <p:spPr>
            <a:xfrm rot="5400000">
              <a:off x="5859572" y="3231009"/>
              <a:ext cx="472850" cy="395975"/>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2" name="S8_Video_WyntonMarsalisLecture.mp4">
            <a:hlinkClick r:id="" action="ppaction://media"/>
            <a:extLst>
              <a:ext uri="{FF2B5EF4-FFF2-40B4-BE49-F238E27FC236}">
                <a16:creationId xmlns:a16="http://schemas.microsoft.com/office/drawing/2014/main" id="{1F443612-0DFA-23A0-EA01-C3FA2652B6C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03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4"/>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The Sonic Palette</a:t>
            </a:r>
            <a:endParaRPr/>
          </a:p>
        </p:txBody>
      </p:sp>
      <p:sp>
        <p:nvSpPr>
          <p:cNvPr id="100" name="Google Shape;100;p4"/>
          <p:cNvSpPr txBox="1">
            <a:spLocks noGrp="1"/>
          </p:cNvSpPr>
          <p:nvPr>
            <p:ph type="body" idx="1"/>
          </p:nvPr>
        </p:nvSpPr>
        <p:spPr>
          <a:xfrm>
            <a:off x="699700" y="1661308"/>
            <a:ext cx="10574100" cy="4062000"/>
          </a:xfrm>
          <a:prstGeom prst="rect">
            <a:avLst/>
          </a:prstGeom>
          <a:noFill/>
          <a:ln>
            <a:noFill/>
          </a:ln>
        </p:spPr>
        <p:txBody>
          <a:bodyPr spcFirstLastPara="1" wrap="square" lIns="91425" tIns="45700" rIns="91425" bIns="45700" anchor="t" anchorCtr="0">
            <a:normAutofit lnSpcReduction="10000"/>
          </a:bodyPr>
          <a:lstStyle/>
          <a:p>
            <a:pPr marL="0" lvl="0" indent="0" algn="l" rtl="0">
              <a:spcBef>
                <a:spcPts val="0"/>
              </a:spcBef>
              <a:spcAft>
                <a:spcPts val="0"/>
              </a:spcAft>
              <a:buClr>
                <a:schemeClr val="dk1"/>
              </a:buClr>
              <a:buSzPts val="1100"/>
              <a:buFont typeface="Arial"/>
              <a:buNone/>
            </a:pPr>
            <a:r>
              <a:rPr lang="en-US"/>
              <a:t>Instrument makers and musicians are often searching for new sounds. In many cases, that has meant creating variations on existing instruments or developing entirely new ones. In others, it has meant finding ways to play more than one instrument at a time. </a:t>
            </a:r>
            <a:endParaRPr/>
          </a:p>
          <a:p>
            <a:pPr marL="0" lvl="0" indent="0" algn="l" rtl="0">
              <a:spcBef>
                <a:spcPts val="1600"/>
              </a:spcBef>
              <a:spcAft>
                <a:spcPts val="0"/>
              </a:spcAft>
              <a:buClr>
                <a:schemeClr val="dk1"/>
              </a:buClr>
              <a:buSzPts val="1100"/>
              <a:buFont typeface="Arial"/>
              <a:buNone/>
            </a:pPr>
            <a:r>
              <a:rPr lang="en-US"/>
              <a:t>The makers and players of percussion instruments – drums, cymbals, and other instruments that are played by being struck – have been driven to adopt new instruments and new ways to play them. </a:t>
            </a:r>
            <a:endParaRPr/>
          </a:p>
          <a:p>
            <a:pPr marL="0" lvl="0" indent="0" algn="l" rtl="0">
              <a:spcBef>
                <a:spcPts val="1600"/>
              </a:spcBef>
              <a:spcAft>
                <a:spcPts val="1600"/>
              </a:spcAft>
              <a:buClr>
                <a:schemeClr val="dk1"/>
              </a:buClr>
              <a:buSzPts val="1100"/>
              <a:buFont typeface="Arial"/>
              <a:buNone/>
            </a:pPr>
            <a:endParaRPr sz="2500">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2f0afc5beb0_0_0"/>
          <p:cNvSpPr txBox="1">
            <a:spLocks noGrp="1"/>
          </p:cNvSpPr>
          <p:nvPr>
            <p:ph type="title"/>
          </p:nvPr>
        </p:nvSpPr>
        <p:spPr>
          <a:xfrm>
            <a:off x="437975" y="517175"/>
            <a:ext cx="111681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630"/>
              <a:t>The Synthetic Drumhead</a:t>
            </a:r>
            <a:endParaRPr sz="3630"/>
          </a:p>
        </p:txBody>
      </p:sp>
      <p:sp>
        <p:nvSpPr>
          <p:cNvPr id="106" name="Google Shape;106;g2f0afc5beb0_0_0"/>
          <p:cNvSpPr txBox="1">
            <a:spLocks noGrp="1"/>
          </p:cNvSpPr>
          <p:nvPr>
            <p:ph type="body" idx="1"/>
          </p:nvPr>
        </p:nvSpPr>
        <p:spPr>
          <a:xfrm>
            <a:off x="437975" y="1176725"/>
            <a:ext cx="6044400" cy="40620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Clr>
                <a:schemeClr val="dk1"/>
              </a:buClr>
              <a:buSzPts val="1100"/>
              <a:buFont typeface="Arial"/>
              <a:buNone/>
            </a:pPr>
            <a:r>
              <a:rPr lang="en-US" sz="2000"/>
              <a:t>For most of our documented musical history, drums have been made by stretching animal skin over a frame. </a:t>
            </a:r>
            <a:endParaRPr sz="2000"/>
          </a:p>
          <a:p>
            <a:pPr marL="0" lvl="0" indent="0" algn="l" rtl="0">
              <a:spcBef>
                <a:spcPts val="1600"/>
              </a:spcBef>
              <a:spcAft>
                <a:spcPts val="0"/>
              </a:spcAft>
              <a:buClr>
                <a:schemeClr val="dk1"/>
              </a:buClr>
              <a:buSzPts val="1100"/>
              <a:buFont typeface="Arial"/>
              <a:buNone/>
            </a:pPr>
            <a:r>
              <a:rPr lang="en-US" sz="2000"/>
              <a:t>Called drumheads, these skins provide a suitable balance of flexibility and rigidity but are also hugely affected by shifts in climate. </a:t>
            </a:r>
            <a:endParaRPr sz="2000"/>
          </a:p>
          <a:p>
            <a:pPr marL="0" lvl="0" indent="0" algn="l" rtl="0">
              <a:spcBef>
                <a:spcPts val="1600"/>
              </a:spcBef>
              <a:spcAft>
                <a:spcPts val="0"/>
              </a:spcAft>
              <a:buClr>
                <a:schemeClr val="dk1"/>
              </a:buClr>
              <a:buSzPts val="1100"/>
              <a:buFont typeface="Arial"/>
              <a:buNone/>
            </a:pPr>
            <a:r>
              <a:rPr lang="en-US" sz="2000"/>
              <a:t>This can mean that a drum’s pitch and tone quality will change with the temperature. A small shift from a practice studio to a brightly-lit stage might lead to a detuned drum, while more extreme temperatures and humidity levels can cause the drumhead to crack and break. </a:t>
            </a:r>
            <a:endParaRPr sz="2000"/>
          </a:p>
          <a:p>
            <a:pPr marL="0" lvl="0" indent="0" algn="l" rtl="0">
              <a:spcBef>
                <a:spcPts val="1600"/>
              </a:spcBef>
              <a:spcAft>
                <a:spcPts val="1600"/>
              </a:spcAft>
              <a:buNone/>
            </a:pPr>
            <a:endParaRPr sz="3300">
              <a:latin typeface="Calibri"/>
              <a:ea typeface="Calibri"/>
              <a:cs typeface="Calibri"/>
              <a:sym typeface="Calibri"/>
            </a:endParaRPr>
          </a:p>
        </p:txBody>
      </p:sp>
      <p:pic>
        <p:nvPicPr>
          <p:cNvPr id="107" name="Google Shape;107;g2f0afc5beb0_0_0"/>
          <p:cNvPicPr preferRelativeResize="0"/>
          <p:nvPr/>
        </p:nvPicPr>
        <p:blipFill rotWithShape="1">
          <a:blip r:embed="rId3">
            <a:alphaModFix/>
          </a:blip>
          <a:srcRect t="17457"/>
          <a:stretch/>
        </p:blipFill>
        <p:spPr>
          <a:xfrm>
            <a:off x="6895375" y="679450"/>
            <a:ext cx="4600475" cy="5056525"/>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2f78e754fcc_0_0"/>
          <p:cNvSpPr txBox="1">
            <a:spLocks noGrp="1"/>
          </p:cNvSpPr>
          <p:nvPr>
            <p:ph type="title"/>
          </p:nvPr>
        </p:nvSpPr>
        <p:spPr>
          <a:xfrm>
            <a:off x="363100" y="356492"/>
            <a:ext cx="10906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Clr>
                <a:schemeClr val="dk1"/>
              </a:buClr>
              <a:buSzPts val="990"/>
              <a:buFont typeface="Arial"/>
              <a:buNone/>
            </a:pPr>
            <a:r>
              <a:rPr lang="en-US" sz="3630">
                <a:solidFill>
                  <a:schemeClr val="accent1"/>
                </a:solidFill>
              </a:rPr>
              <a:t>The Synthetic Drumhead</a:t>
            </a:r>
            <a:endParaRPr sz="3530"/>
          </a:p>
        </p:txBody>
      </p:sp>
      <p:sp>
        <p:nvSpPr>
          <p:cNvPr id="113" name="Google Shape;113;g2f78e754fcc_0_0"/>
          <p:cNvSpPr txBox="1">
            <a:spLocks noGrp="1"/>
          </p:cNvSpPr>
          <p:nvPr>
            <p:ph type="body" idx="1"/>
          </p:nvPr>
        </p:nvSpPr>
        <p:spPr>
          <a:xfrm>
            <a:off x="363100" y="1169900"/>
            <a:ext cx="5533500" cy="4062000"/>
          </a:xfrm>
          <a:prstGeom prst="rect">
            <a:avLst/>
          </a:prstGeom>
        </p:spPr>
        <p:txBody>
          <a:bodyPr spcFirstLastPara="1" wrap="square" lIns="121900" tIns="121900" rIns="121900" bIns="121900" anchor="t" anchorCtr="0">
            <a:noAutofit/>
          </a:bodyPr>
          <a:lstStyle/>
          <a:p>
            <a:pPr marL="0" lvl="0" indent="0" algn="l" rtl="0">
              <a:spcBef>
                <a:spcPts val="0"/>
              </a:spcBef>
              <a:spcAft>
                <a:spcPts val="1600"/>
              </a:spcAft>
              <a:buNone/>
            </a:pPr>
            <a:r>
              <a:rPr lang="en-US" sz="2434"/>
              <a:t>In the 1950s, drummer Remo Belli experimented with replacing skins with Mylar, a heat-resistant film developed during World War II. Belli’s aptly-named Weatherking synthetic drumhead, released in 1957, provided unprecedented reliability, predictability, and durability in a variety of climates. Put simply, it gave drummers more control over their sound. </a:t>
            </a:r>
            <a:endParaRPr/>
          </a:p>
        </p:txBody>
      </p:sp>
      <p:pic>
        <p:nvPicPr>
          <p:cNvPr id="114" name="Google Shape;114;g2f78e754fcc_0_0" title="E8_Image_RemoWeatherKing.JPG"/>
          <p:cNvPicPr preferRelativeResize="0"/>
          <p:nvPr/>
        </p:nvPicPr>
        <p:blipFill rotWithShape="1">
          <a:blip r:embed="rId3">
            <a:alphaModFix/>
          </a:blip>
          <a:srcRect l="3482" t="17283" r="3899" b="16696"/>
          <a:stretch/>
        </p:blipFill>
        <p:spPr>
          <a:xfrm>
            <a:off x="6010300" y="1242838"/>
            <a:ext cx="5679775" cy="4372326"/>
          </a:xfrm>
          <a:prstGeom prst="rect">
            <a:avLst/>
          </a:prstGeom>
          <a:noFill/>
          <a:ln w="76200" cap="flat" cmpd="sng">
            <a:solidFill>
              <a:srgbClr val="00486F"/>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2f78e754fcc_0_7"/>
          <p:cNvSpPr txBox="1">
            <a:spLocks noGrp="1"/>
          </p:cNvSpPr>
          <p:nvPr>
            <p:ph type="title"/>
          </p:nvPr>
        </p:nvSpPr>
        <p:spPr>
          <a:xfrm>
            <a:off x="699700" y="387267"/>
            <a:ext cx="10906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Clr>
                <a:schemeClr val="dk1"/>
              </a:buClr>
              <a:buSzPts val="990"/>
              <a:buFont typeface="Arial"/>
              <a:buNone/>
            </a:pPr>
            <a:r>
              <a:rPr lang="en-US" sz="3630">
                <a:solidFill>
                  <a:schemeClr val="accent1"/>
                </a:solidFill>
              </a:rPr>
              <a:t>The Synthetic Drumhead</a:t>
            </a:r>
            <a:endParaRPr sz="3630"/>
          </a:p>
        </p:txBody>
      </p:sp>
      <p:sp>
        <p:nvSpPr>
          <p:cNvPr id="120" name="Google Shape;120;g2f78e754fcc_0_7"/>
          <p:cNvSpPr txBox="1">
            <a:spLocks noGrp="1"/>
          </p:cNvSpPr>
          <p:nvPr>
            <p:ph type="body" idx="1"/>
          </p:nvPr>
        </p:nvSpPr>
        <p:spPr>
          <a:xfrm>
            <a:off x="699700" y="1076000"/>
            <a:ext cx="5433600" cy="40620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Clr>
                <a:schemeClr val="dk1"/>
              </a:buClr>
              <a:buSzPts val="1100"/>
              <a:buFont typeface="Arial"/>
              <a:buNone/>
            </a:pPr>
            <a:r>
              <a:rPr lang="en-US" sz="2400"/>
              <a:t>Synthetic drum heads became widespread in the 1960s, particularly as a result of Ringo Starr’s use of a Remo drumhead on the Beatles’ 1964 Ed Sullivan Show appearance. </a:t>
            </a:r>
            <a:endParaRPr sz="2400"/>
          </a:p>
          <a:p>
            <a:pPr marL="0" lvl="0" indent="0" algn="l" rtl="0">
              <a:spcBef>
                <a:spcPts val="1600"/>
              </a:spcBef>
              <a:spcAft>
                <a:spcPts val="0"/>
              </a:spcAft>
              <a:buClr>
                <a:schemeClr val="dk1"/>
              </a:buClr>
              <a:buSzPts val="1100"/>
              <a:buFont typeface="Arial"/>
              <a:buNone/>
            </a:pPr>
            <a:r>
              <a:rPr lang="en-US" sz="2400"/>
              <a:t>Despite the advantages of the synthetic drum head, some players continue to use animal skin drum heads because of their unique and, in historical and recreation settings, traditional sound quality.</a:t>
            </a:r>
            <a:endParaRPr sz="2400">
              <a:latin typeface="Calibri"/>
              <a:ea typeface="Calibri"/>
              <a:cs typeface="Calibri"/>
              <a:sym typeface="Calibri"/>
            </a:endParaRPr>
          </a:p>
          <a:p>
            <a:pPr marL="0" lvl="0" indent="0" algn="l" rtl="0">
              <a:spcBef>
                <a:spcPts val="1600"/>
              </a:spcBef>
              <a:spcAft>
                <a:spcPts val="0"/>
              </a:spcAft>
              <a:buClr>
                <a:schemeClr val="dk1"/>
              </a:buClr>
              <a:buSzPts val="1100"/>
              <a:buFont typeface="Arial"/>
              <a:buNone/>
            </a:pPr>
            <a:endParaRPr sz="2400"/>
          </a:p>
          <a:p>
            <a:pPr marL="0" lvl="0" indent="0" algn="l" rtl="0">
              <a:spcBef>
                <a:spcPts val="1600"/>
              </a:spcBef>
              <a:spcAft>
                <a:spcPts val="1600"/>
              </a:spcAft>
              <a:buNone/>
            </a:pPr>
            <a:endParaRPr sz="2400"/>
          </a:p>
        </p:txBody>
      </p:sp>
      <p:pic>
        <p:nvPicPr>
          <p:cNvPr id="121" name="Google Shape;121;g2f78e754fcc_0_7"/>
          <p:cNvPicPr preferRelativeResize="0"/>
          <p:nvPr/>
        </p:nvPicPr>
        <p:blipFill>
          <a:blip r:embed="rId3">
            <a:alphaModFix/>
          </a:blip>
          <a:stretch>
            <a:fillRect/>
          </a:stretch>
        </p:blipFill>
        <p:spPr>
          <a:xfrm>
            <a:off x="6133300" y="1714773"/>
            <a:ext cx="5327650" cy="3547877"/>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g2f0afc5beb0_0_5"/>
          <p:cNvSpPr txBox="1">
            <a:spLocks noGrp="1"/>
          </p:cNvSpPr>
          <p:nvPr>
            <p:ph type="title"/>
          </p:nvPr>
        </p:nvSpPr>
        <p:spPr>
          <a:xfrm>
            <a:off x="642750" y="406392"/>
            <a:ext cx="10906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630"/>
              <a:t>Breaking Through and Sitting Down</a:t>
            </a:r>
            <a:endParaRPr sz="3630"/>
          </a:p>
        </p:txBody>
      </p:sp>
      <p:sp>
        <p:nvSpPr>
          <p:cNvPr id="127" name="Google Shape;127;g2f0afc5beb0_0_5"/>
          <p:cNvSpPr txBox="1">
            <a:spLocks noGrp="1"/>
          </p:cNvSpPr>
          <p:nvPr>
            <p:ph type="body" idx="1"/>
          </p:nvPr>
        </p:nvSpPr>
        <p:spPr>
          <a:xfrm>
            <a:off x="699700" y="1257125"/>
            <a:ext cx="6219000" cy="40620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Clr>
                <a:schemeClr val="dk1"/>
              </a:buClr>
              <a:buSzPts val="1100"/>
              <a:buFont typeface="Arial"/>
              <a:buNone/>
            </a:pPr>
            <a:r>
              <a:rPr lang="en-US" sz="2600"/>
              <a:t>Through the first half of the 19</a:t>
            </a:r>
            <a:r>
              <a:rPr lang="en-US" sz="2600" baseline="30000"/>
              <a:t>th</a:t>
            </a:r>
            <a:r>
              <a:rPr lang="en-US" sz="2600"/>
              <a:t> century, the percussion instruments in a band – typically a bass drum, a snare drum, and a cymbal – were generally played by separate musicians. </a:t>
            </a:r>
            <a:endParaRPr sz="2600"/>
          </a:p>
          <a:p>
            <a:pPr marL="0" lvl="0" indent="0" algn="l" rtl="0">
              <a:spcBef>
                <a:spcPts val="1600"/>
              </a:spcBef>
              <a:spcAft>
                <a:spcPts val="0"/>
              </a:spcAft>
              <a:buClr>
                <a:schemeClr val="dk1"/>
              </a:buClr>
              <a:buSzPts val="1100"/>
              <a:buFont typeface="Arial"/>
              <a:buNone/>
            </a:pPr>
            <a:r>
              <a:rPr lang="en-US" sz="2600"/>
              <a:t>Players in the middle of the century consolidated instruments with the technique of “double drumming,” with one person playing two drums at once.  </a:t>
            </a:r>
            <a:endParaRPr sz="2600"/>
          </a:p>
          <a:p>
            <a:pPr marL="0" lvl="0" indent="0" algn="l" rtl="0">
              <a:spcBef>
                <a:spcPts val="1600"/>
              </a:spcBef>
              <a:spcAft>
                <a:spcPts val="1600"/>
              </a:spcAft>
              <a:buNone/>
            </a:pPr>
            <a:endParaRPr sz="2600">
              <a:latin typeface="Calibri"/>
              <a:ea typeface="Calibri"/>
              <a:cs typeface="Calibri"/>
              <a:sym typeface="Calibri"/>
            </a:endParaRPr>
          </a:p>
        </p:txBody>
      </p:sp>
      <p:pic>
        <p:nvPicPr>
          <p:cNvPr id="128" name="Google Shape;128;g2f0afc5beb0_0_5"/>
          <p:cNvPicPr preferRelativeResize="0"/>
          <p:nvPr/>
        </p:nvPicPr>
        <p:blipFill rotWithShape="1">
          <a:blip r:embed="rId3">
            <a:alphaModFix/>
          </a:blip>
          <a:srcRect l="14999" t="17641" r="14746" b="17309"/>
          <a:stretch/>
        </p:blipFill>
        <p:spPr>
          <a:xfrm>
            <a:off x="7223475" y="1383750"/>
            <a:ext cx="4325775" cy="4325775"/>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g2f78e754fcc_0_43"/>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sz="3630">
                <a:solidFill>
                  <a:schemeClr val="accent1"/>
                </a:solidFill>
              </a:rPr>
              <a:t>Breaking Through and </a:t>
            </a:r>
            <a:endParaRPr sz="3630">
              <a:solidFill>
                <a:schemeClr val="accent1"/>
              </a:solidFill>
            </a:endParaRPr>
          </a:p>
          <a:p>
            <a:pPr marL="0" lvl="0" indent="0" algn="l" rtl="0">
              <a:spcBef>
                <a:spcPts val="0"/>
              </a:spcBef>
              <a:spcAft>
                <a:spcPts val="0"/>
              </a:spcAft>
              <a:buClr>
                <a:schemeClr val="dk1"/>
              </a:buClr>
              <a:buSzPct val="27272"/>
              <a:buFont typeface="Arial"/>
              <a:buNone/>
            </a:pPr>
            <a:r>
              <a:rPr lang="en-US" sz="3630">
                <a:solidFill>
                  <a:schemeClr val="accent1"/>
                </a:solidFill>
              </a:rPr>
              <a:t>Sitting Down</a:t>
            </a:r>
            <a:endParaRPr/>
          </a:p>
        </p:txBody>
      </p:sp>
      <p:sp>
        <p:nvSpPr>
          <p:cNvPr id="134" name="Google Shape;134;g2f78e754fcc_0_43"/>
          <p:cNvSpPr txBox="1">
            <a:spLocks noGrp="1"/>
          </p:cNvSpPr>
          <p:nvPr>
            <p:ph type="body" idx="1"/>
          </p:nvPr>
        </p:nvSpPr>
        <p:spPr>
          <a:xfrm>
            <a:off x="699700" y="1680550"/>
            <a:ext cx="5433600" cy="40620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Clr>
                <a:schemeClr val="dk1"/>
              </a:buClr>
              <a:buSzPts val="1100"/>
              <a:buFont typeface="Arial"/>
              <a:buNone/>
            </a:pPr>
            <a:r>
              <a:rPr lang="en-US" sz="2800"/>
              <a:t>By the turn of the century some drummers were crafting crude foot pedals connected to beaters hung from the top of a bass drum to free up a hand to play another instrument, but these “overhang” devices were slow and hard to control. </a:t>
            </a:r>
            <a:endParaRPr sz="2800"/>
          </a:p>
          <a:p>
            <a:pPr marL="0" lvl="0" indent="0" algn="l" rtl="0">
              <a:spcBef>
                <a:spcPts val="1600"/>
              </a:spcBef>
              <a:spcAft>
                <a:spcPts val="1600"/>
              </a:spcAft>
              <a:buNone/>
            </a:pPr>
            <a:endParaRPr sz="2800"/>
          </a:p>
        </p:txBody>
      </p:sp>
      <p:pic>
        <p:nvPicPr>
          <p:cNvPr id="135" name="Google Shape;135;g2f78e754fcc_0_43"/>
          <p:cNvPicPr preferRelativeResize="0"/>
          <p:nvPr/>
        </p:nvPicPr>
        <p:blipFill>
          <a:blip r:embed="rId3">
            <a:alphaModFix/>
          </a:blip>
          <a:stretch>
            <a:fillRect/>
          </a:stretch>
        </p:blipFill>
        <p:spPr>
          <a:xfrm>
            <a:off x="6714975" y="785375"/>
            <a:ext cx="4589301" cy="4957175"/>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g2f78e754fcc_0_14"/>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Early Bass Drum Pedal</a:t>
            </a:r>
            <a:endParaRPr/>
          </a:p>
        </p:txBody>
      </p:sp>
      <p:sp>
        <p:nvSpPr>
          <p:cNvPr id="141" name="Google Shape;141;g2f78e754fcc_0_14"/>
          <p:cNvSpPr txBox="1">
            <a:spLocks noGrp="1"/>
          </p:cNvSpPr>
          <p:nvPr>
            <p:ph type="body" idx="1"/>
          </p:nvPr>
        </p:nvSpPr>
        <p:spPr>
          <a:xfrm>
            <a:off x="699700" y="1356875"/>
            <a:ext cx="5396400" cy="4062000"/>
          </a:xfrm>
          <a:prstGeom prst="rect">
            <a:avLst/>
          </a:prstGeom>
        </p:spPr>
        <p:txBody>
          <a:bodyPr spcFirstLastPara="1" wrap="square" lIns="121900" tIns="121900" rIns="121900" bIns="121900" anchor="t" anchorCtr="0">
            <a:noAutofit/>
          </a:bodyPr>
          <a:lstStyle/>
          <a:p>
            <a:pPr marL="0" lvl="0" indent="0" algn="l" rtl="0">
              <a:lnSpc>
                <a:spcPct val="105000"/>
              </a:lnSpc>
              <a:spcBef>
                <a:spcPts val="0"/>
              </a:spcBef>
              <a:spcAft>
                <a:spcPts val="0"/>
              </a:spcAft>
              <a:buNone/>
            </a:pPr>
            <a:r>
              <a:rPr lang="en-US" sz="2000"/>
              <a:t>In 1909, the Ludwig Drum Company patented and released a bass drum pedal with an incorporated beater. This new pedal was significantly faster and more responsive than overhang models, and quickly saw widespread use – and imitation. </a:t>
            </a:r>
            <a:endParaRPr sz="2000"/>
          </a:p>
          <a:p>
            <a:pPr marL="0" lvl="0" indent="0" algn="l" rtl="0">
              <a:lnSpc>
                <a:spcPct val="105000"/>
              </a:lnSpc>
              <a:spcBef>
                <a:spcPts val="1600"/>
              </a:spcBef>
              <a:spcAft>
                <a:spcPts val="0"/>
              </a:spcAft>
              <a:buClr>
                <a:schemeClr val="dk1"/>
              </a:buClr>
              <a:buSzPts val="1100"/>
              <a:buFont typeface="Arial"/>
              <a:buNone/>
            </a:pPr>
            <a:r>
              <a:rPr lang="en-US" sz="2000"/>
              <a:t>This in turn helped more musicians shift to playing drum kits with additional instruments and sounds. The Ludwig design has proven to be highly durable, with modern pedals mirroring the shape while including improvements like ball bearings, chain drive mechanisms, and more durable materials.</a:t>
            </a:r>
            <a:endParaRPr sz="2000">
              <a:latin typeface="Calibri"/>
              <a:ea typeface="Calibri"/>
              <a:cs typeface="Calibri"/>
              <a:sym typeface="Calibri"/>
            </a:endParaRPr>
          </a:p>
          <a:p>
            <a:pPr marL="0" lvl="0" indent="0" algn="l" rtl="0">
              <a:lnSpc>
                <a:spcPct val="105000"/>
              </a:lnSpc>
              <a:spcBef>
                <a:spcPts val="1600"/>
              </a:spcBef>
              <a:spcAft>
                <a:spcPts val="1600"/>
              </a:spcAft>
              <a:buNone/>
            </a:pPr>
            <a:endParaRPr sz="2900"/>
          </a:p>
        </p:txBody>
      </p:sp>
      <p:pic>
        <p:nvPicPr>
          <p:cNvPr id="142" name="Google Shape;142;g2f78e754fcc_0_14"/>
          <p:cNvPicPr preferRelativeResize="0"/>
          <p:nvPr/>
        </p:nvPicPr>
        <p:blipFill>
          <a:blip r:embed="rId3">
            <a:alphaModFix/>
          </a:blip>
          <a:stretch>
            <a:fillRect/>
          </a:stretch>
        </p:blipFill>
        <p:spPr>
          <a:xfrm>
            <a:off x="6209800" y="1452563"/>
            <a:ext cx="5396400" cy="3952875"/>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g2f0afc5beb0_0_10"/>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630"/>
              <a:t>Centuries in a Cymbal</a:t>
            </a:r>
            <a:endParaRPr sz="3630"/>
          </a:p>
        </p:txBody>
      </p:sp>
      <p:sp>
        <p:nvSpPr>
          <p:cNvPr id="148" name="Google Shape;148;g2f0afc5beb0_0_10"/>
          <p:cNvSpPr txBox="1">
            <a:spLocks noGrp="1"/>
          </p:cNvSpPr>
          <p:nvPr>
            <p:ph type="body" idx="1"/>
          </p:nvPr>
        </p:nvSpPr>
        <p:spPr>
          <a:xfrm>
            <a:off x="699700" y="1398000"/>
            <a:ext cx="6281400" cy="4062000"/>
          </a:xfrm>
          <a:prstGeom prst="rect">
            <a:avLst/>
          </a:prstGeom>
        </p:spPr>
        <p:txBody>
          <a:bodyPr spcFirstLastPara="1" wrap="square" lIns="121900" tIns="121900" rIns="121900" bIns="121900" anchor="t" anchorCtr="0">
            <a:noAutofit/>
          </a:bodyPr>
          <a:lstStyle/>
          <a:p>
            <a:pPr marL="0" lvl="0" indent="0" algn="l" rtl="0">
              <a:spcBef>
                <a:spcPts val="0"/>
              </a:spcBef>
              <a:spcAft>
                <a:spcPts val="1600"/>
              </a:spcAft>
              <a:buClr>
                <a:schemeClr val="dk1"/>
              </a:buClr>
              <a:buSzPts val="1100"/>
              <a:buFont typeface="Arial"/>
              <a:buNone/>
            </a:pPr>
            <a:r>
              <a:rPr lang="en-US" sz="3000"/>
              <a:t>Even with similarities in appearance, and despite a remarkably consistent construction since their first documented creation almost 10,000 years ago, the many styles of cymbals can provide musicians with a huge range of sonic possibilities. </a:t>
            </a:r>
            <a:endParaRPr sz="3600">
              <a:latin typeface="Calibri"/>
              <a:ea typeface="Calibri"/>
              <a:cs typeface="Calibri"/>
              <a:sym typeface="Calibri"/>
            </a:endParaRPr>
          </a:p>
        </p:txBody>
      </p:sp>
      <p:pic>
        <p:nvPicPr>
          <p:cNvPr id="149" name="Google Shape;149;g2f0afc5beb0_0_10"/>
          <p:cNvPicPr preferRelativeResize="0"/>
          <p:nvPr/>
        </p:nvPicPr>
        <p:blipFill>
          <a:blip r:embed="rId3">
            <a:alphaModFix/>
          </a:blip>
          <a:stretch>
            <a:fillRect/>
          </a:stretch>
        </p:blipFill>
        <p:spPr>
          <a:xfrm>
            <a:off x="7316300" y="532350"/>
            <a:ext cx="3984800" cy="5306150"/>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g2f78e754fcc_0_27"/>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630"/>
              <a:t>Centuries in a Cymbal</a:t>
            </a:r>
            <a:endParaRPr sz="3630"/>
          </a:p>
        </p:txBody>
      </p:sp>
      <p:sp>
        <p:nvSpPr>
          <p:cNvPr id="155" name="Google Shape;155;g2f78e754fcc_0_27"/>
          <p:cNvSpPr txBox="1">
            <a:spLocks noGrp="1"/>
          </p:cNvSpPr>
          <p:nvPr>
            <p:ph type="body" idx="1"/>
          </p:nvPr>
        </p:nvSpPr>
        <p:spPr>
          <a:xfrm>
            <a:off x="699700" y="1398000"/>
            <a:ext cx="5508600" cy="4062000"/>
          </a:xfrm>
          <a:prstGeom prst="rect">
            <a:avLst/>
          </a:prstGeom>
        </p:spPr>
        <p:txBody>
          <a:bodyPr spcFirstLastPara="1" wrap="square" lIns="121900" tIns="121900" rIns="121900" bIns="121900" anchor="t" anchorCtr="0">
            <a:noAutofit/>
          </a:bodyPr>
          <a:lstStyle/>
          <a:p>
            <a:pPr marL="0" lvl="0" indent="0" algn="l" rtl="0">
              <a:lnSpc>
                <a:spcPct val="105000"/>
              </a:lnSpc>
              <a:spcBef>
                <a:spcPts val="0"/>
              </a:spcBef>
              <a:spcAft>
                <a:spcPts val="0"/>
              </a:spcAft>
              <a:buSzPts val="1018"/>
              <a:buNone/>
            </a:pPr>
            <a:r>
              <a:rPr lang="en-US" sz="2800"/>
              <a:t>Indeed, the processes of cymbal making are steeped in tradition: the Avedis Zildjian Company has used the same in-house alloy to craft cymbals since their founding in 1623. </a:t>
            </a:r>
            <a:endParaRPr sz="2800"/>
          </a:p>
          <a:p>
            <a:pPr marL="0" lvl="0" indent="0" algn="l" rtl="0">
              <a:lnSpc>
                <a:spcPct val="105000"/>
              </a:lnSpc>
              <a:spcBef>
                <a:spcPts val="1600"/>
              </a:spcBef>
              <a:spcAft>
                <a:spcPts val="0"/>
              </a:spcAft>
              <a:buClr>
                <a:schemeClr val="dk1"/>
              </a:buClr>
              <a:buSzPts val="1018"/>
              <a:buFont typeface="Arial"/>
              <a:buNone/>
            </a:pPr>
            <a:r>
              <a:rPr lang="en-US" sz="2800"/>
              <a:t>Yet cymbal making has been and continues to be a vibrant craft driven by passionate innovators.</a:t>
            </a:r>
            <a:endParaRPr sz="2800"/>
          </a:p>
          <a:p>
            <a:pPr marL="0" lvl="0" indent="0" algn="l" rtl="0">
              <a:lnSpc>
                <a:spcPct val="105000"/>
              </a:lnSpc>
              <a:spcBef>
                <a:spcPts val="1600"/>
              </a:spcBef>
              <a:spcAft>
                <a:spcPts val="1600"/>
              </a:spcAft>
              <a:buSzPts val="1018"/>
              <a:buNone/>
            </a:pPr>
            <a:endParaRPr sz="2897"/>
          </a:p>
        </p:txBody>
      </p:sp>
      <p:pic>
        <p:nvPicPr>
          <p:cNvPr id="156" name="Google Shape;156;g2f78e754fcc_0_27"/>
          <p:cNvPicPr preferRelativeResize="0"/>
          <p:nvPr/>
        </p:nvPicPr>
        <p:blipFill rotWithShape="1">
          <a:blip r:embed="rId3">
            <a:alphaModFix/>
          </a:blip>
          <a:srcRect l="18326" t="4953" r="18193" b="3813"/>
          <a:stretch/>
        </p:blipFill>
        <p:spPr>
          <a:xfrm>
            <a:off x="7280300" y="493650"/>
            <a:ext cx="3453150" cy="5360576"/>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g2f78e754fcc_0_19"/>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630"/>
              <a:t>Centuries in a Cymbal</a:t>
            </a:r>
            <a:endParaRPr sz="3630"/>
          </a:p>
        </p:txBody>
      </p:sp>
      <p:sp>
        <p:nvSpPr>
          <p:cNvPr id="162" name="Google Shape;162;g2f78e754fcc_0_19"/>
          <p:cNvSpPr txBox="1">
            <a:spLocks noGrp="1"/>
          </p:cNvSpPr>
          <p:nvPr>
            <p:ph type="body" idx="1"/>
          </p:nvPr>
        </p:nvSpPr>
        <p:spPr>
          <a:xfrm>
            <a:off x="699700" y="1398000"/>
            <a:ext cx="5757900" cy="40620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sz="3000"/>
              <a:t>By varying the diameter, thickness, angle, finish, and many more parameters of the metal, makers have developed a wide range of cymbals – ride, crash, hi-hat, China, splash, swish, and more – that each provide their own unique sounds. </a:t>
            </a:r>
            <a:endParaRPr sz="3000"/>
          </a:p>
          <a:p>
            <a:pPr marL="0" lvl="0" indent="0" algn="l" rtl="0">
              <a:spcBef>
                <a:spcPts val="1600"/>
              </a:spcBef>
              <a:spcAft>
                <a:spcPts val="0"/>
              </a:spcAft>
              <a:buClr>
                <a:schemeClr val="dk1"/>
              </a:buClr>
              <a:buSzPts val="1100"/>
              <a:buFont typeface="Arial"/>
              <a:buNone/>
            </a:pPr>
            <a:endParaRPr sz="2600">
              <a:latin typeface="Calibri"/>
              <a:ea typeface="Calibri"/>
              <a:cs typeface="Calibri"/>
              <a:sym typeface="Calibri"/>
            </a:endParaRPr>
          </a:p>
          <a:p>
            <a:pPr marL="0" lvl="0" indent="0" algn="l" rtl="0">
              <a:spcBef>
                <a:spcPts val="1600"/>
              </a:spcBef>
              <a:spcAft>
                <a:spcPts val="1600"/>
              </a:spcAft>
              <a:buNone/>
            </a:pPr>
            <a:endParaRPr/>
          </a:p>
        </p:txBody>
      </p:sp>
      <p:pic>
        <p:nvPicPr>
          <p:cNvPr id="163" name="Google Shape;163;g2f78e754fcc_0_19"/>
          <p:cNvPicPr preferRelativeResize="0"/>
          <p:nvPr/>
        </p:nvPicPr>
        <p:blipFill>
          <a:blip r:embed="rId3">
            <a:alphaModFix/>
          </a:blip>
          <a:stretch>
            <a:fillRect/>
          </a:stretch>
        </p:blipFill>
        <p:spPr>
          <a:xfrm>
            <a:off x="7134075" y="500625"/>
            <a:ext cx="4048925" cy="5391549"/>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g2f78e754fcc_0_34"/>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Centuries in a Cymbal</a:t>
            </a:r>
            <a:endParaRPr/>
          </a:p>
        </p:txBody>
      </p:sp>
      <p:sp>
        <p:nvSpPr>
          <p:cNvPr id="169" name="Google Shape;169;g2f78e754fcc_0_34"/>
          <p:cNvSpPr txBox="1">
            <a:spLocks noGrp="1"/>
          </p:cNvSpPr>
          <p:nvPr>
            <p:ph type="body" idx="1"/>
          </p:nvPr>
        </p:nvSpPr>
        <p:spPr>
          <a:xfrm>
            <a:off x="699700" y="1536625"/>
            <a:ext cx="5371500" cy="40620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Clr>
                <a:schemeClr val="dk1"/>
              </a:buClr>
              <a:buSzPts val="1100"/>
              <a:buFont typeface="Arial"/>
              <a:buNone/>
            </a:pPr>
            <a:r>
              <a:rPr lang="en-US" sz="2400"/>
              <a:t>Drummers are free to combine cymbals of any style, and from any maker, to build a personal sonic palette. Some might prefer extensive sets with multiples of each cymbal type to access almost any sound they can think of, while others prefer a pared-down set with one ride, one crash, and a pair of hi-hat cymbals.</a:t>
            </a:r>
            <a:endParaRPr sz="2400">
              <a:latin typeface="Calibri"/>
              <a:ea typeface="Calibri"/>
              <a:cs typeface="Calibri"/>
              <a:sym typeface="Calibri"/>
            </a:endParaRPr>
          </a:p>
          <a:p>
            <a:pPr marL="0" lvl="0" indent="0" algn="l" rtl="0">
              <a:spcBef>
                <a:spcPts val="1600"/>
              </a:spcBef>
              <a:spcAft>
                <a:spcPts val="1600"/>
              </a:spcAft>
              <a:buNone/>
            </a:pPr>
            <a:endParaRPr sz="2400"/>
          </a:p>
        </p:txBody>
      </p:sp>
      <p:pic>
        <p:nvPicPr>
          <p:cNvPr id="170" name="Google Shape;170;g2f78e754fcc_0_34"/>
          <p:cNvPicPr preferRelativeResize="0"/>
          <p:nvPr/>
        </p:nvPicPr>
        <p:blipFill>
          <a:blip r:embed="rId3">
            <a:alphaModFix/>
          </a:blip>
          <a:stretch>
            <a:fillRect/>
          </a:stretch>
        </p:blipFill>
        <p:spPr>
          <a:xfrm>
            <a:off x="6348275" y="593367"/>
            <a:ext cx="4810704" cy="5196332"/>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5"/>
          <p:cNvSpPr txBox="1">
            <a:spLocks noGrp="1"/>
          </p:cNvSpPr>
          <p:nvPr>
            <p:ph type="title"/>
          </p:nvPr>
        </p:nvSpPr>
        <p:spPr>
          <a:xfrm>
            <a:off x="664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Play"/>
              <a:buNone/>
            </a:pPr>
            <a:r>
              <a:rPr lang="en-US">
                <a:latin typeface="Barlow"/>
                <a:ea typeface="Barlow"/>
                <a:cs typeface="Barlow"/>
                <a:sym typeface="Barlow"/>
              </a:rPr>
              <a:t>Andy Zildjian</a:t>
            </a:r>
            <a:endParaRPr>
              <a:latin typeface="Barlow"/>
              <a:ea typeface="Barlow"/>
              <a:cs typeface="Barlow"/>
              <a:sym typeface="Barlow"/>
            </a:endParaRPr>
          </a:p>
        </p:txBody>
      </p:sp>
      <p:grpSp>
        <p:nvGrpSpPr>
          <p:cNvPr id="176" name="Google Shape;176;p5"/>
          <p:cNvGrpSpPr/>
          <p:nvPr/>
        </p:nvGrpSpPr>
        <p:grpSpPr>
          <a:xfrm>
            <a:off x="2477695" y="1570789"/>
            <a:ext cx="7236618" cy="4003347"/>
            <a:chOff x="2935900" y="1865917"/>
            <a:chExt cx="6364100" cy="3583375"/>
          </a:xfrm>
        </p:grpSpPr>
        <p:pic>
          <p:nvPicPr>
            <p:cNvPr id="177" name="Google Shape;177;p5" title="S8_Image_AndyZildjian.jpg">
              <a:hlinkClick r:id="" action="ppaction://hlinkshowjump?jump=nextslide"/>
            </p:cNvPr>
            <p:cNvPicPr preferRelativeResize="0"/>
            <p:nvPr/>
          </p:nvPicPr>
          <p:blipFill>
            <a:blip r:embed="rId3">
              <a:alphaModFix/>
            </a:blip>
            <a:stretch>
              <a:fillRect/>
            </a:stretch>
          </p:blipFill>
          <p:spPr>
            <a:xfrm>
              <a:off x="2935900" y="1865917"/>
              <a:ext cx="6364100" cy="3583375"/>
            </a:xfrm>
            <a:prstGeom prst="rect">
              <a:avLst/>
            </a:prstGeom>
            <a:noFill/>
            <a:ln w="76200" cap="flat" cmpd="sng">
              <a:solidFill>
                <a:schemeClr val="accent6"/>
              </a:solidFill>
              <a:prstDash val="solid"/>
              <a:round/>
              <a:headEnd type="none" w="sm" len="sm"/>
              <a:tailEnd type="none" w="sm" len="sm"/>
            </a:ln>
          </p:spPr>
        </p:pic>
        <p:sp>
          <p:nvSpPr>
            <p:cNvPr id="178" name="Google Shape;178;p5">
              <a:hlinkClick r:id="" action="ppaction://hlinkshowjump?jump=nextslide"/>
            </p:cNvPr>
            <p:cNvSpPr/>
            <p:nvPr/>
          </p:nvSpPr>
          <p:spPr>
            <a:xfrm rot="5400000">
              <a:off x="5893436" y="3490715"/>
              <a:ext cx="405125" cy="333800"/>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pic>
        <p:nvPicPr>
          <p:cNvPr id="2" name="S8_Video_AndyZildjian.mp4">
            <a:hlinkClick r:id="" action="ppaction://media"/>
            <a:extLst>
              <a:ext uri="{FF2B5EF4-FFF2-40B4-BE49-F238E27FC236}">
                <a16:creationId xmlns:a16="http://schemas.microsoft.com/office/drawing/2014/main" id="{8C3879BE-8CB8-612F-D223-955B791EDBD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46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6"/>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Let's Discuss</a:t>
            </a:r>
            <a:endParaRPr/>
          </a:p>
        </p:txBody>
      </p:sp>
      <p:sp>
        <p:nvSpPr>
          <p:cNvPr id="189" name="Google Shape;189;p6"/>
          <p:cNvSpPr txBox="1">
            <a:spLocks noGrp="1"/>
          </p:cNvSpPr>
          <p:nvPr>
            <p:ph type="body" idx="1"/>
          </p:nvPr>
        </p:nvSpPr>
        <p:spPr>
          <a:xfrm>
            <a:off x="699700" y="1761033"/>
            <a:ext cx="10574100" cy="4062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a:t>Turn and talk to a neighbor. Discuss the following…</a:t>
            </a:r>
            <a:br>
              <a:rPr lang="en-US"/>
            </a:br>
            <a:endParaRPr/>
          </a:p>
          <a:p>
            <a:pPr marL="457200" lvl="0" indent="-400050" algn="l" rtl="0">
              <a:spcBef>
                <a:spcPts val="1600"/>
              </a:spcBef>
              <a:spcAft>
                <a:spcPts val="0"/>
              </a:spcAft>
              <a:buSzPts val="2700"/>
              <a:buChar char="●"/>
            </a:pPr>
            <a:r>
              <a:rPr lang="en-US"/>
              <a:t>The relationship between manufacturers and endorsers.</a:t>
            </a:r>
            <a:br>
              <a:rPr lang="en-US"/>
            </a:br>
            <a:endParaRPr/>
          </a:p>
          <a:p>
            <a:pPr marL="457200" lvl="0" indent="-400050" algn="l" rtl="0">
              <a:spcBef>
                <a:spcPts val="0"/>
              </a:spcBef>
              <a:spcAft>
                <a:spcPts val="0"/>
              </a:spcAft>
              <a:buSzPts val="2700"/>
              <a:buChar char="●"/>
            </a:pPr>
            <a:r>
              <a:rPr lang="en-US"/>
              <a:t>How is the relationship between manufacturers and endorsers used to create technological advancements in manufacturing?</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7"/>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Let's Create!</a:t>
            </a:r>
            <a:endParaRPr/>
          </a:p>
        </p:txBody>
      </p:sp>
      <p:sp>
        <p:nvSpPr>
          <p:cNvPr id="195" name="Google Shape;195;p7"/>
          <p:cNvSpPr txBox="1">
            <a:spLocks noGrp="1"/>
          </p:cNvSpPr>
          <p:nvPr>
            <p:ph type="body" idx="1"/>
          </p:nvPr>
        </p:nvSpPr>
        <p:spPr>
          <a:xfrm>
            <a:off x="699700" y="1536633"/>
            <a:ext cx="10574100" cy="4062000"/>
          </a:xfrm>
          <a:prstGeom prst="rect">
            <a:avLst/>
          </a:prstGeom>
          <a:noFill/>
          <a:ln>
            <a:noFill/>
          </a:ln>
        </p:spPr>
        <p:txBody>
          <a:bodyPr spcFirstLastPara="1" wrap="square" lIns="91425" tIns="45700" rIns="91425" bIns="45700" anchor="t" anchorCtr="0">
            <a:normAutofit lnSpcReduction="20000"/>
          </a:bodyPr>
          <a:lstStyle/>
          <a:p>
            <a:pPr marL="609600" lvl="0" indent="-476250" algn="l" rtl="0">
              <a:spcBef>
                <a:spcPts val="0"/>
              </a:spcBef>
              <a:spcAft>
                <a:spcPts val="0"/>
              </a:spcAft>
              <a:buSzPts val="2700"/>
              <a:buChar char="●"/>
            </a:pPr>
            <a:r>
              <a:rPr lang="en-US"/>
              <a:t>Visit </a:t>
            </a:r>
            <a:r>
              <a:rPr lang="en-US" u="sng">
                <a:solidFill>
                  <a:schemeClr val="hlink"/>
                </a:solidFill>
                <a:hlinkClick r:id="rId3"/>
              </a:rPr>
              <a:t>Virtualdrumming.com</a:t>
            </a:r>
            <a:r>
              <a:rPr lang="en-US"/>
              <a:t> </a:t>
            </a:r>
            <a:endParaRPr/>
          </a:p>
          <a:p>
            <a:pPr marL="609600" lvl="0" indent="-476250" algn="l" rtl="0">
              <a:spcBef>
                <a:spcPts val="0"/>
              </a:spcBef>
              <a:spcAft>
                <a:spcPts val="0"/>
              </a:spcAft>
              <a:buSzPts val="2700"/>
              <a:buChar char="●"/>
            </a:pPr>
            <a:r>
              <a:rPr lang="en-US"/>
              <a:t>Navigate to the </a:t>
            </a:r>
            <a:r>
              <a:rPr lang="en-US" u="sng">
                <a:solidFill>
                  <a:schemeClr val="hlink"/>
                </a:solidFill>
                <a:hlinkClick r:id="rId4"/>
              </a:rPr>
              <a:t>drum machine tab</a:t>
            </a:r>
            <a:r>
              <a:rPr lang="en-US"/>
              <a:t> </a:t>
            </a:r>
            <a:endParaRPr/>
          </a:p>
          <a:p>
            <a:pPr marL="609600" lvl="0" indent="-476250" algn="l" rtl="0">
              <a:spcBef>
                <a:spcPts val="0"/>
              </a:spcBef>
              <a:spcAft>
                <a:spcPts val="0"/>
              </a:spcAft>
              <a:buSzPts val="2700"/>
              <a:buChar char="●"/>
            </a:pPr>
            <a:r>
              <a:rPr lang="en-US"/>
              <a:t>Select “Clear” to remove pre-arranged beat.</a:t>
            </a:r>
            <a:endParaRPr/>
          </a:p>
          <a:p>
            <a:pPr marL="609600" lvl="0" indent="-476250" algn="l" rtl="0">
              <a:spcBef>
                <a:spcPts val="0"/>
              </a:spcBef>
              <a:spcAft>
                <a:spcPts val="0"/>
              </a:spcAft>
              <a:buSzPts val="2700"/>
              <a:buChar char="●"/>
            </a:pPr>
            <a:r>
              <a:rPr lang="en-US"/>
              <a:t>Create a beat by clicking on different parts of the drum set (each square represents one 16</a:t>
            </a:r>
            <a:r>
              <a:rPr lang="en-US" baseline="30000"/>
              <a:t>th</a:t>
            </a:r>
            <a:r>
              <a:rPr lang="en-US"/>
              <a:t> note.  </a:t>
            </a:r>
            <a:endParaRPr/>
          </a:p>
          <a:p>
            <a:pPr marL="1219200" lvl="1" indent="-457200" algn="l" rtl="0">
              <a:spcBef>
                <a:spcPts val="0"/>
              </a:spcBef>
              <a:spcAft>
                <a:spcPts val="0"/>
              </a:spcAft>
              <a:buSzPts val="2400"/>
              <a:buChar char="○"/>
            </a:pPr>
            <a:r>
              <a:rPr lang="en-US"/>
              <a:t>A good place to start is Hi-Hat: All 8</a:t>
            </a:r>
            <a:r>
              <a:rPr lang="en-US" baseline="30000"/>
              <a:t>th</a:t>
            </a:r>
            <a:r>
              <a:rPr lang="en-US"/>
              <a:t> notes, Snare: Beats 2 and 4 and Kick/Bass Drum: Beats 1 and 3).</a:t>
            </a:r>
            <a:endParaRPr/>
          </a:p>
          <a:p>
            <a:pPr marL="609600" lvl="0" indent="-476250" algn="l" rtl="0">
              <a:spcBef>
                <a:spcPts val="0"/>
              </a:spcBef>
              <a:spcAft>
                <a:spcPts val="0"/>
              </a:spcAft>
              <a:buSzPts val="2700"/>
              <a:buChar char="●"/>
            </a:pPr>
            <a:r>
              <a:rPr lang="en-US"/>
              <a:t>Once you have created a beat begin navigating to the different drum set sounds to see how they affect the overall sound and feel of your groove.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g2f24dd50e2c_1_0"/>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sz="3620"/>
              <a:t>Consider a Career in Music!</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01" name="Google Shape;201;g2f24dd50e2c_1_0"/>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lnSpcReduction="20000"/>
          </a:bodyPr>
          <a:lstStyle/>
          <a:p>
            <a:pPr marL="0" lvl="0" indent="0" algn="l" rtl="0">
              <a:spcBef>
                <a:spcPts val="0"/>
              </a:spcBef>
              <a:spcAft>
                <a:spcPts val="0"/>
              </a:spcAft>
              <a:buNone/>
            </a:pPr>
            <a:r>
              <a:rPr lang="en-US"/>
              <a:t>What careers are related to the lesson we just completed?</a:t>
            </a:r>
            <a:endParaRPr/>
          </a:p>
          <a:p>
            <a:pPr marL="457200" lvl="0" indent="-400050" algn="l" rtl="0">
              <a:spcBef>
                <a:spcPts val="1600"/>
              </a:spcBef>
              <a:spcAft>
                <a:spcPts val="0"/>
              </a:spcAft>
              <a:buSzPts val="2700"/>
              <a:buChar char="●"/>
            </a:pPr>
            <a:r>
              <a:rPr lang="en-US"/>
              <a:t>Clinician</a:t>
            </a:r>
            <a:endParaRPr/>
          </a:p>
          <a:p>
            <a:pPr marL="457200" lvl="0" indent="-400050" algn="l" rtl="0">
              <a:spcBef>
                <a:spcPts val="0"/>
              </a:spcBef>
              <a:spcAft>
                <a:spcPts val="0"/>
              </a:spcAft>
              <a:buSzPts val="2700"/>
              <a:buChar char="●"/>
            </a:pPr>
            <a:r>
              <a:rPr lang="en-US"/>
              <a:t>Drum Manufacturer</a:t>
            </a:r>
            <a:endParaRPr/>
          </a:p>
          <a:p>
            <a:pPr marL="457200" lvl="0" indent="-400050" algn="l" rtl="0">
              <a:spcBef>
                <a:spcPts val="0"/>
              </a:spcBef>
              <a:spcAft>
                <a:spcPts val="0"/>
              </a:spcAft>
              <a:buSzPts val="2700"/>
              <a:buChar char="●"/>
            </a:pPr>
            <a:r>
              <a:rPr lang="en-US"/>
              <a:t>Drum Technician </a:t>
            </a:r>
            <a:endParaRPr/>
          </a:p>
          <a:p>
            <a:pPr marL="457200" lvl="0" indent="-400050" algn="l" rtl="0">
              <a:spcBef>
                <a:spcPts val="0"/>
              </a:spcBef>
              <a:spcAft>
                <a:spcPts val="0"/>
              </a:spcAft>
              <a:buSzPts val="2700"/>
              <a:buChar char="●"/>
            </a:pPr>
            <a:r>
              <a:rPr lang="en-US"/>
              <a:t>Drum Circle Facilitator</a:t>
            </a:r>
            <a:endParaRPr/>
          </a:p>
          <a:p>
            <a:pPr marL="457200" lvl="0" indent="-400050" algn="l" rtl="0">
              <a:spcBef>
                <a:spcPts val="0"/>
              </a:spcBef>
              <a:spcAft>
                <a:spcPts val="0"/>
              </a:spcAft>
              <a:buSzPts val="2700"/>
              <a:buChar char="●"/>
            </a:pPr>
            <a:r>
              <a:rPr lang="en-US"/>
              <a:t>Music Therapist</a:t>
            </a:r>
            <a:endParaRPr/>
          </a:p>
          <a:p>
            <a:pPr marL="457200" lvl="0" indent="-400050" algn="l" rtl="0">
              <a:spcBef>
                <a:spcPts val="0"/>
              </a:spcBef>
              <a:spcAft>
                <a:spcPts val="0"/>
              </a:spcAft>
              <a:buSzPts val="2700"/>
              <a:buChar char="●"/>
            </a:pPr>
            <a:r>
              <a:rPr lang="en-US"/>
              <a:t>Performer</a:t>
            </a:r>
            <a:endParaRPr/>
          </a:p>
          <a:p>
            <a:pPr marL="457200" lvl="0" indent="-400050" algn="l" rtl="0">
              <a:spcBef>
                <a:spcPts val="0"/>
              </a:spcBef>
              <a:spcAft>
                <a:spcPts val="0"/>
              </a:spcAft>
              <a:buSzPts val="2700"/>
              <a:buChar char="●"/>
            </a:pPr>
            <a:r>
              <a:rPr lang="en-US"/>
              <a:t>Educator</a:t>
            </a:r>
            <a:endParaRPr/>
          </a:p>
          <a:p>
            <a:pPr marL="457200" lvl="0" indent="-400050" algn="l" rtl="0">
              <a:spcBef>
                <a:spcPts val="0"/>
              </a:spcBef>
              <a:spcAft>
                <a:spcPts val="0"/>
              </a:spcAft>
              <a:buSzPts val="2700"/>
              <a:buChar char="●"/>
            </a:pPr>
            <a:r>
              <a:rPr lang="en-US"/>
              <a:t>Retailer/Music Store Owner</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206" name="Google Shape;206;g302a6592a42_0_0"/>
          <p:cNvPicPr preferRelativeResize="0"/>
          <p:nvPr/>
        </p:nvPicPr>
        <p:blipFill>
          <a:blip r:embed="rId3">
            <a:alphaModFix/>
          </a:blip>
          <a:stretch>
            <a:fillRect/>
          </a:stretch>
        </p:blipFill>
        <p:spPr>
          <a:xfrm>
            <a:off x="0" y="0"/>
            <a:ext cx="12191990" cy="6858000"/>
          </a:xfrm>
          <a:prstGeom prst="rect">
            <a:avLst/>
          </a:prstGeom>
          <a:noFill/>
          <a:ln>
            <a:noFill/>
          </a:ln>
        </p:spPr>
      </p:pic>
    </p:spTree>
  </p:cSld>
  <p:clrMapOvr>
    <a:masterClrMapping/>
  </p:clrMapOvr>
</p:sld>
</file>

<file path=ppt/theme/theme1.xml><?xml version="1.0" encoding="utf-8"?>
<a:theme xmlns:a="http://schemas.openxmlformats.org/drawingml/2006/main" name="Build on Music!">
  <a:themeElements>
    <a:clrScheme name="Simple Light">
      <a:dk1>
        <a:srgbClr val="000000"/>
      </a:dk1>
      <a:lt1>
        <a:srgbClr val="FFFFFF"/>
      </a:lt1>
      <a:dk2>
        <a:srgbClr val="595959"/>
      </a:dk2>
      <a:lt2>
        <a:srgbClr val="EEEEEE"/>
      </a:lt2>
      <a:accent1>
        <a:srgbClr val="01486B"/>
      </a:accent1>
      <a:accent2>
        <a:srgbClr val="47C5DE"/>
      </a:accent2>
      <a:accent3>
        <a:srgbClr val="F1B000"/>
      </a:accent3>
      <a:accent4>
        <a:srgbClr val="F1B000"/>
      </a:accent4>
      <a:accent5>
        <a:srgbClr val="00B7CE"/>
      </a:accent5>
      <a:accent6>
        <a:srgbClr val="00486F"/>
      </a:accent6>
      <a:hlink>
        <a:srgbClr val="43B8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1635</Words>
  <Application>Microsoft Macintosh PowerPoint</Application>
  <PresentationFormat>Widescreen</PresentationFormat>
  <Paragraphs>92</Paragraphs>
  <Slides>22</Slides>
  <Notes>22</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Play</vt:lpstr>
      <vt:lpstr>Roboto</vt:lpstr>
      <vt:lpstr>Barlow</vt:lpstr>
      <vt:lpstr>Arial</vt:lpstr>
      <vt:lpstr>Barlow Medium</vt:lpstr>
      <vt:lpstr>Calibri</vt:lpstr>
      <vt:lpstr>Build on Music!</vt:lpstr>
      <vt:lpstr>PowerPoint Presentation</vt:lpstr>
      <vt:lpstr>Sonic Palette:  Drums and the Drum Set</vt:lpstr>
      <vt:lpstr>Lesson Objectives</vt:lpstr>
      <vt:lpstr>Lesson Introduction</vt:lpstr>
      <vt:lpstr>PowerPoint Presentation</vt:lpstr>
      <vt:lpstr>The Sonic Palette</vt:lpstr>
      <vt:lpstr>The Synthetic Drumhead</vt:lpstr>
      <vt:lpstr>The Synthetic Drumhead</vt:lpstr>
      <vt:lpstr>The Synthetic Drumhead</vt:lpstr>
      <vt:lpstr>Breaking Through and Sitting Down</vt:lpstr>
      <vt:lpstr>Breaking Through and  Sitting Down</vt:lpstr>
      <vt:lpstr>Early Bass Drum Pedal</vt:lpstr>
      <vt:lpstr>Centuries in a Cymbal</vt:lpstr>
      <vt:lpstr>Centuries in a Cymbal</vt:lpstr>
      <vt:lpstr>Centuries in a Cymbal</vt:lpstr>
      <vt:lpstr>Centuries in a Cymbal</vt:lpstr>
      <vt:lpstr>Andy Zildjian</vt:lpstr>
      <vt:lpstr>PowerPoint Presentation</vt:lpstr>
      <vt:lpstr>Let's Discuss</vt:lpstr>
      <vt:lpstr>Let's Create!</vt:lpstr>
      <vt:lpstr>Consider a Career in Music!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Allison Hargis</cp:lastModifiedBy>
  <cp:revision>1</cp:revision>
  <dcterms:created xsi:type="dcterms:W3CDTF">2024-05-27T10:57:34Z</dcterms:created>
  <dcterms:modified xsi:type="dcterms:W3CDTF">2024-12-04T00:00:51Z</dcterms:modified>
</cp:coreProperties>
</file>