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embeddedFontLst>
    <p:embeddedFont>
      <p:font typeface="Barlow" pitchFamily="2" charset="77"/>
      <p:regular r:id="rId30"/>
      <p:bold r:id="rId31"/>
      <p:italic r:id="rId32"/>
      <p:boldItalic r:id="rId33"/>
    </p:embeddedFont>
    <p:embeddedFont>
      <p:font typeface="Barlow Medium" panose="020F0502020204030204" pitchFamily="34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Y13xP5q6l+E7++gcrJ1yZ40vM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dfa18b8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g2fdfa18b8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42c4d4b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f42c4d4b4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7f9dc0115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7f9dc0115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f9dc0115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7f9dc0115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Audion (triode) VACUUM TUBE.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PHOTO BY DADEROT (CC 0).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7f9dc0115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7f9dc0115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Hammond Organ Company </a:t>
            </a: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Novacord, 1939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42c4d4b4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f42c4d4b4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f42c4d4b4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f42c4d4b4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42c4d4b4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42c4d4b4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7f9dc0115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7f9dc0115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7f9dc01155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7f9dc01155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Moog Music </a:t>
            </a: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Minimoog, 1973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f42c4d4b4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f42c4d4b4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7f9dc0115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7f9dc0115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7f9dc0115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7f9dc01155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Sequential Circuits </a:t>
            </a:r>
            <a:r>
              <a:rPr lang="en-US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Prophet 5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f42c4d4b4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f42c4d4b4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f42c4d4b4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2f42c4d4b4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42c4d4b4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f42c4d4b4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7f9dc0115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27f9dc01155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f252cff9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f252cff9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02a78129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02a78129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f1a3cd0a22_0_6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Font typeface="Barlow"/>
              <a:buNone/>
              <a:defRPr sz="57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g2f1a3cd0a22_0_6"/>
          <p:cNvSpPr txBox="1">
            <a:spLocks noGrp="1"/>
          </p:cNvSpPr>
          <p:nvPr>
            <p:ph type="subTitle" idx="1"/>
          </p:nvPr>
        </p:nvSpPr>
        <p:spPr>
          <a:xfrm>
            <a:off x="415600" y="3354767"/>
            <a:ext cx="11360700" cy="148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sz="37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3" name="Google Shape;13;g2f1a3cd0a22_0_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f1a3cd0a22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f1a3cd0a22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f1a3cd0a22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f1a3cd0a22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f1a3cd0a22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f1a3cd0a22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f1a3cd0a22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1a3cd0a22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f1a3cd0a22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f1a3cd0a22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f1a3cd0a22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f1a3cd0a22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f1a3cd0a22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1a3cd0a22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f1a3cd0a22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f1a3cd0a22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f1a3cd0a22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f1a3cd0a22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f1a3cd0a22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f1a3cd0a22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f1a3cd0a22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f1a3cd0a22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f1a3cd0a22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f1a3cd0a22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f1a3cd0a22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f1a3cd0a22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f1a3cd0a22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f1a3cd0a22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1a3cd0a22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f1a3cd0a22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1a3cd0a22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f1a3cd0a22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f1a3cd0a22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1a3cd0a22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1a3cd0a22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f1a3cd0a22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f1a3cd0a22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f1a3cd0a22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f1a3cd0a22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f1a3cd0a22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f1a3cd0a22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f1a3cd0a22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f1a3cd0a22_0_0"/>
          <p:cNvSpPr txBox="1"/>
          <p:nvPr/>
        </p:nvSpPr>
        <p:spPr>
          <a:xfrm>
            <a:off x="9483328" y="6353000"/>
            <a:ext cx="27087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Making Music Electric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5" Type="http://schemas.openxmlformats.org/officeDocument/2006/relationships/image" Target="../media/image8.jpg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5" Type="http://schemas.openxmlformats.org/officeDocument/2006/relationships/image" Target="../media/image8.jp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g"/><Relationship Id="rId5" Type="http://schemas.openxmlformats.org/officeDocument/2006/relationships/slide" Target="slide21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g"/><Relationship Id="rId5" Type="http://schemas.openxmlformats.org/officeDocument/2006/relationships/slide" Target="slide21.xml"/><Relationship Id="rId4" Type="http://schemas.openxmlformats.org/officeDocument/2006/relationships/image" Target="../media/image1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logos/2016/rockmore/rockmore16.html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o.novationmusic.com/viral-hipho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39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dfa18b8a3_0_0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b="1"/>
              <a:t>Making Music Electric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81" name="Google Shape;81;p2"/>
          <p:cNvSpPr txBox="1">
            <a:spLocks noGrp="1"/>
          </p:cNvSpPr>
          <p:nvPr>
            <p:ph type="body" idx="1"/>
          </p:nvPr>
        </p:nvSpPr>
        <p:spPr>
          <a:xfrm>
            <a:off x="699700" y="1889201"/>
            <a:ext cx="10574100" cy="3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Identify the four innovations in electronics that affected the music industry in the 20</a:t>
            </a:r>
            <a:r>
              <a:rPr lang="en-US" sz="2400" baseline="30000"/>
              <a:t>th</a:t>
            </a:r>
            <a:r>
              <a:rPr lang="en-US" sz="2400"/>
              <a:t>/21</a:t>
            </a:r>
            <a:r>
              <a:rPr lang="en-US" sz="2400" baseline="30000"/>
              <a:t>st</a:t>
            </a:r>
            <a:r>
              <a:rPr lang="en-US" sz="2400"/>
              <a:t> centuries.</a:t>
            </a:r>
            <a:br>
              <a:rPr lang="en-US" sz="2400"/>
            </a:br>
            <a:endParaRPr sz="2400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Identify key electronic instruments and explain how they function.</a:t>
            </a:r>
            <a:br>
              <a:rPr lang="en-US" sz="2400"/>
            </a:br>
            <a:endParaRPr sz="2400"/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Create a song using web-based instruments.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Introduction</a:t>
            </a:r>
            <a:endParaRPr/>
          </a:p>
        </p:txBody>
      </p:sp>
      <p:sp>
        <p:nvSpPr>
          <p:cNvPr id="87" name="Google Shape;87;p3"/>
          <p:cNvSpPr txBox="1">
            <a:spLocks noGrp="1"/>
          </p:cNvSpPr>
          <p:nvPr>
            <p:ph type="body" idx="1"/>
          </p:nvPr>
        </p:nvSpPr>
        <p:spPr>
          <a:xfrm>
            <a:off x="699700" y="1997075"/>
            <a:ext cx="47082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Listen to this clip. </a:t>
            </a:r>
            <a:endParaRPr sz="3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What instrument do you think is playing?</a:t>
            </a:r>
            <a:endParaRPr sz="3000"/>
          </a:p>
        </p:txBody>
      </p:sp>
      <p:pic>
        <p:nvPicPr>
          <p:cNvPr id="88" name="Google Shape;88;p3" title="E7_Image_ClaraRockmore.jpg">
            <a:hlinkClick r:id="" action="ppaction://hlinkshowjump?jump=nextslide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600" y="1613514"/>
            <a:ext cx="6414600" cy="3631025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9" name="Google Shape;89;p3">
            <a:hlinkClick r:id="" action="ppaction://hlinkshowjump?jump=nextslide"/>
          </p:cNvPr>
          <p:cNvSpPr/>
          <p:nvPr/>
        </p:nvSpPr>
        <p:spPr>
          <a:xfrm rot="5400000">
            <a:off x="8566931" y="3266051"/>
            <a:ext cx="387585" cy="325947"/>
          </a:xfrm>
          <a:prstGeom prst="flowChartExtract">
            <a:avLst/>
          </a:prstGeom>
          <a:solidFill>
            <a:srgbClr val="01486B"/>
          </a:solidFill>
          <a:ln w="28575" cap="flat" cmpd="sng">
            <a:solidFill>
              <a:srgbClr val="47C5D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7_Video_ClaraRockmore.mp4">
            <a:hlinkClick r:id="" action="ppaction://media"/>
            <a:extLst>
              <a:ext uri="{FF2B5EF4-FFF2-40B4-BE49-F238E27FC236}">
                <a16:creationId xmlns:a16="http://schemas.microsoft.com/office/drawing/2014/main" id="{FF163D45-B6F3-FE5E-D646-A9FA6DF014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91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7f9dc01155_0_8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Theremin</a:t>
            </a:r>
            <a:endParaRPr sz="3630"/>
          </a:p>
        </p:txBody>
      </p:sp>
      <p:sp>
        <p:nvSpPr>
          <p:cNvPr id="100" name="Google Shape;100;g27f9dc01155_0_8"/>
          <p:cNvSpPr txBox="1">
            <a:spLocks noGrp="1"/>
          </p:cNvSpPr>
          <p:nvPr>
            <p:ph type="body" idx="1"/>
          </p:nvPr>
        </p:nvSpPr>
        <p:spPr>
          <a:xfrm>
            <a:off x="699700" y="1282075"/>
            <a:ext cx="57297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The </a:t>
            </a:r>
            <a:r>
              <a:rPr lang="en-US" sz="2400" b="1">
                <a:latin typeface="Barlow"/>
                <a:ea typeface="Barlow"/>
                <a:cs typeface="Barlow"/>
                <a:sym typeface="Barlow"/>
              </a:rPr>
              <a:t>theremin</a:t>
            </a:r>
            <a:r>
              <a:rPr lang="en-US" sz="2400"/>
              <a:t>, invented by Russian physicist Leon Theremin in 1920, is usually played without being touched by the performer. 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Two antennae, one for the theremin’s pitch and one for its volume, are used to control the instrument. 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As the performer moves their hands closer to or further from the antennae, the pitch and volume change.</a:t>
            </a:r>
            <a:endParaRPr sz="2400">
              <a:solidFill>
                <a:srgbClr val="FF0000"/>
              </a:solidFill>
            </a:endParaRPr>
          </a:p>
        </p:txBody>
      </p:sp>
      <p:pic>
        <p:nvPicPr>
          <p:cNvPr id="101" name="Google Shape;101;g27f9dc01155_0_8" title="RCA_Theremi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4033" y="479075"/>
            <a:ext cx="4103341" cy="5418173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918"/>
              <a:buFont typeface="Play"/>
              <a:buNone/>
            </a:pPr>
            <a:r>
              <a:rPr lang="en-US"/>
              <a:t>Today we’ll be discussing advances in technology and their effect on music</a:t>
            </a:r>
            <a:endParaRPr/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699700" y="1841433"/>
            <a:ext cx="105741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 20</a:t>
            </a:r>
            <a:r>
              <a:rPr lang="en-US" baseline="30000"/>
              <a:t>th</a:t>
            </a:r>
            <a:r>
              <a:rPr lang="en-US"/>
              <a:t> and 21</a:t>
            </a:r>
            <a:r>
              <a:rPr lang="en-US" baseline="30000"/>
              <a:t>st</a:t>
            </a:r>
            <a:r>
              <a:rPr lang="en-US"/>
              <a:t> centuries have seen unprecedented advances in technology, enabled by key innovations in electronics: the vacuum tube, the transistor, the integrated circuit, and the microprocessor. With each of these innovations, enterprising musicians and inventors have explored the ever-expanding possibilities of making sound with electricity, a technique now known as synthesis.</a:t>
            </a:r>
            <a:endParaRPr sz="3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7f9dc01155_0_4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Vacuum Tube</a:t>
            </a:r>
            <a:endParaRPr sz="3630"/>
          </a:p>
        </p:txBody>
      </p:sp>
      <p:sp>
        <p:nvSpPr>
          <p:cNvPr id="113" name="Google Shape;113;g27f9dc01155_0_42"/>
          <p:cNvSpPr txBox="1">
            <a:spLocks noGrp="1"/>
          </p:cNvSpPr>
          <p:nvPr>
            <p:ph type="body" idx="1"/>
          </p:nvPr>
        </p:nvSpPr>
        <p:spPr>
          <a:xfrm>
            <a:off x="699700" y="1536625"/>
            <a:ext cx="57204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/>
              <a:t>Vacuum tubes, the first practical devices that could amplify an electrical signal, allowed the creation of new instruments – early synthesizers – unbound by existing designs and manufacturing processes.</a:t>
            </a:r>
            <a:endParaRPr sz="3000"/>
          </a:p>
        </p:txBody>
      </p:sp>
      <p:pic>
        <p:nvPicPr>
          <p:cNvPr id="114" name="Google Shape;114;g27f9dc01155_0_42" title="S7_AudioTriodeVacuumTube.jpg"/>
          <p:cNvPicPr preferRelativeResize="0"/>
          <p:nvPr/>
        </p:nvPicPr>
        <p:blipFill rotWithShape="1">
          <a:blip r:embed="rId3">
            <a:alphaModFix/>
          </a:blip>
          <a:srcRect l="24693" t="6007" r="24591" b="4202"/>
          <a:stretch/>
        </p:blipFill>
        <p:spPr>
          <a:xfrm>
            <a:off x="7754663" y="478650"/>
            <a:ext cx="2790475" cy="5335651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5" name="Google Shape;115;g27f9dc01155_0_42"/>
          <p:cNvSpPr txBox="1"/>
          <p:nvPr/>
        </p:nvSpPr>
        <p:spPr>
          <a:xfrm>
            <a:off x="7754674" y="5814300"/>
            <a:ext cx="27456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Vacuum Tube - Photo by Daderot (CC 0)</a:t>
            </a:r>
            <a:endParaRPr sz="100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7f9dc01155_0_13"/>
          <p:cNvSpPr txBox="1">
            <a:spLocks noGrp="1"/>
          </p:cNvSpPr>
          <p:nvPr>
            <p:ph type="title"/>
          </p:nvPr>
        </p:nvSpPr>
        <p:spPr>
          <a:xfrm>
            <a:off x="699700" y="3647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Hammond Novachord</a:t>
            </a:r>
            <a:endParaRPr/>
          </a:p>
        </p:txBody>
      </p:sp>
      <p:sp>
        <p:nvSpPr>
          <p:cNvPr id="121" name="Google Shape;121;g27f9dc01155_0_13"/>
          <p:cNvSpPr txBox="1">
            <a:spLocks noGrp="1"/>
          </p:cNvSpPr>
          <p:nvPr>
            <p:ph type="body" idx="1"/>
          </p:nvPr>
        </p:nvSpPr>
        <p:spPr>
          <a:xfrm>
            <a:off x="523325" y="1003225"/>
            <a:ext cx="11208300" cy="196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Released in 1939, the Hammond Novachord was the first commercially available polyphonic synthesizer. All of its 72 notes could be played at the same time, a feat made possible by its massive array of 163 vacuum tubes. The Novachord anticipated technologies that appeared in synthesizers decades later. Despite its forward-thinking design and its inclusion in several film and music recordings, the Novachord saw little commercial success.</a:t>
            </a:r>
            <a:endParaRPr sz="2000">
              <a:solidFill>
                <a:srgbClr val="FF0000"/>
              </a:solidFill>
            </a:endParaRPr>
          </a:p>
        </p:txBody>
      </p:sp>
      <p:pic>
        <p:nvPicPr>
          <p:cNvPr id="122" name="Google Shape;122;g27f9dc01155_0_13" title="NOVACHORD_FRONT.jpg"/>
          <p:cNvPicPr preferRelativeResize="0"/>
          <p:nvPr/>
        </p:nvPicPr>
        <p:blipFill rotWithShape="1">
          <a:blip r:embed="rId3">
            <a:alphaModFix/>
          </a:blip>
          <a:srcRect t="17075" b="17022"/>
          <a:stretch/>
        </p:blipFill>
        <p:spPr>
          <a:xfrm>
            <a:off x="4876550" y="3358300"/>
            <a:ext cx="2611799" cy="2272599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3" name="Google Shape;123;g27f9dc01155_0_13"/>
          <p:cNvGrpSpPr/>
          <p:nvPr/>
        </p:nvGrpSpPr>
        <p:grpSpPr>
          <a:xfrm>
            <a:off x="7646694" y="3325112"/>
            <a:ext cx="4158182" cy="2338975"/>
            <a:chOff x="7646694" y="3325112"/>
            <a:chExt cx="4158182" cy="2338975"/>
          </a:xfrm>
        </p:grpSpPr>
        <p:pic>
          <p:nvPicPr>
            <p:cNvPr id="124" name="Google Shape;124;g27f9dc01155_0_13" title="S7_Image_NovachordDemo2Thumbnail.jpg">
              <a:hlinkClick r:id="rId4" action="ppaction://hlinksldjump"/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46694" y="3325112"/>
              <a:ext cx="4158182" cy="233897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25" name="Google Shape;125;g27f9dc01155_0_13">
              <a:hlinkClick r:id="rId4" action="ppaction://hlinksldjump"/>
            </p:cNvPr>
            <p:cNvSpPr/>
            <p:nvPr/>
          </p:nvSpPr>
          <p:spPr>
            <a:xfrm rot="5400000">
              <a:off x="9582525" y="4373484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126" name="Google Shape;126;g27f9dc01155_0_13"/>
          <p:cNvGrpSpPr/>
          <p:nvPr/>
        </p:nvGrpSpPr>
        <p:grpSpPr>
          <a:xfrm>
            <a:off x="346150" y="3277650"/>
            <a:ext cx="4326926" cy="2433899"/>
            <a:chOff x="346150" y="3277650"/>
            <a:chExt cx="4326926" cy="2433899"/>
          </a:xfrm>
        </p:grpSpPr>
        <p:pic>
          <p:nvPicPr>
            <p:cNvPr id="127" name="Google Shape;127;g27f9dc01155_0_13" title="S7_Image_HammondNovachordatSweetwaterThumbnail.jpg">
              <a:hlinkClick r:id="rId6" action="ppaction://hlinksldjump"/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46150" y="3277650"/>
              <a:ext cx="4326926" cy="2433899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28" name="Google Shape;128;g27f9dc01155_0_13">
              <a:hlinkClick r:id="rId6" action="ppaction://hlinksldjump"/>
            </p:cNvPr>
            <p:cNvSpPr/>
            <p:nvPr/>
          </p:nvSpPr>
          <p:spPr>
            <a:xfrm rot="5400000">
              <a:off x="2366350" y="437349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7_Video_NovachordDemo1.mov">
            <a:hlinkClick r:id="" action="ppaction://media"/>
            <a:extLst>
              <a:ext uri="{FF2B5EF4-FFF2-40B4-BE49-F238E27FC236}">
                <a16:creationId xmlns:a16="http://schemas.microsoft.com/office/drawing/2014/main" id="{F5FF78CE-0F3E-F972-AD51-3C0756AE7A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1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f42c4d4b49_0_22"/>
          <p:cNvSpPr txBox="1">
            <a:spLocks noGrp="1"/>
          </p:cNvSpPr>
          <p:nvPr>
            <p:ph type="title"/>
          </p:nvPr>
        </p:nvSpPr>
        <p:spPr>
          <a:xfrm>
            <a:off x="523325" y="364775"/>
            <a:ext cx="11082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Hammond Novachord</a:t>
            </a:r>
            <a:endParaRPr/>
          </a:p>
        </p:txBody>
      </p:sp>
      <p:sp>
        <p:nvSpPr>
          <p:cNvPr id="139" name="Google Shape;139;g2f42c4d4b49_0_22"/>
          <p:cNvSpPr txBox="1">
            <a:spLocks noGrp="1"/>
          </p:cNvSpPr>
          <p:nvPr>
            <p:ph type="body" idx="1"/>
          </p:nvPr>
        </p:nvSpPr>
        <p:spPr>
          <a:xfrm>
            <a:off x="523325" y="1003225"/>
            <a:ext cx="11208300" cy="196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/>
              <a:t>Released in 1939, the Hammond Novachord was the first commercially available polyphonic synthesizer. All of its 72 notes could be played at the same time, a feat made possible by its massive array of 163 vacuum tubes. The Novachord anticipated technologies that appeared in synthesizers decades later. Despite its forward-thinking design and its inclusion in several film and music recordings, the Novachord saw little commercial success.</a:t>
            </a:r>
            <a:endParaRPr sz="2000">
              <a:solidFill>
                <a:srgbClr val="FF0000"/>
              </a:solidFill>
            </a:endParaRPr>
          </a:p>
        </p:txBody>
      </p:sp>
      <p:pic>
        <p:nvPicPr>
          <p:cNvPr id="140" name="Google Shape;140;g2f42c4d4b49_0_22" title="NOVACHORD_FRONT.jpg"/>
          <p:cNvPicPr preferRelativeResize="0"/>
          <p:nvPr/>
        </p:nvPicPr>
        <p:blipFill rotWithShape="1">
          <a:blip r:embed="rId3">
            <a:alphaModFix/>
          </a:blip>
          <a:srcRect t="17075" b="17022"/>
          <a:stretch/>
        </p:blipFill>
        <p:spPr>
          <a:xfrm>
            <a:off x="4876550" y="3358300"/>
            <a:ext cx="2611799" cy="2272599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41" name="Google Shape;141;g2f42c4d4b49_0_22"/>
          <p:cNvGrpSpPr/>
          <p:nvPr/>
        </p:nvGrpSpPr>
        <p:grpSpPr>
          <a:xfrm>
            <a:off x="7691819" y="3277650"/>
            <a:ext cx="4158182" cy="2338975"/>
            <a:chOff x="7691819" y="3277650"/>
            <a:chExt cx="4158182" cy="2338975"/>
          </a:xfrm>
        </p:grpSpPr>
        <p:pic>
          <p:nvPicPr>
            <p:cNvPr id="142" name="Google Shape;142;g2f42c4d4b49_0_22" title="S7_Image_NovachordDemo2Thumbnail.jpg">
              <a:hlinkClick r:id="rId4" action="ppaction://hlinksldjump"/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691819" y="3277650"/>
              <a:ext cx="4158182" cy="2338975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3" name="Google Shape;143;g2f42c4d4b49_0_22">
              <a:hlinkClick r:id="rId4" action="ppaction://hlinksldjump"/>
            </p:cNvPr>
            <p:cNvSpPr/>
            <p:nvPr/>
          </p:nvSpPr>
          <p:spPr>
            <a:xfrm rot="5400000">
              <a:off x="9627650" y="4326034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144" name="Google Shape;144;g2f42c4d4b49_0_22"/>
          <p:cNvGrpSpPr/>
          <p:nvPr/>
        </p:nvGrpSpPr>
        <p:grpSpPr>
          <a:xfrm>
            <a:off x="346150" y="3277650"/>
            <a:ext cx="4326926" cy="2433899"/>
            <a:chOff x="346150" y="3277650"/>
            <a:chExt cx="4326926" cy="2433899"/>
          </a:xfrm>
        </p:grpSpPr>
        <p:pic>
          <p:nvPicPr>
            <p:cNvPr id="145" name="Google Shape;145;g2f42c4d4b49_0_22" title="S7_Image_HammondNovachordatSweetwaterThumbnail.jpg">
              <a:hlinkClick r:id="rId6" action="ppaction://hlinksldjump"/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46150" y="3277650"/>
              <a:ext cx="4326926" cy="2433899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6" name="Google Shape;146;g2f42c4d4b49_0_22">
              <a:hlinkClick r:id="rId6" action="ppaction://hlinksldjump"/>
            </p:cNvPr>
            <p:cNvSpPr/>
            <p:nvPr/>
          </p:nvSpPr>
          <p:spPr>
            <a:xfrm rot="5400000">
              <a:off x="2366350" y="437349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7_Video_NovachordDemo2.mov">
            <a:hlinkClick r:id="" action="ppaction://media"/>
            <a:extLst>
              <a:ext uri="{FF2B5EF4-FFF2-40B4-BE49-F238E27FC236}">
                <a16:creationId xmlns:a16="http://schemas.microsoft.com/office/drawing/2014/main" id="{9E32B2D8-B05A-D688-4361-F78104409F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7f9dc01155_0_20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09"/>
              <a:t>Transistors and </a:t>
            </a:r>
            <a:endParaRPr sz="3609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09"/>
              <a:t>Integrated Circuits</a:t>
            </a:r>
            <a:endParaRPr sz="3609"/>
          </a:p>
        </p:txBody>
      </p:sp>
      <p:sp>
        <p:nvSpPr>
          <p:cNvPr id="157" name="Google Shape;157;g27f9dc01155_0_20"/>
          <p:cNvSpPr txBox="1">
            <a:spLocks noGrp="1"/>
          </p:cNvSpPr>
          <p:nvPr>
            <p:ph type="body" idx="1"/>
          </p:nvPr>
        </p:nvSpPr>
        <p:spPr>
          <a:xfrm>
            <a:off x="699700" y="2050750"/>
            <a:ext cx="59406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/>
              <a:t>Transistors, later packaged into integrated circuits, led to comparatively miniscule synthesizer designs that could offer far more functionality with better reliability and lower cost.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rgbClr val="FF0000"/>
              </a:solidFill>
            </a:endParaRPr>
          </a:p>
        </p:txBody>
      </p:sp>
      <p:sp>
        <p:nvSpPr>
          <p:cNvPr id="158" name="Google Shape;158;g27f9dc01155_0_20"/>
          <p:cNvSpPr txBox="1">
            <a:spLocks noGrp="1"/>
          </p:cNvSpPr>
          <p:nvPr>
            <p:ph type="title"/>
          </p:nvPr>
        </p:nvSpPr>
        <p:spPr>
          <a:xfrm>
            <a:off x="6437525" y="2263625"/>
            <a:ext cx="4921200" cy="566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Transistor</a:t>
            </a:r>
            <a:endParaRPr sz="1200"/>
          </a:p>
        </p:txBody>
      </p:sp>
      <p:pic>
        <p:nvPicPr>
          <p:cNvPr id="159" name="Google Shape;159;g27f9dc01155_0_20" title="S7_image_IntegratedCircui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0478" y="3150601"/>
            <a:ext cx="3437937" cy="2291402"/>
          </a:xfrm>
          <a:prstGeom prst="rect">
            <a:avLst/>
          </a:prstGeom>
          <a:noFill/>
          <a:ln w="76200" cap="flat" cmpd="sng">
            <a:solidFill>
              <a:srgbClr val="01486B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0" name="Google Shape;160;g27f9dc01155_0_20"/>
          <p:cNvSpPr txBox="1">
            <a:spLocks noGrp="1"/>
          </p:cNvSpPr>
          <p:nvPr>
            <p:ph type="title"/>
          </p:nvPr>
        </p:nvSpPr>
        <p:spPr>
          <a:xfrm>
            <a:off x="6628850" y="5442004"/>
            <a:ext cx="4921200" cy="566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Integrated Circuit</a:t>
            </a:r>
            <a:endParaRPr sz="1200"/>
          </a:p>
        </p:txBody>
      </p:sp>
      <p:pic>
        <p:nvPicPr>
          <p:cNvPr id="161" name="Google Shape;161;g27f9dc01155_0_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1138" y="676572"/>
            <a:ext cx="3313976" cy="222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7f9dc01155_0_47"/>
          <p:cNvSpPr txBox="1">
            <a:spLocks noGrp="1"/>
          </p:cNvSpPr>
          <p:nvPr>
            <p:ph type="title"/>
          </p:nvPr>
        </p:nvSpPr>
        <p:spPr>
          <a:xfrm>
            <a:off x="699700" y="4409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MiniMoog Synthesizer</a:t>
            </a:r>
            <a:endParaRPr sz="3630"/>
          </a:p>
        </p:txBody>
      </p:sp>
      <p:sp>
        <p:nvSpPr>
          <p:cNvPr id="167" name="Google Shape;167;g27f9dc01155_0_47"/>
          <p:cNvSpPr txBox="1">
            <a:spLocks noGrp="1"/>
          </p:cNvSpPr>
          <p:nvPr>
            <p:ph type="body" idx="1"/>
          </p:nvPr>
        </p:nvSpPr>
        <p:spPr>
          <a:xfrm>
            <a:off x="699700" y="1082225"/>
            <a:ext cx="5284200" cy="220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Introduced in 1970, the Minimoog took the foundational features of Moog's large modular systems and integrated them into a portable, compact, performance-oriented synthesizer that could be programmed without patch cords. </a:t>
            </a:r>
            <a:endParaRPr sz="2400"/>
          </a:p>
          <a:p>
            <a:pPr marL="0" lvl="0" indent="0" algn="l" rtl="0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2400"/>
              <a:t>Features like the pitch bend and modulation wheels fostered new playing techniques and styles that made the Minimoog, and synthesizers more generally, into an expressive and widely accepted lead instrument.</a:t>
            </a:r>
            <a:endParaRPr sz="2400"/>
          </a:p>
        </p:txBody>
      </p:sp>
      <p:pic>
        <p:nvPicPr>
          <p:cNvPr id="168" name="Google Shape;168;g27f9dc01155_0_47" title="Minimoog.jpg"/>
          <p:cNvPicPr preferRelativeResize="0"/>
          <p:nvPr/>
        </p:nvPicPr>
        <p:blipFill rotWithShape="1">
          <a:blip r:embed="rId3">
            <a:alphaModFix/>
          </a:blip>
          <a:srcRect t="24543" b="24578"/>
          <a:stretch/>
        </p:blipFill>
        <p:spPr>
          <a:xfrm>
            <a:off x="6139950" y="1592950"/>
            <a:ext cx="5466251" cy="3672100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f42c4d4b49_0_3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/>
              <a:t>MiniMoog Synthesizer</a:t>
            </a:r>
          </a:p>
        </p:txBody>
      </p:sp>
      <p:pic>
        <p:nvPicPr>
          <p:cNvPr id="2" name="S7_Video_MinimoogDemo.mov">
            <a:hlinkClick r:id="" action="ppaction://media"/>
            <a:extLst>
              <a:ext uri="{FF2B5EF4-FFF2-40B4-BE49-F238E27FC236}">
                <a16:creationId xmlns:a16="http://schemas.microsoft.com/office/drawing/2014/main" id="{AA56C48B-9E08-222D-70F4-12512FD305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27022" y="1547367"/>
            <a:ext cx="7737855" cy="4352544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7f9dc01155_0_3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Microprocessor</a:t>
            </a:r>
            <a:endParaRPr sz="3630"/>
          </a:p>
        </p:txBody>
      </p:sp>
      <p:sp>
        <p:nvSpPr>
          <p:cNvPr id="180" name="Google Shape;180;g27f9dc01155_0_32"/>
          <p:cNvSpPr txBox="1">
            <a:spLocks noGrp="1"/>
          </p:cNvSpPr>
          <p:nvPr>
            <p:ph type="body" idx="1"/>
          </p:nvPr>
        </p:nvSpPr>
        <p:spPr>
          <a:xfrm>
            <a:off x="547300" y="1536625"/>
            <a:ext cx="59574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/>
              <a:t>Microprocessors, comprising huge numbers of transistors packed onto small chips of silicon, brought new capabilities and flexibility to synthesizers and even opened the possibility of creating virtual synthesizers entirely in software.</a:t>
            </a:r>
            <a:endParaRPr sz="3000"/>
          </a:p>
        </p:txBody>
      </p:sp>
      <p:pic>
        <p:nvPicPr>
          <p:cNvPr id="181" name="Google Shape;181;g27f9dc01155_0_32" title="S7_Image_Microprocesso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0900" y="1686062"/>
            <a:ext cx="5230100" cy="3485882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2" name="Google Shape;182;g27f9dc01155_0_32"/>
          <p:cNvSpPr txBox="1"/>
          <p:nvPr/>
        </p:nvSpPr>
        <p:spPr>
          <a:xfrm>
            <a:off x="8866225" y="5324625"/>
            <a:ext cx="27018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1486B"/>
                </a:solidFill>
                <a:latin typeface="Barlow Medium"/>
                <a:ea typeface="Barlow Medium"/>
                <a:cs typeface="Barlow Medium"/>
                <a:sym typeface="Barlow Medium"/>
              </a:rPr>
              <a:t>Microprocessor</a:t>
            </a:r>
            <a:endParaRPr sz="1200">
              <a:solidFill>
                <a:srgbClr val="01486B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7f9dc01155_0_53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Prophet 5</a:t>
            </a:r>
            <a:endParaRPr sz="3630"/>
          </a:p>
        </p:txBody>
      </p:sp>
      <p:sp>
        <p:nvSpPr>
          <p:cNvPr id="188" name="Google Shape;188;g27f9dc01155_0_53"/>
          <p:cNvSpPr txBox="1">
            <a:spLocks noGrp="1"/>
          </p:cNvSpPr>
          <p:nvPr>
            <p:ph type="body" idx="1"/>
          </p:nvPr>
        </p:nvSpPr>
        <p:spPr>
          <a:xfrm>
            <a:off x="699700" y="1536625"/>
            <a:ext cx="46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Released in 1978, the Prophet-5 can play five notes at a time. </a:t>
            </a:r>
            <a:br>
              <a:rPr lang="en-US" sz="2400"/>
            </a:b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2400"/>
              <a:t>It was the first commercially available polyphonic synth that allowed players to store and recall their settings, and the first  to include a microprocessor.</a:t>
            </a:r>
            <a:endParaRPr sz="2400"/>
          </a:p>
        </p:txBody>
      </p:sp>
      <p:pic>
        <p:nvPicPr>
          <p:cNvPr id="189" name="Google Shape;189;g27f9dc01155_0_53" title="Prophet5.jpg"/>
          <p:cNvPicPr preferRelativeResize="0"/>
          <p:nvPr/>
        </p:nvPicPr>
        <p:blipFill rotWithShape="1">
          <a:blip r:embed="rId3">
            <a:alphaModFix/>
          </a:blip>
          <a:srcRect t="31908" b="28707"/>
          <a:stretch/>
        </p:blipFill>
        <p:spPr>
          <a:xfrm>
            <a:off x="5297075" y="1814288"/>
            <a:ext cx="6209874" cy="3229425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"/>
          <p:cNvSpPr txBox="1">
            <a:spLocks noGrp="1"/>
          </p:cNvSpPr>
          <p:nvPr>
            <p:ph type="title" idx="4294967295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MiniMoog and Ableton Push Demos</a:t>
            </a:r>
            <a:endParaRPr/>
          </a:p>
        </p:txBody>
      </p:sp>
      <p:sp>
        <p:nvSpPr>
          <p:cNvPr id="195" name="Google Shape;195;p5"/>
          <p:cNvSpPr txBox="1">
            <a:spLocks noGrp="1"/>
          </p:cNvSpPr>
          <p:nvPr>
            <p:ph type="body" idx="4294967295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Watch these videos and answer the questions on your worksheet. </a:t>
            </a:r>
            <a:endParaRPr sz="2400"/>
          </a:p>
        </p:txBody>
      </p:sp>
      <p:grpSp>
        <p:nvGrpSpPr>
          <p:cNvPr id="196" name="Google Shape;196;p5"/>
          <p:cNvGrpSpPr/>
          <p:nvPr/>
        </p:nvGrpSpPr>
        <p:grpSpPr>
          <a:xfrm>
            <a:off x="433950" y="2539276"/>
            <a:ext cx="5504602" cy="3096349"/>
            <a:chOff x="433950" y="2539276"/>
            <a:chExt cx="5504602" cy="3096349"/>
          </a:xfrm>
        </p:grpSpPr>
        <p:pic>
          <p:nvPicPr>
            <p:cNvPr id="197" name="Google Shape;197;p5" title="S7_Image_FunkyVintageMiniMoogModelDThumbnail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3950" y="2539276"/>
              <a:ext cx="5504602" cy="3096349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98" name="Google Shape;198;p5">
              <a:hlinkClick r:id="rId3" action="ppaction://hlinksldjump"/>
            </p:cNvPr>
            <p:cNvSpPr/>
            <p:nvPr/>
          </p:nvSpPr>
          <p:spPr>
            <a:xfrm rot="5400000">
              <a:off x="3042987" y="4100472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199" name="Google Shape;199;p5"/>
          <p:cNvGrpSpPr/>
          <p:nvPr/>
        </p:nvGrpSpPr>
        <p:grpSpPr>
          <a:xfrm>
            <a:off x="6253625" y="2539272"/>
            <a:ext cx="5504600" cy="3099437"/>
            <a:chOff x="6253625" y="2539272"/>
            <a:chExt cx="5504600" cy="3099437"/>
          </a:xfrm>
        </p:grpSpPr>
        <p:pic>
          <p:nvPicPr>
            <p:cNvPr id="200" name="Google Shape;200;p5" title="E7_Image_TecBeatzThumbnail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53625" y="2539272"/>
              <a:ext cx="5504600" cy="3099437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01" name="Google Shape;201;p5">
              <a:hlinkClick r:id="rId5" action="ppaction://hlinksldjump"/>
            </p:cNvPr>
            <p:cNvSpPr/>
            <p:nvPr/>
          </p:nvSpPr>
          <p:spPr>
            <a:xfrm rot="5400000">
              <a:off x="8862662" y="396634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7_Video_Funky Vintage MiniMoogModelD.mp4">
            <a:hlinkClick r:id="" action="ppaction://media"/>
            <a:extLst>
              <a:ext uri="{FF2B5EF4-FFF2-40B4-BE49-F238E27FC236}">
                <a16:creationId xmlns:a16="http://schemas.microsoft.com/office/drawing/2014/main" id="{82D575EB-D546-0E46-7659-D0F56BF308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f42c4d4b49_0_53"/>
          <p:cNvSpPr txBox="1">
            <a:spLocks noGrp="1"/>
          </p:cNvSpPr>
          <p:nvPr>
            <p:ph type="title" idx="4294967295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MiniMoog and Ableton Push Demos</a:t>
            </a:r>
            <a:endParaRPr/>
          </a:p>
        </p:txBody>
      </p:sp>
      <p:sp>
        <p:nvSpPr>
          <p:cNvPr id="212" name="Google Shape;212;g2f42c4d4b49_0_53"/>
          <p:cNvSpPr txBox="1">
            <a:spLocks noGrp="1"/>
          </p:cNvSpPr>
          <p:nvPr>
            <p:ph type="body" idx="4294967295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Watch these videos and answer the questions on your worksheet. </a:t>
            </a:r>
            <a:endParaRPr sz="2400"/>
          </a:p>
        </p:txBody>
      </p:sp>
      <p:grpSp>
        <p:nvGrpSpPr>
          <p:cNvPr id="213" name="Google Shape;213;g2f42c4d4b49_0_53"/>
          <p:cNvGrpSpPr/>
          <p:nvPr/>
        </p:nvGrpSpPr>
        <p:grpSpPr>
          <a:xfrm>
            <a:off x="433950" y="2539276"/>
            <a:ext cx="5504602" cy="3096349"/>
            <a:chOff x="433950" y="2539276"/>
            <a:chExt cx="5504602" cy="3096349"/>
          </a:xfrm>
        </p:grpSpPr>
        <p:pic>
          <p:nvPicPr>
            <p:cNvPr id="214" name="Google Shape;214;g2f42c4d4b49_0_53" title="S7_Image_FunkyVintageMiniMoogModelDThumbnail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3950" y="2539276"/>
              <a:ext cx="5504602" cy="3096349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15" name="Google Shape;215;g2f42c4d4b49_0_53">
              <a:hlinkClick r:id="rId3" action="ppaction://hlinksldjump"/>
            </p:cNvPr>
            <p:cNvSpPr/>
            <p:nvPr/>
          </p:nvSpPr>
          <p:spPr>
            <a:xfrm rot="5400000">
              <a:off x="3042987" y="4100472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16" name="Google Shape;216;g2f42c4d4b49_0_53"/>
          <p:cNvGrpSpPr/>
          <p:nvPr/>
        </p:nvGrpSpPr>
        <p:grpSpPr>
          <a:xfrm>
            <a:off x="6253625" y="2539272"/>
            <a:ext cx="5504600" cy="3099437"/>
            <a:chOff x="6253625" y="2539272"/>
            <a:chExt cx="5504600" cy="3099437"/>
          </a:xfrm>
        </p:grpSpPr>
        <p:pic>
          <p:nvPicPr>
            <p:cNvPr id="217" name="Google Shape;217;g2f42c4d4b49_0_53" title="E7_Image_TecBeatzThumbnail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53625" y="2539272"/>
              <a:ext cx="5504600" cy="3099437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18" name="Google Shape;218;g2f42c4d4b49_0_53">
              <a:hlinkClick r:id="rId5" action="ppaction://hlinksldjump"/>
            </p:cNvPr>
            <p:cNvSpPr/>
            <p:nvPr/>
          </p:nvSpPr>
          <p:spPr>
            <a:xfrm rot="5400000">
              <a:off x="8862662" y="3966347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7_Video_TecBeatz.mp4">
            <a:hlinkClick r:id="" action="ppaction://media"/>
            <a:extLst>
              <a:ext uri="{FF2B5EF4-FFF2-40B4-BE49-F238E27FC236}">
                <a16:creationId xmlns:a16="http://schemas.microsoft.com/office/drawing/2014/main" id="{DC4C08E5-897C-043F-6A50-3322621A84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918"/>
              <a:buFont typeface="Play"/>
              <a:buNone/>
            </a:pPr>
            <a:r>
              <a:rPr lang="en-US"/>
              <a:t>Let's Explore an older electronic instrument application</a:t>
            </a:r>
          </a:p>
        </p:txBody>
      </p:sp>
      <p:pic>
        <p:nvPicPr>
          <p:cNvPr id="229" name="Google Shape;229;p6" title="S7_Image_ClaraRockmore.jp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1100" y="1641700"/>
            <a:ext cx="7243700" cy="4078625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7f9dc01155_0_63"/>
          <p:cNvSpPr txBox="1">
            <a:spLocks noGrp="1"/>
          </p:cNvSpPr>
          <p:nvPr>
            <p:ph type="title"/>
          </p:nvPr>
        </p:nvSpPr>
        <p:spPr>
          <a:xfrm>
            <a:off x="562575" y="228261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And a newer one!</a:t>
            </a:r>
            <a:endParaRPr sz="3630"/>
          </a:p>
        </p:txBody>
      </p:sp>
      <p:pic>
        <p:nvPicPr>
          <p:cNvPr id="235" name="Google Shape;235;g27f9dc01155_0_63" title="E7_Image_NovationLaunchpadIntro.jp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5023" y="665375"/>
            <a:ext cx="4767750" cy="5119950"/>
          </a:xfrm>
          <a:prstGeom prst="rect">
            <a:avLst/>
          </a:prstGeom>
          <a:noFill/>
          <a:ln w="76200" cap="flat" cmpd="sng">
            <a:solidFill>
              <a:srgbClr val="00486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Now It's Your Turn!</a:t>
            </a:r>
            <a:endParaRPr/>
          </a:p>
        </p:txBody>
      </p:sp>
      <p:sp>
        <p:nvSpPr>
          <p:cNvPr id="241" name="Google Shape;241;p7"/>
          <p:cNvSpPr txBox="1">
            <a:spLocks noGrp="1"/>
          </p:cNvSpPr>
          <p:nvPr>
            <p:ph type="body" idx="1"/>
          </p:nvPr>
        </p:nvSpPr>
        <p:spPr>
          <a:xfrm>
            <a:off x="699700" y="1992425"/>
            <a:ext cx="10906500" cy="3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Open a DAW or Chrome Music Lab.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Create a melody using the DAW or the melody maker in </a:t>
            </a:r>
            <a:br>
              <a:rPr lang="en-US"/>
            </a:br>
            <a:r>
              <a:rPr lang="en-US"/>
              <a:t>Chrome Music Lab.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Once you've created, download your Melody as an MP3 and submit it.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8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Let's Share</a:t>
            </a:r>
            <a:endParaRPr/>
          </a:p>
        </p:txBody>
      </p:sp>
      <p:sp>
        <p:nvSpPr>
          <p:cNvPr id="247" name="Google Shape;247;p8"/>
          <p:cNvSpPr txBox="1">
            <a:spLocks noGrp="1"/>
          </p:cNvSpPr>
          <p:nvPr>
            <p:ph type="body" idx="1"/>
          </p:nvPr>
        </p:nvSpPr>
        <p:spPr>
          <a:xfrm>
            <a:off x="699700" y="1982101"/>
            <a:ext cx="10574100" cy="36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Share your newly created melody with the class. </a:t>
            </a:r>
            <a:endParaRPr sz="3000"/>
          </a:p>
          <a:p>
            <a:pPr marL="228600" lvl="0" indent="-762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f252cff93f_0_0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-US" sz="3620">
                <a:solidFill>
                  <a:schemeClr val="accent1"/>
                </a:solidFill>
              </a:rPr>
              <a:t>Consider a Career in Music!</a:t>
            </a:r>
            <a:endParaRPr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2f252cff93f_0_0"/>
          <p:cNvSpPr txBox="1">
            <a:spLocks noGrp="1"/>
          </p:cNvSpPr>
          <p:nvPr>
            <p:ph type="body" idx="1"/>
          </p:nvPr>
        </p:nvSpPr>
        <p:spPr>
          <a:xfrm>
            <a:off x="699700" y="1711158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careers are related to the lesson we just completed?</a:t>
            </a:r>
            <a:endParaRPr/>
          </a:p>
          <a:p>
            <a:pPr marL="4572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Instrument Maker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Engineer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Performer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DJ</a:t>
            </a:r>
            <a:endParaRPr sz="2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302a78129df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724</Words>
  <Application>Microsoft Macintosh PowerPoint</Application>
  <PresentationFormat>Widescreen</PresentationFormat>
  <Paragraphs>60</Paragraphs>
  <Slides>27</Slides>
  <Notes>27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Play</vt:lpstr>
      <vt:lpstr>Roboto</vt:lpstr>
      <vt:lpstr>Barlow</vt:lpstr>
      <vt:lpstr>Arial</vt:lpstr>
      <vt:lpstr>Barlow Medium</vt:lpstr>
      <vt:lpstr>Calibri</vt:lpstr>
      <vt:lpstr>Build on Music!</vt:lpstr>
      <vt:lpstr>PowerPoint Presentation</vt:lpstr>
      <vt:lpstr>Making Music Electric</vt:lpstr>
      <vt:lpstr>Lesson Objectives</vt:lpstr>
      <vt:lpstr>Lesson Introduction</vt:lpstr>
      <vt:lpstr>PowerPoint Presentation</vt:lpstr>
      <vt:lpstr>Theremin</vt:lpstr>
      <vt:lpstr>Today we’ll be discussing advances in technology and their effect on music</vt:lpstr>
      <vt:lpstr>Vacuum Tube</vt:lpstr>
      <vt:lpstr>Hammond Novachord</vt:lpstr>
      <vt:lpstr>PowerPoint Presentation</vt:lpstr>
      <vt:lpstr>Hammond Novachord</vt:lpstr>
      <vt:lpstr>PowerPoint Presentation</vt:lpstr>
      <vt:lpstr>Transistors and  Integrated Circuits</vt:lpstr>
      <vt:lpstr>MiniMoog Synthesizer</vt:lpstr>
      <vt:lpstr>MiniMoog Synthesizer</vt:lpstr>
      <vt:lpstr>Microprocessor</vt:lpstr>
      <vt:lpstr>Prophet 5</vt:lpstr>
      <vt:lpstr>MiniMoog and Ableton Push Demos</vt:lpstr>
      <vt:lpstr>PowerPoint Presentation</vt:lpstr>
      <vt:lpstr>MiniMoog and Ableton Push Demos</vt:lpstr>
      <vt:lpstr>PowerPoint Presentation</vt:lpstr>
      <vt:lpstr>Let's Explore an older electronic instrument application</vt:lpstr>
      <vt:lpstr>And a newer one!</vt:lpstr>
      <vt:lpstr>Now It's Your Turn!</vt:lpstr>
      <vt:lpstr>Let's Share</vt:lpstr>
      <vt:lpstr>Consider a Career in Music!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Allison Hargis</cp:lastModifiedBy>
  <cp:revision>1</cp:revision>
  <dcterms:created xsi:type="dcterms:W3CDTF">2024-05-27T10:57:34Z</dcterms:created>
  <dcterms:modified xsi:type="dcterms:W3CDTF">2024-12-03T23:50:03Z</dcterms:modified>
</cp:coreProperties>
</file>