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</p:sldIdLst>
  <p:sldSz cx="12192000" cy="6858000"/>
  <p:notesSz cx="6858000" cy="9144000"/>
  <p:embeddedFontLst>
    <p:embeddedFont>
      <p:font typeface="Barlow" pitchFamily="2" charset="77"/>
      <p:regular r:id="rId14"/>
      <p:bold r:id="rId15"/>
      <p:boldItalic r:id="rId16"/>
    </p:embeddedFont>
    <p:embeddedFont>
      <p:font typeface="Barlow Medium" panose="00000600000000000000"/>
      <p:regular r:id="rId17"/>
      <p:bold r:id="rId18"/>
      <p:italic r:id="rId19"/>
      <p:boldItalic r:id="rId20"/>
    </p:embeddedFont>
    <p:embeddedFont>
      <p:font typeface="Play" pitchFamily="2" charset="77"/>
      <p:regular r:id="rId21"/>
      <p:bold r:id="rId22"/>
      <p:italic r:id="rId23"/>
      <p:boldItalic r:id="rId24"/>
    </p:embeddedFont>
    <p:embeddedFont>
      <p:font typeface="Roboto" panose="02000000000000000000" pitchFamily="2" charset="0"/>
      <p:regular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5" roundtripDataSignature="AMtx7mgARjHIUT/c/imbacccu1vB9RKI7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45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4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7a180d69dd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7a180d69dd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f399a0725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f399a0725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f399a07259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f399a07259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f399a07259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g2f399a07259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f399a07259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2f399a07259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2f24fc7a93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2f24fc7a93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029d8b642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029d8b642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g2f16b2e4a21_1_10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Font typeface="Barlow"/>
              <a:buNone/>
              <a:defRPr sz="4800" b="1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6" name="Google Shape;16;g2f16b2e4a21_1_1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with Copy">
  <p:cSld name="CUST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2f16b2e4a21_1_13"/>
          <p:cNvSpPr txBox="1">
            <a:spLocks noGrp="1"/>
          </p:cNvSpPr>
          <p:nvPr>
            <p:ph type="title"/>
          </p:nvPr>
        </p:nvSpPr>
        <p:spPr>
          <a:xfrm>
            <a:off x="568800" y="826733"/>
            <a:ext cx="110544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2f16b2e4a21_1_13"/>
          <p:cNvSpPr txBox="1">
            <a:spLocks noGrp="1"/>
          </p:cNvSpPr>
          <p:nvPr>
            <p:ph type="body" idx="1"/>
          </p:nvPr>
        </p:nvSpPr>
        <p:spPr>
          <a:xfrm>
            <a:off x="1451833" y="1924133"/>
            <a:ext cx="9463200" cy="3656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2f16b2e4a21_1_16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g2f16b2e4a21_1_16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●"/>
              <a:defRPr sz="2400"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○"/>
              <a:defRPr sz="2400"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Font typeface="Barlow"/>
              <a:buChar char="■"/>
              <a:defRPr sz="2400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3" name="Google Shape;23;g2f16b2e4a21_1_16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2f16b2e4a21_1_2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Font typeface="Barlow"/>
              <a:buNone/>
              <a:defRPr b="1"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26" name="Google Shape;26;g2f16b2e4a21_1_20"/>
          <p:cNvSpPr txBox="1">
            <a:spLocks noGrp="1"/>
          </p:cNvSpPr>
          <p:nvPr>
            <p:ph type="body" idx="1"/>
          </p:nvPr>
        </p:nvSpPr>
        <p:spPr>
          <a:xfrm>
            <a:off x="454800" y="1536633"/>
            <a:ext cx="5294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7" name="Google Shape;27;g2f16b2e4a21_1_20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7465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28" name="Google Shape;28;g2f16b2e4a21_1_2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 with Image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2f16b2e4a21_1_28"/>
          <p:cNvSpPr txBox="1">
            <a:spLocks noGrp="1"/>
          </p:cNvSpPr>
          <p:nvPr>
            <p:ph type="title"/>
          </p:nvPr>
        </p:nvSpPr>
        <p:spPr>
          <a:xfrm>
            <a:off x="637833" y="1471067"/>
            <a:ext cx="4921200" cy="10077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" name="Google Shape;34;g2f16b2e4a21_1_28"/>
          <p:cNvSpPr txBox="1">
            <a:spLocks noGrp="1"/>
          </p:cNvSpPr>
          <p:nvPr>
            <p:ph type="body" idx="1"/>
          </p:nvPr>
        </p:nvSpPr>
        <p:spPr>
          <a:xfrm>
            <a:off x="637833" y="2667000"/>
            <a:ext cx="4505700" cy="34251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5" name="Google Shape;35;g2f16b2e4a21_1_2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g2f16b2e4a21_1_28"/>
          <p:cNvSpPr/>
          <p:nvPr/>
        </p:nvSpPr>
        <p:spPr>
          <a:xfrm>
            <a:off x="6040100" y="345367"/>
            <a:ext cx="5802000" cy="5648100"/>
          </a:xfrm>
          <a:prstGeom prst="roundRect">
            <a:avLst>
              <a:gd name="adj" fmla="val 373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ide Image">
  <p:cSld name="ONE_COLUMN_TEXT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f16b2e4a21_1_33"/>
          <p:cNvSpPr txBox="1">
            <a:spLocks noGrp="1"/>
          </p:cNvSpPr>
          <p:nvPr>
            <p:ph type="title"/>
          </p:nvPr>
        </p:nvSpPr>
        <p:spPr>
          <a:xfrm>
            <a:off x="489767" y="439033"/>
            <a:ext cx="11241900" cy="689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900"/>
              <a:buFont typeface="Barlow"/>
              <a:buNone/>
              <a:defRPr sz="2900"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9" name="Google Shape;39;g2f16b2e4a21_1_33"/>
          <p:cNvSpPr txBox="1">
            <a:spLocks noGrp="1"/>
          </p:cNvSpPr>
          <p:nvPr>
            <p:ph type="body" idx="1"/>
          </p:nvPr>
        </p:nvSpPr>
        <p:spPr>
          <a:xfrm>
            <a:off x="489767" y="1128233"/>
            <a:ext cx="11241900" cy="1285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400050" rtl="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40" name="Google Shape;40;g2f16b2e4a21_1_33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1" name="Google Shape;41;g2f16b2e4a21_1_33"/>
          <p:cNvSpPr/>
          <p:nvPr/>
        </p:nvSpPr>
        <p:spPr>
          <a:xfrm>
            <a:off x="378767" y="2413833"/>
            <a:ext cx="11452500" cy="3579600"/>
          </a:xfrm>
          <a:prstGeom prst="roundRect">
            <a:avLst>
              <a:gd name="adj" fmla="val 613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highlight>
                <a:schemeClr val="lt1"/>
              </a:highlight>
              <a:latin typeface="Barlow Medium"/>
              <a:ea typeface="Barlow Medium"/>
              <a:cs typeface="Barlow Medium"/>
              <a:sym typeface="Barlow Medium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2f16b2e4a21_1_38"/>
          <p:cNvSpPr txBox="1">
            <a:spLocks noGrp="1"/>
          </p:cNvSpPr>
          <p:nvPr>
            <p:ph type="title"/>
          </p:nvPr>
        </p:nvSpPr>
        <p:spPr>
          <a:xfrm>
            <a:off x="644900" y="566200"/>
            <a:ext cx="10724700" cy="51636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400"/>
              <a:buFont typeface="Barlow"/>
              <a:buNone/>
              <a:defRPr sz="6400">
                <a:solidFill>
                  <a:schemeClr val="accen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>
            <a:endParaRPr/>
          </a:p>
        </p:txBody>
      </p:sp>
      <p:sp>
        <p:nvSpPr>
          <p:cNvPr id="44" name="Google Shape;44;g2f16b2e4a21_1_38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f16b2e4a21_1_41"/>
          <p:cNvSpPr/>
          <p:nvPr/>
        </p:nvSpPr>
        <p:spPr>
          <a:xfrm>
            <a:off x="6096000" y="328100"/>
            <a:ext cx="5725500" cy="57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g2f16b2e4a21_1_41"/>
          <p:cNvSpPr txBox="1">
            <a:spLocks noGrp="1"/>
          </p:cNvSpPr>
          <p:nvPr>
            <p:ph type="title"/>
          </p:nvPr>
        </p:nvSpPr>
        <p:spPr>
          <a:xfrm>
            <a:off x="651367" y="1469300"/>
            <a:ext cx="5393700" cy="19764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300"/>
              <a:buFont typeface="Barlow"/>
              <a:buNone/>
              <a:defRPr sz="5300">
                <a:latin typeface="Barlow"/>
                <a:ea typeface="Barlow"/>
                <a:cs typeface="Barlow"/>
                <a:sym typeface="Barlow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>
            <a:endParaRPr/>
          </a:p>
        </p:txBody>
      </p:sp>
      <p:sp>
        <p:nvSpPr>
          <p:cNvPr id="48" name="Google Shape;48;g2f16b2e4a21_1_41"/>
          <p:cNvSpPr txBox="1">
            <a:spLocks noGrp="1"/>
          </p:cNvSpPr>
          <p:nvPr>
            <p:ph type="subTitle" idx="1"/>
          </p:nvPr>
        </p:nvSpPr>
        <p:spPr>
          <a:xfrm>
            <a:off x="651367" y="3588733"/>
            <a:ext cx="5393700" cy="16467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700"/>
              <a:buNone/>
              <a:defRPr sz="2700">
                <a:solidFill>
                  <a:srgbClr val="66666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9" name="Google Shape;49;g2f16b2e4a21_1_41"/>
          <p:cNvSpPr txBox="1">
            <a:spLocks noGrp="1"/>
          </p:cNvSpPr>
          <p:nvPr>
            <p:ph type="body" idx="2"/>
          </p:nvPr>
        </p:nvSpPr>
        <p:spPr>
          <a:xfrm>
            <a:off x="6586000" y="813367"/>
            <a:ext cx="4591500" cy="47853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g2f16b2e4a21_1_41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2f16b2e4a21_1_47"/>
          <p:cNvSpPr txBox="1">
            <a:spLocks noGrp="1"/>
          </p:cNvSpPr>
          <p:nvPr>
            <p:ph type="body" idx="1"/>
          </p:nvPr>
        </p:nvSpPr>
        <p:spPr>
          <a:xfrm>
            <a:off x="424333" y="5185967"/>
            <a:ext cx="7998300" cy="8067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>
            <a:endParaRPr/>
          </a:p>
        </p:txBody>
      </p:sp>
      <p:sp>
        <p:nvSpPr>
          <p:cNvPr id="53" name="Google Shape;53;g2f16b2e4a21_1_47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2f16b2e4a21_1_50"/>
          <p:cNvSpPr txBox="1">
            <a:spLocks noGrp="1"/>
          </p:cNvSpPr>
          <p:nvPr>
            <p:ph type="title" hasCustomPrompt="1"/>
          </p:nvPr>
        </p:nvSpPr>
        <p:spPr>
          <a:xfrm>
            <a:off x="415600" y="1859667"/>
            <a:ext cx="11360700" cy="26181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56" name="Google Shape;56;g2f16b2e4a21_1_50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57" name="Google Shape;57;g2f16b2e4a21_1_5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f16b2e4a21_1_54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f16b2e4a21_1_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g2f16b2e4a21_1_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g2f16b2e4a21_1_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f16b2e4a21_1_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g2f16b2e4a21_1_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2f16b2e4a21_1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486B"/>
              </a:buClr>
              <a:buSzPts val="3700"/>
              <a:buFont typeface="Roboto"/>
              <a:buNone/>
              <a:defRPr sz="3700" b="1">
                <a:solidFill>
                  <a:srgbClr val="01486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g2f16b2e4a21_1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Medium"/>
              <a:buChar char="●"/>
              <a:defRPr sz="2400">
                <a:solidFill>
                  <a:schemeClr val="dk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●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○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492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rlow"/>
              <a:buChar char="■"/>
              <a:defRPr sz="19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  <p:sp>
        <p:nvSpPr>
          <p:cNvPr id="8" name="Google Shape;8;g2f16b2e4a21_1_0"/>
          <p:cNvSpPr txBox="1">
            <a:spLocks noGrp="1"/>
          </p:cNvSpPr>
          <p:nvPr>
            <p:ph type="sldNum" idx="12"/>
          </p:nvPr>
        </p:nvSpPr>
        <p:spPr>
          <a:xfrm>
            <a:off x="11112500" y="5598600"/>
            <a:ext cx="619200" cy="4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" name="Google Shape;9;g2f16b2e4a21_1_0"/>
          <p:cNvSpPr txBox="1"/>
          <p:nvPr/>
        </p:nvSpPr>
        <p:spPr>
          <a:xfrm>
            <a:off x="2571783" y="6353000"/>
            <a:ext cx="9620400" cy="5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Making (Musical) Waves: The History and Evolution of the Ukulele and Banjo</a:t>
            </a:r>
            <a:endParaRPr sz="1700" b="1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slide" Target="slide7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slide" Target="slide7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9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918"/>
              <a:buFont typeface="Play"/>
              <a:buNone/>
            </a:pPr>
            <a:r>
              <a:rPr lang="en-US"/>
              <a:t>Riding the Rollercoaster: </a:t>
            </a:r>
            <a:br>
              <a:rPr lang="en-US"/>
            </a:br>
            <a:r>
              <a:rPr lang="en-US"/>
              <a:t>History of the Ukulele</a:t>
            </a:r>
            <a:endParaRPr/>
          </a:p>
        </p:txBody>
      </p:sp>
      <p:sp>
        <p:nvSpPr>
          <p:cNvPr id="178" name="Google Shape;178;p9"/>
          <p:cNvSpPr txBox="1">
            <a:spLocks noGrp="1"/>
          </p:cNvSpPr>
          <p:nvPr>
            <p:ph type="body" idx="1"/>
          </p:nvPr>
        </p:nvSpPr>
        <p:spPr>
          <a:xfrm>
            <a:off x="699700" y="2119476"/>
            <a:ext cx="5094000" cy="37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In 1945, the ukulele was brought back into the national spotlight by radio and TV star </a:t>
            </a:r>
            <a:r>
              <a:rPr lang="en-US" sz="3000" b="1">
                <a:latin typeface="Barlow"/>
                <a:ea typeface="Barlow"/>
                <a:cs typeface="Barlow"/>
                <a:sym typeface="Barlow"/>
              </a:rPr>
              <a:t>Arthur Godfrey</a:t>
            </a:r>
            <a:r>
              <a:rPr lang="en-US" sz="3000"/>
              <a:t>.</a:t>
            </a:r>
            <a:endParaRPr sz="3000"/>
          </a:p>
        </p:txBody>
      </p:sp>
      <p:pic>
        <p:nvPicPr>
          <p:cNvPr id="179" name="Google Shape;179;p9" title="2-2-GODFREY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3375" y="442972"/>
            <a:ext cx="5094000" cy="5501528"/>
          </a:xfrm>
          <a:prstGeom prst="rect">
            <a:avLst/>
          </a:prstGeom>
          <a:noFill/>
          <a:ln w="76200" cap="flat" cmpd="sng">
            <a:solidFill>
              <a:srgbClr val="01486B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7a180d69dd_1_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8918"/>
              <a:buFont typeface="Play"/>
              <a:buNone/>
            </a:pPr>
            <a:r>
              <a:rPr lang="en-US"/>
              <a:t>Riding the Rollercoaster: </a:t>
            </a:r>
            <a:br>
              <a:rPr lang="en-US"/>
            </a:br>
            <a:r>
              <a:rPr lang="en-US"/>
              <a:t>History of the Ukulele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27a180d69dd_1_41"/>
          <p:cNvSpPr txBox="1">
            <a:spLocks noGrp="1"/>
          </p:cNvSpPr>
          <p:nvPr>
            <p:ph type="body" idx="1"/>
          </p:nvPr>
        </p:nvSpPr>
        <p:spPr>
          <a:xfrm>
            <a:off x="838200" y="1611100"/>
            <a:ext cx="88944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4765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Mattel, a new toy company, capitalized on both Godfrey’s popularity and cutting-edge plastics technology developed during World War II to create the first plastic ukulele, the Uke-A-Doodle, in 1947. </a:t>
            </a:r>
            <a:endParaRPr sz="2700"/>
          </a:p>
          <a:p>
            <a:pPr marL="228600" lvl="0" indent="-28575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Competing companies quickly released plastic ukuleles, and soon the ukulele became almost synonymous with “plastic toy.” </a:t>
            </a:r>
            <a:endParaRPr sz="2700"/>
          </a:p>
          <a:p>
            <a:pPr marL="228600" lvl="0" indent="-28575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700"/>
              <a:buChar char="●"/>
            </a:pPr>
            <a:r>
              <a:rPr lang="en-US" sz="2700"/>
              <a:t>Traditional makers worked against this stereotype, but the rise of the electric guitar in the 1950s rapidly overshadowed the popularity of the ukulele.</a:t>
            </a:r>
            <a:endParaRPr sz="2700"/>
          </a:p>
          <a:p>
            <a:pPr marL="22860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700"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2700"/>
          </a:p>
        </p:txBody>
      </p:sp>
      <p:pic>
        <p:nvPicPr>
          <p:cNvPr id="186" name="Google Shape;186;g27a180d69dd_1_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53271">
            <a:off x="9388876" y="1389325"/>
            <a:ext cx="2154600" cy="35462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"/>
          <p:cNvSpPr txBox="1">
            <a:spLocks noGrp="1"/>
          </p:cNvSpPr>
          <p:nvPr>
            <p:ph type="title"/>
          </p:nvPr>
        </p:nvSpPr>
        <p:spPr>
          <a:xfrm>
            <a:off x="838200" y="2127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>
                <a:latin typeface="Barlow"/>
                <a:ea typeface="Barlow"/>
                <a:cs typeface="Barlow"/>
                <a:sym typeface="Barlow"/>
              </a:rPr>
              <a:t>History of the Ukulele</a:t>
            </a:r>
            <a:endParaRPr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2" name="Google Shape;192;p10"/>
          <p:cNvSpPr txBox="1">
            <a:spLocks noGrp="1"/>
          </p:cNvSpPr>
          <p:nvPr>
            <p:ph type="body" idx="1"/>
          </p:nvPr>
        </p:nvSpPr>
        <p:spPr>
          <a:xfrm>
            <a:off x="838200" y="1243125"/>
            <a:ext cx="10515600" cy="9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200"/>
              <a:t>Watch the video and answer the corresponding questions on your worksheet. </a:t>
            </a:r>
            <a:endParaRPr sz="2200"/>
          </a:p>
        </p:txBody>
      </p:sp>
      <p:grpSp>
        <p:nvGrpSpPr>
          <p:cNvPr id="193" name="Google Shape;193;p10"/>
          <p:cNvGrpSpPr/>
          <p:nvPr/>
        </p:nvGrpSpPr>
        <p:grpSpPr>
          <a:xfrm>
            <a:off x="2530863" y="1886350"/>
            <a:ext cx="7130275" cy="4010775"/>
            <a:chOff x="2530863" y="1886350"/>
            <a:chExt cx="7130275" cy="4010775"/>
          </a:xfrm>
        </p:grpSpPr>
        <p:pic>
          <p:nvPicPr>
            <p:cNvPr id="194" name="Google Shape;194;p10" title="videoplayback (1)_TH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530863" y="1886350"/>
              <a:ext cx="7130275" cy="4010775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195" name="Google Shape;195;p10">
              <a:hlinkClick r:id="rId3" action="ppaction://hlinksldjump"/>
            </p:cNvPr>
            <p:cNvSpPr/>
            <p:nvPr/>
          </p:nvSpPr>
          <p:spPr>
            <a:xfrm rot="5400000">
              <a:off x="5962038" y="3779850"/>
              <a:ext cx="267925" cy="223750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4_videoplayback">
            <a:hlinkClick r:id="" action="ppaction://media"/>
            <a:extLst>
              <a:ext uri="{FF2B5EF4-FFF2-40B4-BE49-F238E27FC236}">
                <a16:creationId xmlns:a16="http://schemas.microsoft.com/office/drawing/2014/main" id="{DB9FEACD-7E8C-B3C1-F2F8-F53DE22410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0" y="807406"/>
            <a:ext cx="812800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5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1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Let's Discuss!</a:t>
            </a:r>
            <a:endParaRPr/>
          </a:p>
        </p:txBody>
      </p:sp>
      <p:sp>
        <p:nvSpPr>
          <p:cNvPr id="206" name="Google Shape;206;p11"/>
          <p:cNvSpPr txBox="1">
            <a:spLocks noGrp="1"/>
          </p:cNvSpPr>
          <p:nvPr>
            <p:ph type="body" idx="1"/>
          </p:nvPr>
        </p:nvSpPr>
        <p:spPr>
          <a:xfrm>
            <a:off x="699700" y="1725783"/>
            <a:ext cx="10574100" cy="40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Throughout the lesson, you have noted physical changes and other observations of the evolution of these instruments on your worksheet.</a:t>
            </a:r>
            <a:br>
              <a:rPr lang="en-US" sz="3000"/>
            </a:br>
            <a:endParaRPr sz="3000"/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With your group, discuss your findings.</a:t>
            </a:r>
            <a:br>
              <a:rPr lang="en-US" sz="3000"/>
            </a:br>
            <a:endParaRPr sz="3000"/>
          </a:p>
          <a:p>
            <a:pPr marL="457200" lvl="0" indent="-419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n-US" sz="3000"/>
              <a:t>Be prepared to share with the class. </a:t>
            </a:r>
            <a:endParaRPr sz="3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2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Wrap-Up</a:t>
            </a:r>
            <a:endParaRPr/>
          </a:p>
        </p:txBody>
      </p:sp>
      <p:sp>
        <p:nvSpPr>
          <p:cNvPr id="212" name="Google Shape;212;p12"/>
          <p:cNvSpPr txBox="1">
            <a:spLocks noGrp="1"/>
          </p:cNvSpPr>
          <p:nvPr>
            <p:ph type="body" idx="1"/>
          </p:nvPr>
        </p:nvSpPr>
        <p:spPr>
          <a:xfrm>
            <a:off x="699700" y="1289300"/>
            <a:ext cx="10906500" cy="8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500"/>
              <a:t>Listen to one of the performances below and answer the </a:t>
            </a:r>
            <a:br>
              <a:rPr lang="en-US" sz="2500"/>
            </a:br>
            <a:r>
              <a:rPr lang="en-US" sz="2500"/>
              <a:t>questions on your worksheet.</a:t>
            </a:r>
            <a:endParaRPr sz="2500"/>
          </a:p>
        </p:txBody>
      </p:sp>
      <p:grpSp>
        <p:nvGrpSpPr>
          <p:cNvPr id="213" name="Google Shape;213;p12"/>
          <p:cNvGrpSpPr/>
          <p:nvPr/>
        </p:nvGrpSpPr>
        <p:grpSpPr>
          <a:xfrm>
            <a:off x="6217575" y="2506637"/>
            <a:ext cx="5662975" cy="3188612"/>
            <a:chOff x="6217575" y="2506637"/>
            <a:chExt cx="5662975" cy="3188612"/>
          </a:xfrm>
        </p:grpSpPr>
        <p:pic>
          <p:nvPicPr>
            <p:cNvPr id="214" name="Google Shape;214;p12" title="MM-RG-TH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17575" y="2506637"/>
              <a:ext cx="5662975" cy="3188612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15" name="Google Shape;215;p12">
              <a:hlinkClick r:id="rId3" action="ppaction://hlinksldjump"/>
            </p:cNvPr>
            <p:cNvSpPr/>
            <p:nvPr/>
          </p:nvSpPr>
          <p:spPr>
            <a:xfrm rot="5400000">
              <a:off x="8915100" y="3989050"/>
              <a:ext cx="267925" cy="223750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16" name="Google Shape;216;p12"/>
          <p:cNvGrpSpPr/>
          <p:nvPr/>
        </p:nvGrpSpPr>
        <p:grpSpPr>
          <a:xfrm>
            <a:off x="312600" y="2506627"/>
            <a:ext cx="5662975" cy="3188625"/>
            <a:chOff x="388800" y="2506627"/>
            <a:chExt cx="5662975" cy="3188625"/>
          </a:xfrm>
        </p:grpSpPr>
        <p:pic>
          <p:nvPicPr>
            <p:cNvPr id="217" name="Google Shape;217;p12" title="MM-TM-TH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88800" y="2506627"/>
              <a:ext cx="5662975" cy="3188625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18" name="Google Shape;218;p12">
              <a:hlinkClick r:id="rId5" action="ppaction://hlinksldjump"/>
            </p:cNvPr>
            <p:cNvSpPr/>
            <p:nvPr/>
          </p:nvSpPr>
          <p:spPr>
            <a:xfrm rot="5400000">
              <a:off x="3086325" y="3989050"/>
              <a:ext cx="267925" cy="223750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4_Video_Taimane">
            <a:hlinkClick r:id="" action="ppaction://media"/>
            <a:extLst>
              <a:ext uri="{FF2B5EF4-FFF2-40B4-BE49-F238E27FC236}">
                <a16:creationId xmlns:a16="http://schemas.microsoft.com/office/drawing/2014/main" id="{9F2CA6D6-4296-B93C-8D1D-0F8C45C455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4763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2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f399a07259_0_33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Wrap-Up</a:t>
            </a:r>
            <a:endParaRPr/>
          </a:p>
        </p:txBody>
      </p:sp>
      <p:sp>
        <p:nvSpPr>
          <p:cNvPr id="229" name="Google Shape;229;g2f399a07259_0_33"/>
          <p:cNvSpPr txBox="1">
            <a:spLocks noGrp="1"/>
          </p:cNvSpPr>
          <p:nvPr>
            <p:ph type="body" idx="1"/>
          </p:nvPr>
        </p:nvSpPr>
        <p:spPr>
          <a:xfrm>
            <a:off x="699700" y="1245626"/>
            <a:ext cx="10574100" cy="8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500"/>
              <a:t>Listen to one of the performances below and answer the </a:t>
            </a:r>
            <a:br>
              <a:rPr lang="en-US" sz="2500"/>
            </a:br>
            <a:r>
              <a:rPr lang="en-US" sz="2500"/>
              <a:t>questions on your worksheet.</a:t>
            </a:r>
            <a:endParaRPr sz="2500"/>
          </a:p>
        </p:txBody>
      </p:sp>
      <p:grpSp>
        <p:nvGrpSpPr>
          <p:cNvPr id="230" name="Google Shape;230;g2f399a07259_0_33"/>
          <p:cNvGrpSpPr/>
          <p:nvPr/>
        </p:nvGrpSpPr>
        <p:grpSpPr>
          <a:xfrm>
            <a:off x="6217575" y="2506637"/>
            <a:ext cx="5662975" cy="3188612"/>
            <a:chOff x="6217575" y="2506637"/>
            <a:chExt cx="5662975" cy="3188612"/>
          </a:xfrm>
        </p:grpSpPr>
        <p:pic>
          <p:nvPicPr>
            <p:cNvPr id="231" name="Google Shape;231;g2f399a07259_0_33" title="MM-RG-TH.jpg">
              <a:hlinkClick r:id="rId3" action="ppaction://hlinksldjump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17575" y="2506637"/>
              <a:ext cx="5662975" cy="3188612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32" name="Google Shape;232;g2f399a07259_0_33">
              <a:hlinkClick r:id="rId3" action="ppaction://hlinksldjump"/>
            </p:cNvPr>
            <p:cNvSpPr/>
            <p:nvPr/>
          </p:nvSpPr>
          <p:spPr>
            <a:xfrm rot="5400000">
              <a:off x="8915100" y="3989050"/>
              <a:ext cx="267925" cy="223750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  <p:grpSp>
        <p:nvGrpSpPr>
          <p:cNvPr id="233" name="Google Shape;233;g2f399a07259_0_33"/>
          <p:cNvGrpSpPr/>
          <p:nvPr/>
        </p:nvGrpSpPr>
        <p:grpSpPr>
          <a:xfrm>
            <a:off x="312600" y="2506627"/>
            <a:ext cx="5662975" cy="3188625"/>
            <a:chOff x="388800" y="2506627"/>
            <a:chExt cx="5662975" cy="3188625"/>
          </a:xfrm>
        </p:grpSpPr>
        <p:pic>
          <p:nvPicPr>
            <p:cNvPr id="234" name="Google Shape;234;g2f399a07259_0_33" title="MM-TM-TH.jpg">
              <a:hlinkClick r:id="rId5" action="ppaction://hlinksldjump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388800" y="2506627"/>
              <a:ext cx="5662975" cy="3188625"/>
            </a:xfrm>
            <a:prstGeom prst="rect">
              <a:avLst/>
            </a:prstGeom>
            <a:noFill/>
            <a:ln w="762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35" name="Google Shape;235;g2f399a07259_0_33">
              <a:hlinkClick r:id="rId5" action="ppaction://hlinksldjump"/>
            </p:cNvPr>
            <p:cNvSpPr/>
            <p:nvPr/>
          </p:nvSpPr>
          <p:spPr>
            <a:xfrm rot="5400000">
              <a:off x="3086325" y="3989050"/>
              <a:ext cx="267925" cy="223750"/>
            </a:xfrm>
            <a:prstGeom prst="flowChartExtract">
              <a:avLst/>
            </a:prstGeom>
            <a:solidFill>
              <a:srgbClr val="01486B"/>
            </a:solidFill>
            <a:ln w="28575" cap="flat" cmpd="sng">
              <a:solidFill>
                <a:srgbClr val="47C5D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Barlow Medium"/>
                <a:ea typeface="Barlow Medium"/>
                <a:cs typeface="Barlow Medium"/>
                <a:sym typeface="Barlow Medium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4_Video_RhiannonGiddens">
            <a:hlinkClick r:id="" action="ppaction://media"/>
            <a:extLst>
              <a:ext uri="{FF2B5EF4-FFF2-40B4-BE49-F238E27FC236}">
                <a16:creationId xmlns:a16="http://schemas.microsoft.com/office/drawing/2014/main" id="{C26D5412-9A48-378B-8B8D-B86703A28C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0" y="3175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6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f24fc7a931_0_0"/>
          <p:cNvSpPr txBox="1">
            <a:spLocks noGrp="1"/>
          </p:cNvSpPr>
          <p:nvPr>
            <p:ph type="title"/>
          </p:nvPr>
        </p:nvSpPr>
        <p:spPr>
          <a:xfrm>
            <a:off x="699700" y="593367"/>
            <a:ext cx="109065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386"/>
              <a:buFont typeface="Arial"/>
              <a:buNone/>
            </a:pPr>
            <a:r>
              <a:rPr lang="en-US" sz="3620">
                <a:solidFill>
                  <a:schemeClr val="accent1"/>
                </a:solidFill>
              </a:rPr>
              <a:t>Consider a Career in Music!</a:t>
            </a:r>
            <a:endParaRPr/>
          </a:p>
        </p:txBody>
      </p:sp>
      <p:sp>
        <p:nvSpPr>
          <p:cNvPr id="246" name="Google Shape;246;g2f24fc7a931_0_0"/>
          <p:cNvSpPr txBox="1">
            <a:spLocks noGrp="1"/>
          </p:cNvSpPr>
          <p:nvPr>
            <p:ph type="body" idx="1"/>
          </p:nvPr>
        </p:nvSpPr>
        <p:spPr>
          <a:xfrm>
            <a:off x="699700" y="1536633"/>
            <a:ext cx="10574100" cy="406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What careers are related to the lesson we just completed?</a:t>
            </a:r>
            <a:endParaRPr sz="2500"/>
          </a:p>
          <a:p>
            <a:pPr marL="457200" lvl="0" indent="-368300" algn="l" rtl="0">
              <a:spcBef>
                <a:spcPts val="120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Performer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Music critic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Manufacturer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Handcrafter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Luthier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Business owner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en-US" sz="2200"/>
              <a:t>Business manager</a:t>
            </a:r>
            <a:endParaRPr sz="2200"/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g3029d8b6427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Build on Music!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01486B"/>
      </a:accent1>
      <a:accent2>
        <a:srgbClr val="47C5DE"/>
      </a:accent2>
      <a:accent3>
        <a:srgbClr val="F1B000"/>
      </a:accent3>
      <a:accent4>
        <a:srgbClr val="F1B000"/>
      </a:accent4>
      <a:accent5>
        <a:srgbClr val="00B7CE"/>
      </a:accent5>
      <a:accent6>
        <a:srgbClr val="00486F"/>
      </a:accent6>
      <a:hlink>
        <a:srgbClr val="43B8D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236</Words>
  <Application>Microsoft Macintosh PowerPoint</Application>
  <PresentationFormat>Widescreen</PresentationFormat>
  <Paragraphs>25</Paragraphs>
  <Slides>11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Play</vt:lpstr>
      <vt:lpstr>Barlow</vt:lpstr>
      <vt:lpstr>Roboto</vt:lpstr>
      <vt:lpstr>Barlow Medium</vt:lpstr>
      <vt:lpstr>Arial</vt:lpstr>
      <vt:lpstr>Build on Music!</vt:lpstr>
      <vt:lpstr>Riding the Rollercoaster:  History of the Ukulele</vt:lpstr>
      <vt:lpstr>Riding the Rollercoaster:  History of the Ukulele </vt:lpstr>
      <vt:lpstr>History of the Ukulele</vt:lpstr>
      <vt:lpstr>PowerPoint Presentation</vt:lpstr>
      <vt:lpstr>Let's Discuss!</vt:lpstr>
      <vt:lpstr>Wrap-Up</vt:lpstr>
      <vt:lpstr>PowerPoint Presentation</vt:lpstr>
      <vt:lpstr>Wrap-Up</vt:lpstr>
      <vt:lpstr>PowerPoint Presentation</vt:lpstr>
      <vt:lpstr>Consider a Career in Music!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Alex Pepper</cp:lastModifiedBy>
  <cp:revision>2</cp:revision>
  <dcterms:created xsi:type="dcterms:W3CDTF">2024-05-27T10:57:34Z</dcterms:created>
  <dcterms:modified xsi:type="dcterms:W3CDTF">2026-08-28T17:40:57Z</dcterms:modified>
</cp:coreProperties>
</file>