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Barlow" pitchFamily="2" charset="77"/>
      <p:regular r:id="rId18"/>
      <p:bold r:id="rId19"/>
      <p:italic r:id="rId20"/>
      <p:boldItalic r:id="rId21"/>
    </p:embeddedFont>
    <p:embeddedFont>
      <p:font typeface="Barlow Medium" panose="00000600000000000000"/>
      <p:regular r:id="rId22"/>
      <p:bold r:id="rId23"/>
      <p:italic r:id="rId24"/>
      <p:boldItalic r:id="rId25"/>
    </p:embeddedFont>
    <p:embeddedFont>
      <p:font typeface="Play" pitchFamily="2" charset="77"/>
      <p:regular r:id="rId26"/>
      <p:bold r:id="rId27"/>
      <p:italic r:id="rId28"/>
      <p:boldItalic r:id="rId29"/>
    </p:embeddedFont>
    <p:embeddedFont>
      <p:font typeface="Roboto" panose="02000000000000000000" pitchFamily="2" charset="0"/>
      <p:regular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gARjHIUT/c/imbacccu1vB9RKI7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9da79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9da797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H.C. Dobson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b="1">
                <a:solidFill>
                  <a:schemeClr val="dk1"/>
                </a:solidFill>
                <a:latin typeface="Calibri"/>
                <a:ea typeface="Calibri"/>
                <a:cs typeface="Calibri"/>
                <a:sym typeface="Calibri"/>
              </a:rPr>
              <a:t>Five-String Banjo</a:t>
            </a:r>
            <a:r>
              <a:rPr lang="en-US" sz="1200">
                <a:solidFill>
                  <a:schemeClr val="dk1"/>
                </a:solidFill>
                <a:latin typeface="Calibri"/>
                <a:ea typeface="Calibri"/>
                <a:cs typeface="Calibri"/>
                <a:sym typeface="Calibri"/>
              </a:rPr>
              <a:t>, 1890s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Henry C. Dobson was an active promoter of the banjo, beginning in the 1850s, and helped to drive the instrument's popularity. The majority of Dobson's instruments were built by, or at least assembled from parts built by, J.H. Buckbee, a huge producer of banjos and components for other brands. The metal piece at the end of the neck is to provide an easily-removable extension to the fretboard while still allowing the head to be changed.</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Vega Company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Vegavox IV Plectrum Banjo</a:t>
            </a:r>
            <a:r>
              <a:rPr lang="en-US" sz="1200">
                <a:solidFill>
                  <a:schemeClr val="dk1"/>
                </a:solidFill>
                <a:latin typeface="Calibri"/>
                <a:ea typeface="Calibri"/>
                <a:cs typeface="Calibri"/>
                <a:sym typeface="Calibri"/>
              </a:rPr>
              <a:t> 1920s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In the 1920s, the Boston-based Vega Company teamed with "King of the Banjo" Eddie Peabody to develop the Vegavox line of instruments. These were notable for their very deep resonators, which are as deep as the banjo's body itself. (Resonators on other banjos, including some here, are typically at most half as deep as the body.) To make life easier for the player, the tension of the head could be adjusted from the front of the instrument, rather than the back as on most other banjos, without removing the large resonator. The Vegavox was available in multiple trims, initially from I to IV (and a custom IV Ultra Deluxe) and later to V in the 1970s.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96" name="Google Shape;9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7a180d69dd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7a180d69d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7a180d69dd_1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7a180d69dd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S.S. Stewart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Tenor Banjo</a:t>
            </a:r>
            <a:r>
              <a:rPr lang="en-US" sz="1200">
                <a:solidFill>
                  <a:schemeClr val="dk1"/>
                </a:solidFill>
                <a:latin typeface="Calibri"/>
                <a:ea typeface="Calibri"/>
                <a:cs typeface="Calibri"/>
                <a:sym typeface="Calibri"/>
              </a:rPr>
              <a:t>, c1922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Samuel Swaim Stewart began making banjos in the late 1870s after being dissatisfied with the instruments then on the market. He is associated with the movement to “elevate” the banjo from its association with minstrelsy to an equal of the violin family.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Vega Company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Vegavox IV Plectrum Banjo</a:t>
            </a:r>
            <a:r>
              <a:rPr lang="en-US" sz="1200">
                <a:solidFill>
                  <a:schemeClr val="dk1"/>
                </a:solidFill>
                <a:latin typeface="Calibri"/>
                <a:ea typeface="Calibri"/>
                <a:cs typeface="Calibri"/>
                <a:sym typeface="Calibri"/>
              </a:rPr>
              <a:t> 1920s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In the 1920s, the Boston-based Vega Company teamed with "King of the Banjo" Eddie Peabody to develop the Vegavox line of instruments. These were notable for their very deep resonators, which are as deep as the banjo's body itself. (Resonators on other banjos, including some here, are typically at most half as deep as the body.) To make life easier for the player, the tension of the head could be adjusted from the front of the instrument, rather than the back as on most other banjos, without removing the large resonator. The Vegavox was available in multiple trims, initially from I to IV (and a custom IV Ultra Deluxe) and later to V in the 1970s.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S.S. Stewart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b="1">
                <a:solidFill>
                  <a:schemeClr val="dk1"/>
                </a:solidFill>
                <a:latin typeface="Calibri"/>
                <a:ea typeface="Calibri"/>
                <a:cs typeface="Calibri"/>
                <a:sym typeface="Calibri"/>
              </a:rPr>
              <a:t>Tenor Banjo</a:t>
            </a:r>
            <a:r>
              <a:rPr lang="en-US" sz="1200">
                <a:solidFill>
                  <a:schemeClr val="dk1"/>
                </a:solidFill>
                <a:latin typeface="Calibri"/>
                <a:ea typeface="Calibri"/>
                <a:cs typeface="Calibri"/>
                <a:sym typeface="Calibri"/>
              </a:rPr>
              <a:t>, c1922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Samuel Swaim Stewart began making banjos in the late 1870s after being dissatisfied with the instruments then on the market. He is associated with the movement to “elevate” the banjo from its association with minstrelsy to an equal of the violin family.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19" name="Google Shape;11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7a180d69dd_1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7a180d69dd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399a0725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399a0725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Renaissance Guitar Company </a:t>
            </a:r>
            <a:r>
              <a:rPr lang="en-US" sz="1200" b="1">
                <a:solidFill>
                  <a:schemeClr val="dk1"/>
                </a:solidFill>
                <a:latin typeface="Calibri"/>
                <a:ea typeface="Calibri"/>
                <a:cs typeface="Calibri"/>
                <a:sym typeface="Calibri"/>
              </a:rPr>
              <a:t>Compass Rose Tenor Ukulele</a:t>
            </a:r>
            <a:r>
              <a:rPr lang="en-US" sz="1200">
                <a:solidFill>
                  <a:schemeClr val="dk1"/>
                </a:solidFill>
                <a:latin typeface="Calibri"/>
                <a:ea typeface="Calibri"/>
                <a:cs typeface="Calibri"/>
                <a:sym typeface="Calibri"/>
              </a:rPr>
              <a:t>, 2008</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Luthier Rick Turner, known for his innovations in electric guitars and basses, introduced his line of Compass Rose tenor ukuleles in 2011. The body shape is a nod to Howe-Orme instruments of the late 1800s and early 1900s.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Kamaka Hawaii, Inc. </a:t>
            </a:r>
            <a:r>
              <a:rPr lang="en-US" sz="1200" b="1">
                <a:solidFill>
                  <a:schemeClr val="dk1"/>
                </a:solidFill>
                <a:latin typeface="Calibri"/>
                <a:ea typeface="Calibri"/>
                <a:cs typeface="Calibri"/>
                <a:sym typeface="Calibri"/>
              </a:rPr>
              <a:t>Gold Label Pineapple Ukulele</a:t>
            </a:r>
            <a:r>
              <a:rPr lang="en-US" sz="1200">
                <a:solidFill>
                  <a:schemeClr val="dk1"/>
                </a:solidFill>
                <a:latin typeface="Calibri"/>
                <a:ea typeface="Calibri"/>
                <a:cs typeface="Calibri"/>
                <a:sym typeface="Calibri"/>
              </a:rPr>
              <a:t>, 1960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Samuel Kaialiilii Kamaka opened a ukulele manufacturing shop in Honolulu in 1916 after having apprenticed with Manuel Nunes. In 1928, Kamaka patented his “Pineapple Ukulele” design, featuring an oval body that produced a mellower sound than the standard instrument. Kamaka remains a family-owned and -operated business to this day.</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Lyon &amp; Healy </a:t>
            </a:r>
            <a:r>
              <a:rPr lang="en-US" sz="1200" b="1">
                <a:solidFill>
                  <a:schemeClr val="dk1"/>
                </a:solidFill>
                <a:latin typeface="Calibri"/>
                <a:ea typeface="Calibri"/>
                <a:cs typeface="Calibri"/>
                <a:sym typeface="Calibri"/>
              </a:rPr>
              <a:t>Camp Uke</a:t>
            </a:r>
            <a:r>
              <a:rPr lang="en-US" sz="1200">
                <a:solidFill>
                  <a:schemeClr val="dk1"/>
                </a:solidFill>
                <a:latin typeface="Calibri"/>
                <a:ea typeface="Calibri"/>
                <a:cs typeface="Calibri"/>
                <a:sym typeface="Calibri"/>
              </a:rPr>
              <a:t>, c. 1922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Lyon &amp; Healy's Camp Uke (the generic name typically given to round-bodied ukuleles) was marketed for social outings. It features a wooden resonator back that helps to project its sound.</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152" name="Google Shape;15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7a180d69dd_1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7a180d69dd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C.F. Martin &amp; Co. </a:t>
            </a:r>
            <a:r>
              <a:rPr lang="en-US" sz="1200" b="1">
                <a:solidFill>
                  <a:schemeClr val="dk1"/>
                </a:solidFill>
                <a:latin typeface="Calibri"/>
                <a:ea typeface="Calibri"/>
                <a:cs typeface="Calibri"/>
                <a:sym typeface="Calibri"/>
              </a:rPr>
              <a:t>Style #1 Ukulele</a:t>
            </a:r>
            <a:r>
              <a:rPr lang="en-US" sz="1200">
                <a:solidFill>
                  <a:schemeClr val="dk1"/>
                </a:solidFill>
                <a:latin typeface="Calibri"/>
                <a:ea typeface="Calibri"/>
                <a:cs typeface="Calibri"/>
                <a:sym typeface="Calibri"/>
              </a:rPr>
              <a:t>, 1950s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After having created a small test run of ukuleles in 1907, C.F. Martin resumed production in 1916 and helped to quickly grow the ukulele family. The company created the 10-string tiple ukulele in 1919, the concert ukulele in 1925, and the tenor ukulele in 1928. Though the ukulele boom of the 1950s was driven primarily by plastic instruments, C.F. Martin saw increased sales of their traditional wooden models.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7a180d69dd_1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7a180d69dd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6b2e4a21_1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6b2e4a21_1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6b2e4a21_1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6b2e4a21_1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6b2e4a21_1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6b2e4a21_1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6b2e4a21_1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6b2e4a21_1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6b2e4a21_1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6b2e4a21_1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6b2e4a21_1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6b2e4a21_1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6b2e4a21_1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6b2e4a21_1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6b2e4a21_1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6b2e4a21_1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6b2e4a21_1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6b2e4a21_1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6b2e4a21_1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6b2e4a21_1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6b2e4a21_1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6b2e4a21_1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6b2e4a21_1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6b2e4a21_1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6b2e4a21_1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6b2e4a21_1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6b2e4a21_1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6b2e4a21_1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6b2e4a21_1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6b2e4a21_1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6b2e4a21_1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6b2e4a21_1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6b2e4a21_1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6b2e4a21_1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6b2e4a21_1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6b2e4a21_1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6b2e4a21_1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6b2e4a21_1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6b2e4a21_1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6b2e4a21_1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6b2e4a21_1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6b2e4a21_1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6b2e4a21_1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6b2e4a21_1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6b2e4a21_1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6b2e4a21_1_0"/>
          <p:cNvSpPr txBox="1"/>
          <p:nvPr/>
        </p:nvSpPr>
        <p:spPr>
          <a:xfrm>
            <a:off x="2571783" y="6353000"/>
            <a:ext cx="9620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Making (Musical) Waves: The History and Evolution of the Ukulele and Banjo</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22486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9da7977_0_0"/>
          <p:cNvSpPr txBox="1">
            <a:spLocks noGrp="1"/>
          </p:cNvSpPr>
          <p:nvPr>
            <p:ph type="ctrTitle"/>
          </p:nvPr>
        </p:nvSpPr>
        <p:spPr>
          <a:xfrm>
            <a:off x="415650" y="2248042"/>
            <a:ext cx="11360700" cy="2361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Play"/>
              <a:buNone/>
            </a:pPr>
            <a:r>
              <a:rPr lang="en-US" b="1"/>
              <a:t>Making (Musical) Waves</a:t>
            </a:r>
            <a:r>
              <a:rPr lang="en-US"/>
              <a:t>:</a:t>
            </a:r>
            <a:r>
              <a:rPr lang="en-US" b="1"/>
              <a:t> </a:t>
            </a:r>
            <a:endParaRPr b="1"/>
          </a:p>
          <a:p>
            <a:pPr marL="0" lvl="0" indent="0" algn="ctr" rtl="0">
              <a:lnSpc>
                <a:spcPct val="90000"/>
              </a:lnSpc>
              <a:spcBef>
                <a:spcPts val="0"/>
              </a:spcBef>
              <a:spcAft>
                <a:spcPts val="0"/>
              </a:spcAft>
              <a:buClr>
                <a:schemeClr val="dk1"/>
              </a:buClr>
              <a:buSzPts val="6000"/>
              <a:buFont typeface="Play"/>
              <a:buNone/>
            </a:pPr>
            <a:r>
              <a:rPr lang="en-US" b="1"/>
              <a:t>The History and Evolution of the </a:t>
            </a:r>
            <a:r>
              <a:rPr lang="en-US"/>
              <a:t>Ukulele</a:t>
            </a:r>
            <a:r>
              <a:rPr lang="en-US" b="1"/>
              <a:t> and Banjo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t>Lesson Objectives</a:t>
            </a:r>
            <a:endParaRPr sz="3600"/>
          </a:p>
        </p:txBody>
      </p:sp>
      <p:sp>
        <p:nvSpPr>
          <p:cNvPr id="81" name="Google Shape;81;p2"/>
          <p:cNvSpPr txBox="1">
            <a:spLocks noGrp="1"/>
          </p:cNvSpPr>
          <p:nvPr>
            <p:ph type="body" idx="1"/>
          </p:nvPr>
        </p:nvSpPr>
        <p:spPr>
          <a:xfrm>
            <a:off x="699700" y="1740333"/>
            <a:ext cx="10574100" cy="40620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0"/>
              </a:spcBef>
              <a:spcAft>
                <a:spcPts val="0"/>
              </a:spcAft>
              <a:buSzPts val="2800"/>
              <a:buChar char="●"/>
            </a:pPr>
            <a:r>
              <a:rPr lang="en-US" sz="2800"/>
              <a:t>Describe the history and evolution of both the banjo and ukulele.</a:t>
            </a:r>
            <a:br>
              <a:rPr lang="en-US" sz="2800"/>
            </a:br>
            <a:endParaRPr sz="2800"/>
          </a:p>
          <a:p>
            <a:pPr marL="457200" lvl="0" indent="-406400" algn="l" rtl="0">
              <a:lnSpc>
                <a:spcPct val="90000"/>
              </a:lnSpc>
              <a:spcBef>
                <a:spcPts val="0"/>
              </a:spcBef>
              <a:spcAft>
                <a:spcPts val="0"/>
              </a:spcAft>
              <a:buSzPts val="2800"/>
              <a:buChar char="●"/>
            </a:pPr>
            <a:r>
              <a:rPr lang="en-US" sz="2800"/>
              <a:t>Analyze the physical changes in both instruments.</a:t>
            </a:r>
            <a:br>
              <a:rPr lang="en-US" sz="2800"/>
            </a:br>
            <a:endParaRPr sz="2800"/>
          </a:p>
          <a:p>
            <a:pPr marL="457200" lvl="0" indent="-406400" algn="l" rtl="0">
              <a:lnSpc>
                <a:spcPct val="90000"/>
              </a:lnSpc>
              <a:spcBef>
                <a:spcPts val="0"/>
              </a:spcBef>
              <a:spcAft>
                <a:spcPts val="0"/>
              </a:spcAft>
              <a:buSzPts val="2800"/>
              <a:buChar char="●"/>
            </a:pPr>
            <a:r>
              <a:rPr lang="en-US" sz="2800"/>
              <a:t>Draw connections between the physical changes of the instruments and the evolution of musical styles.</a:t>
            </a:r>
            <a:br>
              <a:rPr lang="en-US" sz="2800"/>
            </a:br>
            <a:endParaRPr sz="2800"/>
          </a:p>
          <a:p>
            <a:pPr marL="457200" lvl="0" indent="-406400" algn="l" rtl="0">
              <a:lnSpc>
                <a:spcPct val="90000"/>
              </a:lnSpc>
              <a:spcBef>
                <a:spcPts val="0"/>
              </a:spcBef>
              <a:spcAft>
                <a:spcPts val="0"/>
              </a:spcAft>
              <a:buSzPts val="2800"/>
              <a:buChar char="●"/>
            </a:pPr>
            <a:r>
              <a:rPr lang="en-US" sz="2800"/>
              <a:t>Listen to and evaluate two different performances using the banjo and/or ukulele.</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t>Introduction</a:t>
            </a:r>
            <a:endParaRPr sz="3600"/>
          </a:p>
        </p:txBody>
      </p:sp>
      <p:sp>
        <p:nvSpPr>
          <p:cNvPr id="87" name="Google Shape;87;p3"/>
          <p:cNvSpPr txBox="1">
            <a:spLocks noGrp="1"/>
          </p:cNvSpPr>
          <p:nvPr>
            <p:ph type="body" idx="1"/>
          </p:nvPr>
        </p:nvSpPr>
        <p:spPr>
          <a:xfrm>
            <a:off x="699700" y="1915358"/>
            <a:ext cx="10574100" cy="4062000"/>
          </a:xfrm>
          <a:prstGeom prst="rect">
            <a:avLst/>
          </a:prstGeom>
          <a:noFill/>
          <a:ln>
            <a:noFill/>
          </a:ln>
        </p:spPr>
        <p:txBody>
          <a:bodyPr spcFirstLastPara="1" wrap="square" lIns="91425" tIns="45700" rIns="91425" bIns="45700" anchor="t" anchorCtr="0">
            <a:normAutofit/>
          </a:bodyPr>
          <a:lstStyle/>
          <a:p>
            <a:pPr marL="457200" lvl="0" indent="-419100" algn="l" rtl="0">
              <a:lnSpc>
                <a:spcPct val="90000"/>
              </a:lnSpc>
              <a:spcBef>
                <a:spcPts val="0"/>
              </a:spcBef>
              <a:spcAft>
                <a:spcPts val="0"/>
              </a:spcAft>
              <a:buSzPts val="3000"/>
              <a:buChar char="●"/>
            </a:pPr>
            <a:r>
              <a:rPr lang="en-US" sz="3000"/>
              <a:t>What do you know about the ukulele?</a:t>
            </a:r>
            <a:br>
              <a:rPr lang="en-US" sz="3000"/>
            </a:br>
            <a:endParaRPr sz="3000"/>
          </a:p>
          <a:p>
            <a:pPr marL="457200" lvl="0" indent="-419100" algn="l" rtl="0">
              <a:lnSpc>
                <a:spcPct val="90000"/>
              </a:lnSpc>
              <a:spcBef>
                <a:spcPts val="0"/>
              </a:spcBef>
              <a:spcAft>
                <a:spcPts val="0"/>
              </a:spcAft>
              <a:buSzPts val="3000"/>
              <a:buChar char="●"/>
            </a:pPr>
            <a:r>
              <a:rPr lang="en-US" sz="3000"/>
              <a:t>What do you know about the banjo?</a:t>
            </a:r>
            <a:br>
              <a:rPr lang="en-US" sz="3000"/>
            </a:br>
            <a:endParaRPr sz="3000"/>
          </a:p>
          <a:p>
            <a:pPr marL="457200" lvl="0" indent="-419100" algn="l" rtl="0">
              <a:lnSpc>
                <a:spcPct val="90000"/>
              </a:lnSpc>
              <a:spcBef>
                <a:spcPts val="0"/>
              </a:spcBef>
              <a:spcAft>
                <a:spcPts val="0"/>
              </a:spcAft>
              <a:buSzPts val="3000"/>
              <a:buChar char="●"/>
            </a:pPr>
            <a:r>
              <a:rPr lang="en-US" sz="3000"/>
              <a:t>Record your brainstorm on your worksheet! Include facts, popular songs, or popular musicians who come to mind when you hear these instruments.</a:t>
            </a:r>
            <a:endParaRPr sz="33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4"/>
          <p:cNvSpPr txBox="1">
            <a:spLocks noGrp="1"/>
          </p:cNvSpPr>
          <p:nvPr>
            <p:ph type="title"/>
          </p:nvPr>
        </p:nvSpPr>
        <p:spPr>
          <a:xfrm>
            <a:off x="838200" y="154115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Let's Discuss</a:t>
            </a:r>
            <a:endParaRPr sz="4000"/>
          </a:p>
        </p:txBody>
      </p:sp>
      <p:sp>
        <p:nvSpPr>
          <p:cNvPr id="93" name="Google Shape;93;p4"/>
          <p:cNvSpPr txBox="1">
            <a:spLocks noGrp="1"/>
          </p:cNvSpPr>
          <p:nvPr>
            <p:ph type="body" idx="1"/>
          </p:nvPr>
        </p:nvSpPr>
        <p:spPr>
          <a:xfrm>
            <a:off x="838200" y="2866850"/>
            <a:ext cx="10515600" cy="4351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None/>
            </a:pPr>
            <a:r>
              <a:rPr lang="en-US" sz="3000"/>
              <a:t>Form a small group and share your brainstorm ideas.</a:t>
            </a:r>
            <a:endParaRPr sz="3000"/>
          </a:p>
          <a:p>
            <a:pPr marL="228600" lvl="0" indent="-50800" algn="ctr" rtl="0">
              <a:lnSpc>
                <a:spcPct val="90000"/>
              </a:lnSpc>
              <a:spcBef>
                <a:spcPts val="1000"/>
              </a:spcBef>
              <a:spcAft>
                <a:spcPts val="1600"/>
              </a:spcAft>
              <a:buClr>
                <a:schemeClr val="dk1"/>
              </a:buClr>
              <a:buSzPts val="28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8918"/>
              <a:buFont typeface="Play"/>
              <a:buNone/>
            </a:pPr>
            <a:r>
              <a:rPr lang="en-US"/>
              <a:t>Building Steam: </a:t>
            </a:r>
            <a:endParaRPr/>
          </a:p>
          <a:p>
            <a:pPr marL="0" lvl="0" indent="0" algn="l" rtl="0">
              <a:lnSpc>
                <a:spcPct val="90000"/>
              </a:lnSpc>
              <a:spcBef>
                <a:spcPts val="0"/>
              </a:spcBef>
              <a:spcAft>
                <a:spcPts val="0"/>
              </a:spcAft>
              <a:buClr>
                <a:schemeClr val="dk1"/>
              </a:buClr>
              <a:buSzPct val="118918"/>
              <a:buFont typeface="Play"/>
              <a:buNone/>
            </a:pPr>
            <a:r>
              <a:rPr lang="en-US"/>
              <a:t>History of the Banjo</a:t>
            </a:r>
            <a:endParaRPr/>
          </a:p>
        </p:txBody>
      </p:sp>
      <p:sp>
        <p:nvSpPr>
          <p:cNvPr id="99" name="Google Shape;99;p5"/>
          <p:cNvSpPr txBox="1">
            <a:spLocks noGrp="1"/>
          </p:cNvSpPr>
          <p:nvPr>
            <p:ph type="body" idx="1"/>
          </p:nvPr>
        </p:nvSpPr>
        <p:spPr>
          <a:xfrm>
            <a:off x="699700" y="1754875"/>
            <a:ext cx="5985600" cy="4062000"/>
          </a:xfrm>
          <a:prstGeom prst="rect">
            <a:avLst/>
          </a:prstGeom>
          <a:noFill/>
          <a:ln>
            <a:noFill/>
          </a:ln>
        </p:spPr>
        <p:txBody>
          <a:bodyPr spcFirstLastPara="1" wrap="square" lIns="91425" tIns="45700" rIns="91425" bIns="45700" anchor="t" anchorCtr="0">
            <a:noAutofit/>
          </a:bodyPr>
          <a:lstStyle/>
          <a:p>
            <a:pPr marL="457200" lvl="0" indent="-368300" algn="l" rtl="0">
              <a:spcBef>
                <a:spcPts val="0"/>
              </a:spcBef>
              <a:spcAft>
                <a:spcPts val="0"/>
              </a:spcAft>
              <a:buSzPts val="2200"/>
              <a:buChar char="●"/>
            </a:pPr>
            <a:r>
              <a:rPr lang="en-US" sz="2200"/>
              <a:t>Shifts in popular music literally shaped the banjo, with musicians and makers changing the instrument to fit new genres and styles. </a:t>
            </a:r>
            <a:br>
              <a:rPr lang="en-US" sz="2200"/>
            </a:br>
            <a:endParaRPr sz="2200"/>
          </a:p>
          <a:p>
            <a:pPr marL="457200" lvl="0" indent="-368300" algn="l" rtl="0">
              <a:spcBef>
                <a:spcPts val="0"/>
              </a:spcBef>
              <a:spcAft>
                <a:spcPts val="0"/>
              </a:spcAft>
              <a:buSzPts val="2200"/>
              <a:buChar char="●"/>
            </a:pPr>
            <a:r>
              <a:rPr lang="en-US" sz="2200"/>
              <a:t>Early banjos arrived in the Americas, brought by enslaved people taken from West Africa, with a gourd body, stick neck, and a varying number of strings - often including shorter drone strings. </a:t>
            </a:r>
            <a:endParaRPr sz="2400">
              <a:latin typeface="Play"/>
              <a:ea typeface="Play"/>
              <a:cs typeface="Play"/>
              <a:sym typeface="Play"/>
            </a:endParaRPr>
          </a:p>
          <a:p>
            <a:pPr marL="228600" lvl="0" indent="-158750" algn="l" rtl="0">
              <a:lnSpc>
                <a:spcPct val="90000"/>
              </a:lnSpc>
              <a:spcBef>
                <a:spcPts val="1600"/>
              </a:spcBef>
              <a:spcAft>
                <a:spcPts val="0"/>
              </a:spcAft>
              <a:buClr>
                <a:schemeClr val="dk1"/>
              </a:buClr>
              <a:buSzPts val="1100"/>
              <a:buNone/>
            </a:pPr>
            <a:endParaRPr sz="1100"/>
          </a:p>
          <a:p>
            <a:pPr marL="228600" lvl="0" indent="-50800" algn="l" rtl="0">
              <a:lnSpc>
                <a:spcPct val="90000"/>
              </a:lnSpc>
              <a:spcBef>
                <a:spcPts val="1000"/>
              </a:spcBef>
              <a:spcAft>
                <a:spcPts val="1600"/>
              </a:spcAft>
              <a:buClr>
                <a:schemeClr val="dk1"/>
              </a:buClr>
              <a:buSzPts val="2800"/>
              <a:buNone/>
            </a:pPr>
            <a:endParaRPr/>
          </a:p>
        </p:txBody>
      </p:sp>
      <p:pic>
        <p:nvPicPr>
          <p:cNvPr id="100" name="Google Shape;100;p5"/>
          <p:cNvPicPr preferRelativeResize="0"/>
          <p:nvPr/>
        </p:nvPicPr>
        <p:blipFill>
          <a:blip r:embed="rId3">
            <a:alphaModFix/>
          </a:blip>
          <a:stretch>
            <a:fillRect/>
          </a:stretch>
        </p:blipFill>
        <p:spPr>
          <a:xfrm>
            <a:off x="7085025" y="679967"/>
            <a:ext cx="1825739" cy="5196333"/>
          </a:xfrm>
          <a:prstGeom prst="rect">
            <a:avLst/>
          </a:prstGeom>
          <a:noFill/>
          <a:ln>
            <a:noFill/>
          </a:ln>
        </p:spPr>
      </p:pic>
      <p:pic>
        <p:nvPicPr>
          <p:cNvPr id="101" name="Google Shape;101;p5"/>
          <p:cNvPicPr preferRelativeResize="0"/>
          <p:nvPr/>
        </p:nvPicPr>
        <p:blipFill>
          <a:blip r:embed="rId4">
            <a:alphaModFix/>
          </a:blip>
          <a:stretch>
            <a:fillRect/>
          </a:stretch>
        </p:blipFill>
        <p:spPr>
          <a:xfrm>
            <a:off x="9601475" y="679975"/>
            <a:ext cx="1883873" cy="51963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7a180d69dd_1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18918"/>
              <a:buFont typeface="Play"/>
              <a:buNone/>
            </a:pPr>
            <a:r>
              <a:rPr lang="en-US"/>
              <a:t>Building Steam:</a:t>
            </a:r>
            <a:r>
              <a:rPr lang="en-US" b="1"/>
              <a:t> </a:t>
            </a:r>
            <a:endParaRPr b="1"/>
          </a:p>
          <a:p>
            <a:pPr marL="0" lvl="0" indent="0" algn="l" rtl="0">
              <a:spcBef>
                <a:spcPts val="0"/>
              </a:spcBef>
              <a:spcAft>
                <a:spcPts val="0"/>
              </a:spcAft>
              <a:buClr>
                <a:schemeClr val="dk1"/>
              </a:buClr>
              <a:buSzPct val="118918"/>
              <a:buFont typeface="Play"/>
              <a:buNone/>
            </a:pPr>
            <a:r>
              <a:rPr lang="en-US"/>
              <a:t>History of the Banjo</a:t>
            </a:r>
            <a:endParaRPr/>
          </a:p>
        </p:txBody>
      </p:sp>
      <p:sp>
        <p:nvSpPr>
          <p:cNvPr id="107" name="Google Shape;107;g27a180d69dd_1_0"/>
          <p:cNvSpPr txBox="1">
            <a:spLocks noGrp="1"/>
          </p:cNvSpPr>
          <p:nvPr>
            <p:ph type="body" idx="1"/>
          </p:nvPr>
        </p:nvSpPr>
        <p:spPr>
          <a:xfrm>
            <a:off x="699700" y="2071503"/>
            <a:ext cx="5911200" cy="2715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1600"/>
              </a:spcAft>
              <a:buNone/>
            </a:pPr>
            <a:r>
              <a:rPr lang="en-US" sz="2800"/>
              <a:t>Joel Walker Sweeney, a musician in early minstrel shows, is often credited with changing the banjo to use a drum-like sound box, playing with four full strings and a short fifth string, and popularizing the banjo with white audiences. </a:t>
            </a:r>
            <a:endParaRPr sz="2800"/>
          </a:p>
        </p:txBody>
      </p:sp>
      <p:pic>
        <p:nvPicPr>
          <p:cNvPr id="108" name="Google Shape;108;g27a180d69dd_1_0" title="Joel_Sweeney.jpg"/>
          <p:cNvPicPr preferRelativeResize="0"/>
          <p:nvPr/>
        </p:nvPicPr>
        <p:blipFill>
          <a:blip r:embed="rId3">
            <a:alphaModFix/>
          </a:blip>
          <a:stretch>
            <a:fillRect/>
          </a:stretch>
        </p:blipFill>
        <p:spPr>
          <a:xfrm>
            <a:off x="7199665" y="632875"/>
            <a:ext cx="3832425" cy="4806174"/>
          </a:xfrm>
          <a:prstGeom prst="rect">
            <a:avLst/>
          </a:prstGeom>
          <a:noFill/>
          <a:ln w="76200" cap="flat" cmpd="sng">
            <a:solidFill>
              <a:schemeClr val="accent6"/>
            </a:solidFill>
            <a:prstDash val="solid"/>
            <a:round/>
            <a:headEnd type="none" w="sm" len="sm"/>
            <a:tailEnd type="none" w="sm" len="sm"/>
          </a:ln>
        </p:spPr>
      </p:pic>
      <p:sp>
        <p:nvSpPr>
          <p:cNvPr id="109" name="Google Shape;109;g27a180d69dd_1_0"/>
          <p:cNvSpPr txBox="1"/>
          <p:nvPr/>
        </p:nvSpPr>
        <p:spPr>
          <a:xfrm>
            <a:off x="8274525" y="5439050"/>
            <a:ext cx="1682700" cy="48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000">
                <a:solidFill>
                  <a:schemeClr val="dk2"/>
                </a:solidFill>
                <a:latin typeface="Barlow Medium"/>
                <a:ea typeface="Barlow Medium"/>
                <a:cs typeface="Barlow Medium"/>
                <a:sym typeface="Barlow Medium"/>
              </a:rPr>
              <a:t>Joel Walker Sweeney </a:t>
            </a:r>
            <a:br>
              <a:rPr lang="en-US" sz="1000">
                <a:solidFill>
                  <a:schemeClr val="dk2"/>
                </a:solidFill>
                <a:latin typeface="Barlow Medium"/>
                <a:ea typeface="Barlow Medium"/>
                <a:cs typeface="Barlow Medium"/>
                <a:sym typeface="Barlow Medium"/>
              </a:rPr>
            </a:br>
            <a:r>
              <a:rPr lang="en-US" sz="1000">
                <a:solidFill>
                  <a:schemeClr val="dk2"/>
                </a:solidFill>
                <a:latin typeface="Barlow Medium"/>
                <a:ea typeface="Barlow Medium"/>
                <a:cs typeface="Barlow Medium"/>
                <a:sym typeface="Barlow Medium"/>
              </a:rPr>
              <a:t>{{PD-US-expired}}</a:t>
            </a:r>
            <a:endParaRPr sz="1000">
              <a:solidFill>
                <a:schemeClr val="dk2"/>
              </a:solidFill>
              <a:latin typeface="Barlow Medium"/>
              <a:ea typeface="Barlow Medium"/>
              <a:cs typeface="Barlow Medium"/>
              <a:sym typeface="Barlow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27a180d69dd_1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18918"/>
              <a:buFont typeface="Play"/>
              <a:buNone/>
            </a:pPr>
            <a:r>
              <a:rPr lang="en-US"/>
              <a:t>Building Steam:</a:t>
            </a:r>
            <a:endParaRPr b="1"/>
          </a:p>
          <a:p>
            <a:pPr marL="0" lvl="0" indent="0" algn="l" rtl="0">
              <a:spcBef>
                <a:spcPts val="0"/>
              </a:spcBef>
              <a:spcAft>
                <a:spcPts val="0"/>
              </a:spcAft>
              <a:buClr>
                <a:schemeClr val="dk1"/>
              </a:buClr>
              <a:buSzPct val="118918"/>
              <a:buFont typeface="Play"/>
              <a:buNone/>
            </a:pPr>
            <a:r>
              <a:rPr lang="en-US"/>
              <a:t>History of the Banjo</a:t>
            </a:r>
            <a:endParaRPr/>
          </a:p>
        </p:txBody>
      </p:sp>
      <p:sp>
        <p:nvSpPr>
          <p:cNvPr id="115" name="Google Shape;115;g27a180d69dd_1_5"/>
          <p:cNvSpPr txBox="1">
            <a:spLocks noGrp="1"/>
          </p:cNvSpPr>
          <p:nvPr>
            <p:ph type="body" idx="1"/>
          </p:nvPr>
        </p:nvSpPr>
        <p:spPr>
          <a:xfrm>
            <a:off x="699700" y="1813075"/>
            <a:ext cx="7227900" cy="4062000"/>
          </a:xfrm>
          <a:prstGeom prst="rect">
            <a:avLst/>
          </a:prstGeom>
        </p:spPr>
        <p:txBody>
          <a:bodyPr spcFirstLastPara="1" wrap="square" lIns="121900" tIns="121900" rIns="121900" bIns="121900" anchor="t" anchorCtr="0">
            <a:normAutofit/>
          </a:bodyPr>
          <a:lstStyle/>
          <a:p>
            <a:pPr marL="609600" lvl="0" indent="-457200" algn="l" rtl="0">
              <a:spcBef>
                <a:spcPts val="0"/>
              </a:spcBef>
              <a:spcAft>
                <a:spcPts val="0"/>
              </a:spcAft>
              <a:buSzPts val="2400"/>
              <a:buChar char="●"/>
            </a:pPr>
            <a:r>
              <a:rPr lang="en-US" sz="2400"/>
              <a:t>As minstrel shows faded in popularity after the Civil War, players and makers like S.S. Stewart adapted the banjo to become the instrument of choice for middle-class amateur musicians. </a:t>
            </a:r>
            <a:br>
              <a:rPr lang="en-US" sz="2400"/>
            </a:br>
            <a:endParaRPr sz="2400"/>
          </a:p>
          <a:p>
            <a:pPr marL="609600" lvl="0" indent="-457200" algn="l" rtl="0">
              <a:spcBef>
                <a:spcPts val="0"/>
              </a:spcBef>
              <a:spcAft>
                <a:spcPts val="0"/>
              </a:spcAft>
              <a:buSzPts val="2400"/>
              <a:buChar char="●"/>
            </a:pPr>
            <a:r>
              <a:rPr lang="en-US" sz="2400"/>
              <a:t>These new banjos introduced a tone ring for enhanced projection, more metal and exotic materials, and a guitar-like playing style.</a:t>
            </a:r>
            <a:endParaRPr sz="2400"/>
          </a:p>
        </p:txBody>
      </p:sp>
      <p:pic>
        <p:nvPicPr>
          <p:cNvPr id="116" name="Google Shape;116;g27a180d69dd_1_5"/>
          <p:cNvPicPr preferRelativeResize="0"/>
          <p:nvPr/>
        </p:nvPicPr>
        <p:blipFill>
          <a:blip r:embed="rId3">
            <a:alphaModFix/>
          </a:blip>
          <a:stretch>
            <a:fillRect/>
          </a:stretch>
        </p:blipFill>
        <p:spPr>
          <a:xfrm>
            <a:off x="8494900" y="593379"/>
            <a:ext cx="2034836" cy="51963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8918"/>
              <a:buFont typeface="Play"/>
              <a:buNone/>
            </a:pPr>
            <a:r>
              <a:rPr lang="en-US"/>
              <a:t>Building Steam:</a:t>
            </a:r>
            <a:endParaRPr/>
          </a:p>
          <a:p>
            <a:pPr marL="0" lvl="0" indent="0" algn="l" rtl="0">
              <a:lnSpc>
                <a:spcPct val="90000"/>
              </a:lnSpc>
              <a:spcBef>
                <a:spcPts val="0"/>
              </a:spcBef>
              <a:spcAft>
                <a:spcPts val="0"/>
              </a:spcAft>
              <a:buClr>
                <a:schemeClr val="dk1"/>
              </a:buClr>
              <a:buSzPct val="118918"/>
              <a:buFont typeface="Play"/>
              <a:buNone/>
            </a:pPr>
            <a:r>
              <a:rPr lang="en-US"/>
              <a:t>History of the Banjo</a:t>
            </a:r>
            <a:endParaRPr/>
          </a:p>
        </p:txBody>
      </p:sp>
      <p:sp>
        <p:nvSpPr>
          <p:cNvPr id="122" name="Google Shape;122;p6"/>
          <p:cNvSpPr txBox="1">
            <a:spLocks noGrp="1"/>
          </p:cNvSpPr>
          <p:nvPr>
            <p:ph type="body" idx="1"/>
          </p:nvPr>
        </p:nvSpPr>
        <p:spPr>
          <a:xfrm>
            <a:off x="699700" y="1666525"/>
            <a:ext cx="5134500" cy="4062000"/>
          </a:xfrm>
          <a:prstGeom prst="rect">
            <a:avLst/>
          </a:prstGeom>
          <a:noFill/>
          <a:ln>
            <a:noFill/>
          </a:ln>
        </p:spPr>
        <p:txBody>
          <a:bodyPr spcFirstLastPara="1" wrap="square" lIns="91425" tIns="45700" rIns="91425" bIns="45700" anchor="t" anchorCtr="0">
            <a:noAutofit/>
          </a:bodyPr>
          <a:lstStyle/>
          <a:p>
            <a:pPr marL="609600" lvl="0" indent="-457200" algn="l" rtl="0">
              <a:lnSpc>
                <a:spcPct val="90000"/>
              </a:lnSpc>
              <a:spcBef>
                <a:spcPts val="0"/>
              </a:spcBef>
              <a:spcAft>
                <a:spcPts val="0"/>
              </a:spcAft>
              <a:buSzPts val="2400"/>
              <a:buChar char="●"/>
            </a:pPr>
            <a:r>
              <a:rPr lang="en-US" sz="2400"/>
              <a:t>Five-string banjos, however, were ill-suited for the ragtime and jazz music of the early 20</a:t>
            </a:r>
            <a:r>
              <a:rPr lang="en-US" sz="2400" baseline="30000"/>
              <a:t>th</a:t>
            </a:r>
            <a:r>
              <a:rPr lang="en-US" sz="2400"/>
              <a:t> century. </a:t>
            </a:r>
            <a:br>
              <a:rPr lang="en-US" sz="2400"/>
            </a:br>
            <a:endParaRPr sz="2400"/>
          </a:p>
          <a:p>
            <a:pPr marL="609600" lvl="0" indent="-457200" algn="l" rtl="0">
              <a:lnSpc>
                <a:spcPct val="90000"/>
              </a:lnSpc>
              <a:spcBef>
                <a:spcPts val="0"/>
              </a:spcBef>
              <a:spcAft>
                <a:spcPts val="0"/>
              </a:spcAft>
              <a:buSzPts val="2400"/>
              <a:buChar char="●"/>
            </a:pPr>
            <a:r>
              <a:rPr lang="en-US" sz="2400"/>
              <a:t>Banjoists largely played a supporting role in these styles and had little use for the fifth string, leading to new four-string instruments: the full-length plectrum banjo and the shorter tenor banjo.</a:t>
            </a:r>
            <a:endParaRPr sz="2400"/>
          </a:p>
          <a:p>
            <a:pPr marL="228600" lvl="0" indent="-50800" algn="l" rtl="0">
              <a:lnSpc>
                <a:spcPct val="90000"/>
              </a:lnSpc>
              <a:spcBef>
                <a:spcPts val="1000"/>
              </a:spcBef>
              <a:spcAft>
                <a:spcPts val="1600"/>
              </a:spcAft>
              <a:buClr>
                <a:schemeClr val="dk1"/>
              </a:buClr>
              <a:buSzPts val="2800"/>
              <a:buNone/>
            </a:pPr>
            <a:endParaRPr/>
          </a:p>
        </p:txBody>
      </p:sp>
      <p:sp>
        <p:nvSpPr>
          <p:cNvPr id="123" name="Google Shape;123;p6"/>
          <p:cNvSpPr txBox="1"/>
          <p:nvPr/>
        </p:nvSpPr>
        <p:spPr>
          <a:xfrm>
            <a:off x="6139000" y="5659525"/>
            <a:ext cx="2241300" cy="46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600">
                <a:solidFill>
                  <a:schemeClr val="dk2"/>
                </a:solidFill>
                <a:latin typeface="Barlow Medium"/>
                <a:ea typeface="Barlow Medium"/>
                <a:cs typeface="Barlow Medium"/>
                <a:sym typeface="Barlow Medium"/>
              </a:rPr>
              <a:t>plectrum banjo</a:t>
            </a:r>
            <a:endParaRPr sz="1800">
              <a:solidFill>
                <a:schemeClr val="dk2"/>
              </a:solidFill>
              <a:latin typeface="Barlow Medium"/>
              <a:ea typeface="Barlow Medium"/>
              <a:cs typeface="Barlow Medium"/>
              <a:sym typeface="Barlow Medium"/>
            </a:endParaRPr>
          </a:p>
        </p:txBody>
      </p:sp>
      <p:sp>
        <p:nvSpPr>
          <p:cNvPr id="124" name="Google Shape;124;p6"/>
          <p:cNvSpPr txBox="1"/>
          <p:nvPr/>
        </p:nvSpPr>
        <p:spPr>
          <a:xfrm>
            <a:off x="9887350" y="5659525"/>
            <a:ext cx="1395300" cy="46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a:solidFill>
                  <a:schemeClr val="dk2"/>
                </a:solidFill>
                <a:latin typeface="Barlow Medium"/>
                <a:ea typeface="Barlow Medium"/>
                <a:cs typeface="Barlow Medium"/>
                <a:sym typeface="Barlow Medium"/>
              </a:rPr>
              <a:t>tenor banjo</a:t>
            </a:r>
            <a:endParaRPr sz="1600">
              <a:solidFill>
                <a:schemeClr val="dk2"/>
              </a:solidFill>
              <a:latin typeface="Barlow Medium"/>
              <a:ea typeface="Barlow Medium"/>
              <a:cs typeface="Barlow Medium"/>
              <a:sym typeface="Barlow Medium"/>
            </a:endParaRPr>
          </a:p>
        </p:txBody>
      </p:sp>
      <p:pic>
        <p:nvPicPr>
          <p:cNvPr id="125" name="Google Shape;125;p6"/>
          <p:cNvPicPr preferRelativeResize="0"/>
          <p:nvPr/>
        </p:nvPicPr>
        <p:blipFill>
          <a:blip r:embed="rId3">
            <a:alphaModFix/>
          </a:blip>
          <a:stretch>
            <a:fillRect/>
          </a:stretch>
        </p:blipFill>
        <p:spPr>
          <a:xfrm>
            <a:off x="6212650" y="338300"/>
            <a:ext cx="1954452" cy="5390226"/>
          </a:xfrm>
          <a:prstGeom prst="rect">
            <a:avLst/>
          </a:prstGeom>
          <a:noFill/>
          <a:ln>
            <a:noFill/>
          </a:ln>
        </p:spPr>
      </p:pic>
      <p:pic>
        <p:nvPicPr>
          <p:cNvPr id="126" name="Google Shape;126;p6"/>
          <p:cNvPicPr preferRelativeResize="0"/>
          <p:nvPr/>
        </p:nvPicPr>
        <p:blipFill>
          <a:blip r:embed="rId4">
            <a:alphaModFix/>
          </a:blip>
          <a:stretch>
            <a:fillRect/>
          </a:stretch>
        </p:blipFill>
        <p:spPr>
          <a:xfrm>
            <a:off x="9529325" y="338299"/>
            <a:ext cx="2111371" cy="53902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7a180d69dd_1_15"/>
          <p:cNvSpPr txBox="1">
            <a:spLocks noGrp="1"/>
          </p:cNvSpPr>
          <p:nvPr>
            <p:ph type="title"/>
          </p:nvPr>
        </p:nvSpPr>
        <p:spPr>
          <a:xfrm>
            <a:off x="642750" y="389692"/>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18918"/>
              <a:buFont typeface="Play"/>
              <a:buNone/>
            </a:pPr>
            <a:r>
              <a:rPr lang="en-US"/>
              <a:t>Building Steam:</a:t>
            </a:r>
            <a:r>
              <a:rPr lang="en-US" b="1"/>
              <a:t> </a:t>
            </a:r>
            <a:r>
              <a:rPr lang="en-US"/>
              <a:t>History of the Banjo</a:t>
            </a:r>
            <a:endParaRPr/>
          </a:p>
        </p:txBody>
      </p:sp>
      <p:sp>
        <p:nvSpPr>
          <p:cNvPr id="132" name="Google Shape;132;g27a180d69dd_1_15"/>
          <p:cNvSpPr txBox="1">
            <a:spLocks noGrp="1"/>
          </p:cNvSpPr>
          <p:nvPr>
            <p:ph type="body" idx="1"/>
          </p:nvPr>
        </p:nvSpPr>
        <p:spPr>
          <a:xfrm>
            <a:off x="642750" y="1623950"/>
            <a:ext cx="3389700" cy="46725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sz="2400"/>
              <a:t>After World War II, the emergence of genres like folk and bluegrass, driven by the virtuosity and visibility of Pete Seeger and Earl Scruggs, reestablished the prominence of the five-string banjo. </a:t>
            </a:r>
            <a:endParaRPr/>
          </a:p>
        </p:txBody>
      </p:sp>
      <p:pic>
        <p:nvPicPr>
          <p:cNvPr id="133" name="Google Shape;133;g27a180d69dd_1_15" title="1-1-SEEGER.jpg"/>
          <p:cNvPicPr preferRelativeResize="0"/>
          <p:nvPr/>
        </p:nvPicPr>
        <p:blipFill>
          <a:blip r:embed="rId3">
            <a:alphaModFix/>
          </a:blip>
          <a:stretch>
            <a:fillRect/>
          </a:stretch>
        </p:blipFill>
        <p:spPr>
          <a:xfrm>
            <a:off x="4301700" y="1775975"/>
            <a:ext cx="3588600" cy="3875726"/>
          </a:xfrm>
          <a:prstGeom prst="rect">
            <a:avLst/>
          </a:prstGeom>
          <a:noFill/>
          <a:ln w="76200" cap="rnd" cmpd="sng">
            <a:solidFill>
              <a:schemeClr val="accent6"/>
            </a:solidFill>
            <a:prstDash val="solid"/>
            <a:round/>
            <a:headEnd type="none" w="sm" len="sm"/>
            <a:tailEnd type="none" w="sm" len="sm"/>
          </a:ln>
        </p:spPr>
      </p:pic>
      <p:pic>
        <p:nvPicPr>
          <p:cNvPr id="134" name="Google Shape;134;g27a180d69dd_1_15" title="1-2-SCRUGGS.jpg"/>
          <p:cNvPicPr preferRelativeResize="0"/>
          <p:nvPr/>
        </p:nvPicPr>
        <p:blipFill>
          <a:blip r:embed="rId4">
            <a:alphaModFix/>
          </a:blip>
          <a:stretch>
            <a:fillRect/>
          </a:stretch>
        </p:blipFill>
        <p:spPr>
          <a:xfrm>
            <a:off x="8095900" y="1776034"/>
            <a:ext cx="3588600" cy="3875666"/>
          </a:xfrm>
          <a:prstGeom prst="rect">
            <a:avLst/>
          </a:prstGeom>
          <a:noFill/>
          <a:ln w="76200" cap="flat" cmpd="sng">
            <a:solidFill>
              <a:srgbClr val="01486B"/>
            </a:solidFill>
            <a:prstDash val="solid"/>
            <a:round/>
            <a:headEnd type="none" w="sm" len="sm"/>
            <a:tailEnd type="none" w="sm" len="sm"/>
          </a:ln>
        </p:spPr>
      </p:pic>
      <p:sp>
        <p:nvSpPr>
          <p:cNvPr id="135" name="Google Shape;135;g27a180d69dd_1_15"/>
          <p:cNvSpPr txBox="1"/>
          <p:nvPr/>
        </p:nvSpPr>
        <p:spPr>
          <a:xfrm>
            <a:off x="5145900" y="5703250"/>
            <a:ext cx="1900200" cy="13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dk2"/>
                </a:solidFill>
                <a:latin typeface="Barlow Medium"/>
                <a:ea typeface="Barlow Medium"/>
                <a:cs typeface="Barlow Medium"/>
                <a:sym typeface="Barlow Medium"/>
              </a:rPr>
              <a:t>Pete Seeger</a:t>
            </a:r>
            <a:endParaRPr>
              <a:solidFill>
                <a:schemeClr val="dk2"/>
              </a:solidFill>
              <a:latin typeface="Barlow Medium"/>
              <a:ea typeface="Barlow Medium"/>
              <a:cs typeface="Barlow Medium"/>
              <a:sym typeface="Barlow Medium"/>
            </a:endParaRPr>
          </a:p>
        </p:txBody>
      </p:sp>
      <p:sp>
        <p:nvSpPr>
          <p:cNvPr id="136" name="Google Shape;136;g27a180d69dd_1_15"/>
          <p:cNvSpPr txBox="1"/>
          <p:nvPr/>
        </p:nvSpPr>
        <p:spPr>
          <a:xfrm>
            <a:off x="9056350" y="5703250"/>
            <a:ext cx="1667700" cy="13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chemeClr val="dk2"/>
                </a:solidFill>
                <a:latin typeface="Barlow Medium"/>
                <a:ea typeface="Barlow Medium"/>
                <a:cs typeface="Barlow Medium"/>
                <a:sym typeface="Barlow Medium"/>
              </a:rPr>
              <a:t>Earl Scruggs</a:t>
            </a:r>
            <a:endParaRPr>
              <a:solidFill>
                <a:schemeClr val="dk2"/>
              </a:solidFill>
              <a:latin typeface="Barlow Medium"/>
              <a:ea typeface="Barlow Medium"/>
              <a:cs typeface="Barlow Medium"/>
              <a:sym typeface="Barlow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History of the Banjo</a:t>
            </a:r>
            <a:endParaRPr/>
          </a:p>
        </p:txBody>
      </p:sp>
      <p:grpSp>
        <p:nvGrpSpPr>
          <p:cNvPr id="142" name="Google Shape;142;p7"/>
          <p:cNvGrpSpPr/>
          <p:nvPr/>
        </p:nvGrpSpPr>
        <p:grpSpPr>
          <a:xfrm>
            <a:off x="2510030" y="1571273"/>
            <a:ext cx="7215835" cy="4146347"/>
            <a:chOff x="3048000" y="1714492"/>
            <a:chExt cx="6096000" cy="3429000"/>
          </a:xfrm>
        </p:grpSpPr>
        <p:pic>
          <p:nvPicPr>
            <p:cNvPr id="143" name="Google Shape;143;p7" title="history of banjo_TH.jpg">
              <a:hlinkClick r:id="" action="ppaction://hlinkshowjump?jump=nextslide"/>
            </p:cNvPr>
            <p:cNvPicPr preferRelativeResize="0"/>
            <p:nvPr/>
          </p:nvPicPr>
          <p:blipFill>
            <a:blip r:embed="rId3">
              <a:alphaModFix/>
            </a:blip>
            <a:stretch>
              <a:fillRect/>
            </a:stretch>
          </p:blipFill>
          <p:spPr>
            <a:xfrm>
              <a:off x="3048000" y="1714492"/>
              <a:ext cx="6096000" cy="3429000"/>
            </a:xfrm>
            <a:prstGeom prst="rect">
              <a:avLst/>
            </a:prstGeom>
            <a:noFill/>
            <a:ln w="76200" cap="flat" cmpd="sng">
              <a:solidFill>
                <a:schemeClr val="accent6"/>
              </a:solidFill>
              <a:prstDash val="solid"/>
              <a:round/>
              <a:headEnd type="none" w="sm" len="sm"/>
              <a:tailEnd type="none" w="sm" len="sm"/>
            </a:ln>
          </p:spPr>
        </p:pic>
        <p:sp>
          <p:nvSpPr>
            <p:cNvPr id="144" name="Google Shape;144;p7">
              <a:hlinkClick r:id="" action="ppaction://hlinkshowjump?jump=nextslide"/>
            </p:cNvPr>
            <p:cNvSpPr/>
            <p:nvPr/>
          </p:nvSpPr>
          <p:spPr>
            <a:xfrm rot="5400000">
              <a:off x="5962038" y="331712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S4_Uncovering the History of the Banjo with Rhiannon Giddens_ From African Roots to American Music">
            <a:hlinkClick r:id="" action="ppaction://media"/>
            <a:extLst>
              <a:ext uri="{FF2B5EF4-FFF2-40B4-BE49-F238E27FC236}">
                <a16:creationId xmlns:a16="http://schemas.microsoft.com/office/drawing/2014/main" id="{BEBE4138-6FB0-1051-7AFE-05180A49FBB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942627"/>
            <a:ext cx="812800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75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8"/>
          <p:cNvSpPr txBox="1">
            <a:spLocks noGrp="1"/>
          </p:cNvSpPr>
          <p:nvPr>
            <p:ph type="title"/>
          </p:nvPr>
        </p:nvSpPr>
        <p:spPr>
          <a:xfrm>
            <a:off x="496000" y="578817"/>
            <a:ext cx="10906500" cy="763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18918"/>
              <a:buFont typeface="Play"/>
              <a:buNone/>
            </a:pPr>
            <a:r>
              <a:rPr lang="en-US"/>
              <a:t>Riding the Rollercoaster: </a:t>
            </a:r>
            <a:br>
              <a:rPr lang="en-US"/>
            </a:br>
            <a:r>
              <a:rPr lang="en-US"/>
              <a:t>History of the Ukulele</a:t>
            </a:r>
            <a:endParaRPr/>
          </a:p>
        </p:txBody>
      </p:sp>
      <p:sp>
        <p:nvSpPr>
          <p:cNvPr id="155" name="Google Shape;155;p8"/>
          <p:cNvSpPr txBox="1">
            <a:spLocks noGrp="1"/>
          </p:cNvSpPr>
          <p:nvPr>
            <p:ph type="body" idx="1"/>
          </p:nvPr>
        </p:nvSpPr>
        <p:spPr>
          <a:xfrm>
            <a:off x="496000" y="1638475"/>
            <a:ext cx="55419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1600"/>
              </a:spcAft>
              <a:buNone/>
            </a:pPr>
            <a:r>
              <a:rPr lang="en-US" sz="2200"/>
              <a:t>The popularity of the ukulele, from its first appearance in the 1880s through the 1960s, rose and fell with wider shifts in popular culture and sudden changes in technology and geopolitics. </a:t>
            </a:r>
            <a:br>
              <a:rPr lang="en-US" sz="2200"/>
            </a:br>
            <a:r>
              <a:rPr lang="en-US" sz="2200"/>
              <a:t>As American colonialists pushed for the territorializing and eventual annexation of the Hawaiian Islands in the late 1890s, the ukulele emerged in the US as a readily identifiable and popular symbol of </a:t>
            </a:r>
            <a:br>
              <a:rPr lang="en-US" sz="2200"/>
            </a:br>
            <a:r>
              <a:rPr lang="en-US" sz="2200"/>
              <a:t>Hawaiian culture. </a:t>
            </a:r>
            <a:endParaRPr sz="2200"/>
          </a:p>
        </p:txBody>
      </p:sp>
      <p:pic>
        <p:nvPicPr>
          <p:cNvPr id="156" name="Google Shape;156;p8"/>
          <p:cNvPicPr preferRelativeResize="0"/>
          <p:nvPr/>
        </p:nvPicPr>
        <p:blipFill>
          <a:blip r:embed="rId3">
            <a:alphaModFix/>
          </a:blip>
          <a:stretch>
            <a:fillRect/>
          </a:stretch>
        </p:blipFill>
        <p:spPr>
          <a:xfrm>
            <a:off x="5922024" y="720725"/>
            <a:ext cx="1803775" cy="5119296"/>
          </a:xfrm>
          <a:prstGeom prst="rect">
            <a:avLst/>
          </a:prstGeom>
          <a:noFill/>
          <a:ln>
            <a:noFill/>
          </a:ln>
        </p:spPr>
      </p:pic>
      <p:pic>
        <p:nvPicPr>
          <p:cNvPr id="157" name="Google Shape;157;p8"/>
          <p:cNvPicPr preferRelativeResize="0"/>
          <p:nvPr/>
        </p:nvPicPr>
        <p:blipFill>
          <a:blip r:embed="rId4">
            <a:alphaModFix/>
          </a:blip>
          <a:stretch>
            <a:fillRect/>
          </a:stretch>
        </p:blipFill>
        <p:spPr>
          <a:xfrm>
            <a:off x="7982275" y="650886"/>
            <a:ext cx="1710050" cy="5258989"/>
          </a:xfrm>
          <a:prstGeom prst="rect">
            <a:avLst/>
          </a:prstGeom>
          <a:noFill/>
          <a:ln>
            <a:noFill/>
          </a:ln>
        </p:spPr>
      </p:pic>
      <p:pic>
        <p:nvPicPr>
          <p:cNvPr id="158" name="Google Shape;158;p8"/>
          <p:cNvPicPr preferRelativeResize="0"/>
          <p:nvPr/>
        </p:nvPicPr>
        <p:blipFill>
          <a:blip r:embed="rId5">
            <a:alphaModFix/>
          </a:blip>
          <a:stretch>
            <a:fillRect/>
          </a:stretch>
        </p:blipFill>
        <p:spPr>
          <a:xfrm>
            <a:off x="9948826" y="650867"/>
            <a:ext cx="1803768" cy="521088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27a180d69dd_1_2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18918"/>
              <a:buFont typeface="Play"/>
              <a:buNone/>
            </a:pPr>
            <a:r>
              <a:rPr lang="en-US"/>
              <a:t>Riding the Rollercoaster: </a:t>
            </a:r>
            <a:br>
              <a:rPr lang="en-US"/>
            </a:br>
            <a:r>
              <a:rPr lang="en-US"/>
              <a:t>History of the Ukulele</a:t>
            </a:r>
            <a:endParaRPr/>
          </a:p>
        </p:txBody>
      </p:sp>
      <p:sp>
        <p:nvSpPr>
          <p:cNvPr id="164" name="Google Shape;164;g27a180d69dd_1_24"/>
          <p:cNvSpPr txBox="1">
            <a:spLocks noGrp="1"/>
          </p:cNvSpPr>
          <p:nvPr>
            <p:ph type="body" idx="1"/>
          </p:nvPr>
        </p:nvSpPr>
        <p:spPr>
          <a:xfrm>
            <a:off x="699700" y="2307175"/>
            <a:ext cx="56625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sz="2800"/>
              <a:t>C.F. Martin was the first known mainland company to make ukuleles, with a trial run of six ukuleles in 1907, and by the 1910s numerous manufacturers joined in.</a:t>
            </a:r>
            <a:endParaRPr sz="2800"/>
          </a:p>
        </p:txBody>
      </p:sp>
      <p:pic>
        <p:nvPicPr>
          <p:cNvPr id="165" name="Google Shape;165;g27a180d69dd_1_24"/>
          <p:cNvPicPr preferRelativeResize="0"/>
          <p:nvPr/>
        </p:nvPicPr>
        <p:blipFill>
          <a:blip r:embed="rId3">
            <a:alphaModFix/>
          </a:blip>
          <a:stretch>
            <a:fillRect/>
          </a:stretch>
        </p:blipFill>
        <p:spPr>
          <a:xfrm rot="1931171">
            <a:off x="7793076" y="192875"/>
            <a:ext cx="1759976" cy="588002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27a180d69dd_1_29"/>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3960"/>
              <a:buFont typeface="Play"/>
              <a:buNone/>
            </a:pPr>
            <a:r>
              <a:rPr lang="en-US" sz="3630"/>
              <a:t>Riding the Rollercoaster: </a:t>
            </a:r>
            <a:br>
              <a:rPr lang="en-US" sz="3630"/>
            </a:br>
            <a:r>
              <a:rPr lang="en-US" sz="3630"/>
              <a:t>History of the Ukulele</a:t>
            </a:r>
            <a:endParaRPr sz="3630"/>
          </a:p>
        </p:txBody>
      </p:sp>
      <p:sp>
        <p:nvSpPr>
          <p:cNvPr id="171" name="Google Shape;171;g27a180d69dd_1_29"/>
          <p:cNvSpPr txBox="1">
            <a:spLocks noGrp="1"/>
          </p:cNvSpPr>
          <p:nvPr>
            <p:ph type="body" idx="1"/>
          </p:nvPr>
        </p:nvSpPr>
        <p:spPr>
          <a:xfrm>
            <a:off x="699700" y="1999276"/>
            <a:ext cx="5519100" cy="3731700"/>
          </a:xfrm>
          <a:prstGeom prst="rect">
            <a:avLst/>
          </a:prstGeom>
        </p:spPr>
        <p:txBody>
          <a:bodyPr spcFirstLastPara="1" wrap="square" lIns="121900" tIns="121900" rIns="121900" bIns="121900" anchor="t" anchorCtr="0">
            <a:noAutofit/>
          </a:bodyPr>
          <a:lstStyle/>
          <a:p>
            <a:pPr marL="0" lvl="0" indent="0" algn="l" rtl="0">
              <a:spcBef>
                <a:spcPts val="0"/>
              </a:spcBef>
              <a:spcAft>
                <a:spcPts val="1600"/>
              </a:spcAft>
              <a:buSzPts val="935"/>
              <a:buNone/>
            </a:pPr>
            <a:r>
              <a:rPr lang="en-US" sz="2600"/>
              <a:t>The 1915 Panama-Pacific International Exposition in San Francisco launched a nationwide craze for all things Hawaiian. The trend, bolstered by records, radio, and movies, drove ukulele popularity and manufacture until the onset of the Great Depression in 1930.</a:t>
            </a:r>
            <a:endParaRPr sz="2600"/>
          </a:p>
        </p:txBody>
      </p:sp>
      <p:pic>
        <p:nvPicPr>
          <p:cNvPr id="172" name="Google Shape;172;g27a180d69dd_1_29" title="2-1-PANAM.jpg"/>
          <p:cNvPicPr preferRelativeResize="0"/>
          <p:nvPr/>
        </p:nvPicPr>
        <p:blipFill rotWithShape="1">
          <a:blip r:embed="rId3">
            <a:alphaModFix/>
          </a:blip>
          <a:srcRect l="21021" t="7742" r="20683" b="7826"/>
          <a:stretch/>
        </p:blipFill>
        <p:spPr>
          <a:xfrm>
            <a:off x="7295250" y="446075"/>
            <a:ext cx="3448325" cy="539412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1356</Words>
  <Application>Microsoft Macintosh PowerPoint</Application>
  <PresentationFormat>Widescreen</PresentationFormat>
  <Paragraphs>69</Paragraphs>
  <Slides>15</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Play</vt:lpstr>
      <vt:lpstr>Calibri</vt:lpstr>
      <vt:lpstr>Barlow</vt:lpstr>
      <vt:lpstr>Roboto</vt:lpstr>
      <vt:lpstr>Barlow Medium</vt:lpstr>
      <vt:lpstr>Arial</vt:lpstr>
      <vt:lpstr>Build on Music!</vt:lpstr>
      <vt:lpstr>PowerPoint Presentation</vt:lpstr>
      <vt:lpstr>Making (Musical) Waves:  The History and Evolution of the Ukulele and Banjo</vt:lpstr>
      <vt:lpstr>Lesson Objectives</vt:lpstr>
      <vt:lpstr>Introduction</vt:lpstr>
      <vt:lpstr>Let's Discuss</vt:lpstr>
      <vt:lpstr>Building Steam:  History of the Banjo</vt:lpstr>
      <vt:lpstr>Building Steam:  History of the Banjo</vt:lpstr>
      <vt:lpstr>Building Steam: History of the Banjo</vt:lpstr>
      <vt:lpstr>Building Steam: History of the Banjo</vt:lpstr>
      <vt:lpstr>Building Steam: History of the Banjo</vt:lpstr>
      <vt:lpstr>History of the Banjo</vt:lpstr>
      <vt:lpstr>PowerPoint Presentation</vt:lpstr>
      <vt:lpstr>Riding the Rollercoaster:  History of the Ukulele</vt:lpstr>
      <vt:lpstr>Riding the Rollercoaster:  History of the Ukulele</vt:lpstr>
      <vt:lpstr>Riding the Rollercoaster:  History of the Ukulele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 Pepper</cp:lastModifiedBy>
  <cp:revision>2</cp:revision>
  <dcterms:created xsi:type="dcterms:W3CDTF">2024-05-27T10:57:34Z</dcterms:created>
  <dcterms:modified xsi:type="dcterms:W3CDTF">2026-08-28T17:41:35Z</dcterms:modified>
</cp:coreProperties>
</file>