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9" r:id="rId28"/>
    <p:sldId id="283" r:id="rId29"/>
    <p:sldId id="284" r:id="rId30"/>
    <p:sldId id="285" r:id="rId31"/>
    <p:sldId id="286" r:id="rId32"/>
    <p:sldId id="287" r:id="rId33"/>
    <p:sldId id="288" r:id="rId34"/>
  </p:sldIdLst>
  <p:sldSz cx="12192000" cy="6858000"/>
  <p:notesSz cx="6858000" cy="9144000"/>
  <p:embeddedFontLst>
    <p:embeddedFont>
      <p:font typeface="Barlow" pitchFamily="2" charset="77"/>
      <p:regular r:id="rId36"/>
      <p:bold r:id="rId37"/>
      <p:italic r:id="rId38"/>
      <p:boldItalic r:id="rId39"/>
    </p:embeddedFont>
    <p:embeddedFont>
      <p:font typeface="Barlow Medium" panose="020F0502020204030204" pitchFamily="34" charset="0"/>
      <p:regular r:id="rId40"/>
      <p:bold r:id="rId41"/>
      <p:italic r:id="rId42"/>
      <p:boldItalic r:id="rId43"/>
    </p:embeddedFont>
    <p:embeddedFont>
      <p:font typeface="Play" pitchFamily="2" charset="0"/>
      <p:regular r:id="rId44"/>
      <p:bold r:id="rId45"/>
    </p:embeddedFont>
    <p:embeddedFont>
      <p:font typeface="Roboto" panose="02000000000000000000" pitchFamily="2" charset="0"/>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2" roundtripDataSignature="AMtx7mj36h/1i9aWdW4CtlUutworqEj6B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58"/>
  </p:normalViewPr>
  <p:slideViewPr>
    <p:cSldViewPr snapToGrid="0">
      <p:cViewPr varScale="1">
        <p:scale>
          <a:sx n="102" d="100"/>
          <a:sy n="102" d="100"/>
        </p:scale>
        <p:origin x="192" y="4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font" Target="fonts/font12.fntdata"/><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9.fntdata"/><Relationship Id="rId52"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font" Target="fonts/font13.fntdata"/><Relationship Id="rId56"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font" Target="fonts/font11.fntdata"/><Relationship Id="rId20" Type="http://schemas.openxmlformats.org/officeDocument/2006/relationships/slide" Target="slides/slide19.xml"/><Relationship Id="rId41" Type="http://schemas.openxmlformats.org/officeDocument/2006/relationships/font" Target="fonts/font6.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49"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8" name="Google Shape;68;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2fdf51e2c0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 name="Google Shape;73;g2fdf51e2c02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8" name="Google Shape;78;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 name="Google Shape;84;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1" name="Google Shape;91;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2f347b1890f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2f347b1890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2f347b1890f_0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2f347b1890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279d1f87f88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279d1f87f8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chemeClr val="dk1"/>
              </a:buClr>
              <a:buSzPts val="1200"/>
              <a:buFont typeface="Calibri"/>
              <a:buAutoNum type="arabicPeriod"/>
            </a:pPr>
            <a:r>
              <a:rPr lang="en-US" sz="1200">
                <a:solidFill>
                  <a:schemeClr val="dk1"/>
                </a:solidFill>
                <a:latin typeface="Calibri"/>
                <a:ea typeface="Calibri"/>
                <a:cs typeface="Calibri"/>
                <a:sym typeface="Calibri"/>
              </a:rPr>
              <a:t>Washburn </a:t>
            </a:r>
            <a:r>
              <a:rPr lang="en-US" sz="1200" b="1">
                <a:solidFill>
                  <a:schemeClr val="dk1"/>
                </a:solidFill>
                <a:latin typeface="Calibri"/>
                <a:ea typeface="Calibri"/>
                <a:cs typeface="Calibri"/>
                <a:sym typeface="Calibri"/>
              </a:rPr>
              <a:t>Bowlback Mandolin</a:t>
            </a:r>
            <a:r>
              <a:rPr lang="en-US" sz="1200">
                <a:solidFill>
                  <a:schemeClr val="dk1"/>
                </a:solidFill>
                <a:latin typeface="Calibri"/>
                <a:ea typeface="Calibri"/>
                <a:cs typeface="Calibri"/>
                <a:sym typeface="Calibri"/>
              </a:rPr>
              <a:t> c.1898</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These mandolins are typical of the Neapolitan style of mandolin made in the USA between the turn of the 20th century and the 1920s. The Washburn’s bowl is made with nine ribs, while the Lyon &amp; Healy’s is made with 15.</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279e0dd9b33_1_6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279e0dd9b33_1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Gibson Mandolin-Guitar </a:t>
            </a:r>
            <a:r>
              <a:rPr lang="en-US" sz="1200" b="1">
                <a:solidFill>
                  <a:schemeClr val="dk1"/>
                </a:solidFill>
                <a:latin typeface="Calibri"/>
                <a:ea typeface="Calibri"/>
                <a:cs typeface="Calibri"/>
                <a:sym typeface="Calibri"/>
              </a:rPr>
              <a:t>A-4 Mandolin</a:t>
            </a:r>
            <a:endParaRPr sz="1200" b="1">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Drawing directly from Orville Gibson's 1898 patent for an entirely new style of mandolin, the A model represents a dramatic departure from existing mandolin design. Instead of a deeply rounded, ribbed back and a canted top, the A introduced a carved top and back with much shallower rounding. Gibson instruments were named by their style and level of finish; this A-4 represents the most elaborate model available in the A style at the time.</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2f6d14e5941_0_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2f6d14e5941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279d1f87f88_1_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279d1f87f88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279d1f87f88_0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279d1f87f88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1150" algn="l" rtl="0">
              <a:lnSpc>
                <a:spcPct val="115000"/>
              </a:lnSpc>
              <a:spcBef>
                <a:spcPts val="0"/>
              </a:spcBef>
              <a:spcAft>
                <a:spcPts val="0"/>
              </a:spcAft>
              <a:buClr>
                <a:schemeClr val="dk1"/>
              </a:buClr>
              <a:buSzPts val="1300"/>
              <a:buAutoNum type="arabicPeriod"/>
            </a:pPr>
            <a:r>
              <a:rPr lang="en-US" sz="1200">
                <a:solidFill>
                  <a:schemeClr val="dk1"/>
                </a:solidFill>
                <a:latin typeface="Calibri"/>
                <a:ea typeface="Calibri"/>
                <a:cs typeface="Calibri"/>
                <a:sym typeface="Calibri"/>
              </a:rPr>
              <a:t>Hohner, Inc. </a:t>
            </a:r>
            <a:r>
              <a:rPr lang="en-US" sz="1200" b="1">
                <a:solidFill>
                  <a:schemeClr val="dk1"/>
                </a:solidFill>
                <a:latin typeface="Calibri"/>
                <a:ea typeface="Calibri"/>
                <a:cs typeface="Calibri"/>
                <a:sym typeface="Calibri"/>
              </a:rPr>
              <a:t>Vienna Pokerwork Button Accordion</a:t>
            </a:r>
            <a:r>
              <a:rPr lang="en-US" sz="1200">
                <a:solidFill>
                  <a:schemeClr val="dk1"/>
                </a:solidFill>
                <a:latin typeface="Calibri"/>
                <a:ea typeface="Calibri"/>
                <a:cs typeface="Calibri"/>
                <a:sym typeface="Calibri"/>
              </a:rPr>
              <a:t>, c.1900 </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This compact two-row button accordion features 8 bass keys and ornate patterns pressed into the wood case. Hohner continues to make Pokerwork-style accordions to this day under the Vienna model name.</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2f6d14e5941_0_2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2f6d14e5941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a:t>Count Guido Deiro, c.1909</a:t>
            </a:r>
            <a:endParaRPr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2f6d14e5941_0_2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2f6d14e5941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1" name="Google Shape;181;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2f3929fa3f8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2f3929fa3f8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chemeClr val="dk1"/>
              </a:buClr>
              <a:buSzPts val="1200"/>
              <a:buFont typeface="Calibri"/>
              <a:buAutoNum type="arabicPeriod"/>
            </a:pPr>
            <a:r>
              <a:rPr lang="en-US" sz="1200">
                <a:solidFill>
                  <a:schemeClr val="dk1"/>
                </a:solidFill>
                <a:latin typeface="Calibri"/>
                <a:ea typeface="Calibri"/>
                <a:cs typeface="Calibri"/>
                <a:sym typeface="Calibri"/>
              </a:rPr>
              <a:t>Washburn </a:t>
            </a:r>
            <a:r>
              <a:rPr lang="en-US" sz="1200" b="1">
                <a:solidFill>
                  <a:schemeClr val="dk1"/>
                </a:solidFill>
                <a:latin typeface="Calibri"/>
                <a:ea typeface="Calibri"/>
                <a:cs typeface="Calibri"/>
                <a:sym typeface="Calibri"/>
              </a:rPr>
              <a:t>Bowlback Mandolin</a:t>
            </a:r>
            <a:r>
              <a:rPr lang="en-US" sz="1200">
                <a:solidFill>
                  <a:schemeClr val="dk1"/>
                </a:solidFill>
                <a:latin typeface="Calibri"/>
                <a:ea typeface="Calibri"/>
                <a:cs typeface="Calibri"/>
                <a:sym typeface="Calibri"/>
              </a:rPr>
              <a:t> c.1898</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These mandolins are typical of the Neapolitan style of mandolin made in the USA between the turn of the 20th century and the 1920s. The Washburn’s bowl is made with nine ribs, while the Lyon &amp; Healy’s is made with 15.</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a:p>
            <a:pPr marL="457200" lvl="0" indent="-304800" algn="l" rtl="0">
              <a:lnSpc>
                <a:spcPct val="115000"/>
              </a:lnSpc>
              <a:spcBef>
                <a:spcPts val="0"/>
              </a:spcBef>
              <a:spcAft>
                <a:spcPts val="0"/>
              </a:spcAft>
              <a:buClr>
                <a:schemeClr val="dk1"/>
              </a:buClr>
              <a:buSzPts val="1200"/>
              <a:buFont typeface="Calibri"/>
              <a:buAutoNum type="arabicPeriod"/>
            </a:pPr>
            <a:r>
              <a:rPr lang="en-US" sz="1200">
                <a:solidFill>
                  <a:schemeClr val="dk1"/>
                </a:solidFill>
                <a:latin typeface="Calibri"/>
                <a:ea typeface="Calibri"/>
                <a:cs typeface="Calibri"/>
                <a:sym typeface="Calibri"/>
              </a:rPr>
              <a:t>Unknown </a:t>
            </a:r>
            <a:r>
              <a:rPr lang="en-US" sz="1200" b="1">
                <a:solidFill>
                  <a:schemeClr val="dk1"/>
                </a:solidFill>
                <a:latin typeface="Calibri"/>
                <a:ea typeface="Calibri"/>
                <a:cs typeface="Calibri"/>
                <a:sym typeface="Calibri"/>
              </a:rPr>
              <a:t>Octave Mandolin</a:t>
            </a:r>
            <a:r>
              <a:rPr lang="en-US" sz="1200">
                <a:solidFill>
                  <a:schemeClr val="dk1"/>
                </a:solidFill>
                <a:latin typeface="Calibri"/>
                <a:ea typeface="Calibri"/>
                <a:cs typeface="Calibri"/>
                <a:sym typeface="Calibri"/>
              </a:rPr>
              <a:t>, 1900s</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The mandolin craze of the late 19th and early 20th centuries saw the rise of mandolin orchestras – collections of musicians playing different instruments in the mandolin family. This typically included the mandolin, mandola, octave mandolin, and mandocello. The octave mandolin, appropriately, is tuned one octave below the mandolin. This particular instrument features a flat back, a style popular with German makers in the latter 19th century.</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195" name="Google Shape;195;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279e0dd9b33_0_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279e0dd9b33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chemeClr val="dk1"/>
              </a:buClr>
              <a:buSzPts val="1200"/>
              <a:buFont typeface="Calibri"/>
              <a:buAutoNum type="arabicPeriod"/>
            </a:pPr>
            <a:r>
              <a:rPr lang="en-US" sz="1200">
                <a:solidFill>
                  <a:schemeClr val="dk1"/>
                </a:solidFill>
                <a:latin typeface="Calibri"/>
                <a:ea typeface="Calibri"/>
                <a:cs typeface="Calibri"/>
                <a:sym typeface="Calibri"/>
              </a:rPr>
              <a:t>Hohner, Inc. </a:t>
            </a:r>
            <a:r>
              <a:rPr lang="en-US" sz="1200" b="1">
                <a:solidFill>
                  <a:schemeClr val="dk1"/>
                </a:solidFill>
                <a:latin typeface="Calibri"/>
                <a:ea typeface="Calibri"/>
                <a:cs typeface="Calibri"/>
                <a:sym typeface="Calibri"/>
              </a:rPr>
              <a:t>Corona II Button Accordion</a:t>
            </a:r>
            <a:r>
              <a:rPr lang="en-US" sz="1200">
                <a:solidFill>
                  <a:schemeClr val="dk1"/>
                </a:solidFill>
                <a:latin typeface="Calibri"/>
                <a:ea typeface="Calibri"/>
                <a:cs typeface="Calibri"/>
                <a:sym typeface="Calibri"/>
              </a:rPr>
              <a:t>, 2017</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r>
              <a:rPr lang="en-US" sz="1200">
                <a:solidFill>
                  <a:schemeClr val="dk1"/>
                </a:solidFill>
                <a:latin typeface="Calibri"/>
                <a:ea typeface="Calibri"/>
                <a:cs typeface="Calibri"/>
                <a:sym typeface="Calibri"/>
              </a:rPr>
              <a:t>Hohner’s Corona II has been a staple in Mexican regional music since its introduction in 1955. Its compact size, three rows of buttons, and loud sound make it an extremely flexible instrument. This accordion is signed by the members of Los Tigres del Norte, mainstays of Norteño music for over 50 years.</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AutoNum type="arabicPeriod"/>
            </a:pPr>
            <a:r>
              <a:rPr lang="en-US" sz="1200">
                <a:solidFill>
                  <a:schemeClr val="dk1"/>
                </a:solidFill>
                <a:latin typeface="Calibri"/>
                <a:ea typeface="Calibri"/>
                <a:cs typeface="Calibri"/>
                <a:sym typeface="Calibri"/>
              </a:rPr>
              <a:t>Excelsior </a:t>
            </a:r>
            <a:r>
              <a:rPr lang="en-US" sz="1200" b="1">
                <a:solidFill>
                  <a:schemeClr val="dk1"/>
                </a:solidFill>
                <a:latin typeface="Calibri"/>
                <a:ea typeface="Calibri"/>
                <a:cs typeface="Calibri"/>
                <a:sym typeface="Calibri"/>
              </a:rPr>
              <a:t>A.C. Continental Piano Accordion</a:t>
            </a:r>
            <a:r>
              <a:rPr lang="en-US" sz="1200">
                <a:solidFill>
                  <a:schemeClr val="dk1"/>
                </a:solidFill>
                <a:latin typeface="Calibri"/>
                <a:ea typeface="Calibri"/>
                <a:cs typeface="Calibri"/>
                <a:sym typeface="Calibri"/>
              </a:rPr>
              <a:t>, 1965</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r>
              <a:rPr lang="en-US" sz="1200">
                <a:solidFill>
                  <a:schemeClr val="dk1"/>
                </a:solidFill>
                <a:latin typeface="Calibri"/>
                <a:ea typeface="Calibri"/>
                <a:cs typeface="Calibri"/>
                <a:sym typeface="Calibri"/>
              </a:rPr>
              <a:t>Custom-made for pioneering jazz/swing accordionist Art Van Damme, this accordion has an extended 44-key keyboard, a built-in microphone system, and rounded edges on the black keys to make it easier to slide across the keyboard.</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highlight>
                <a:srgbClr val="FFFFFF"/>
              </a:highlight>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3" name="Google Shape;213;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2f3929fa3f8_1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2f3929fa3f8_1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2f3929fa3f8_1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1" name="Google Shape;231;g2f3929fa3f8_1_1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2f3929fa3f8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2f3929fa3f8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279e0dd9b33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9" name="Google Shape;249;g279e0dd9b33_0_1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2f3929fa3f8_1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2f3929fa3f8_1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a:extLst>
            <a:ext uri="{FF2B5EF4-FFF2-40B4-BE49-F238E27FC236}">
              <a16:creationId xmlns:a16="http://schemas.microsoft.com/office/drawing/2014/main" id="{44FBFA14-2204-918D-43C3-620489F45A8A}"/>
            </a:ext>
          </a:extLst>
        </p:cNvPr>
        <p:cNvGrpSpPr/>
        <p:nvPr/>
      </p:nvGrpSpPr>
      <p:grpSpPr>
        <a:xfrm>
          <a:off x="0" y="0"/>
          <a:ext cx="0" cy="0"/>
          <a:chOff x="0" y="0"/>
          <a:chExt cx="0" cy="0"/>
        </a:xfrm>
      </p:grpSpPr>
      <p:sp>
        <p:nvSpPr>
          <p:cNvPr id="248" name="Google Shape;248;g279e0dd9b33_0_17:notes">
            <a:extLst>
              <a:ext uri="{FF2B5EF4-FFF2-40B4-BE49-F238E27FC236}">
                <a16:creationId xmlns:a16="http://schemas.microsoft.com/office/drawing/2014/main" id="{66453299-39AD-06EA-9A5E-A61EA64D55D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9" name="Google Shape;249;g279e0dd9b33_0_17:notes">
            <a:extLst>
              <a:ext uri="{FF2B5EF4-FFF2-40B4-BE49-F238E27FC236}">
                <a16:creationId xmlns:a16="http://schemas.microsoft.com/office/drawing/2014/main" id="{711DE6AE-4572-0A2D-0FC2-AA94430C64DC}"/>
              </a:ext>
            </a:extLst>
          </p:cNvPr>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973424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2f3929fa3f8_1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2f3929fa3f8_1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3" name="Google Shape;283;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9" name="Google Shape;289;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6" name="Google Shape;296;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2f248b0d2f3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2f248b0d2f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302a5fcc70e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302a5fcc70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g279e0dd9b33_1_6"/>
          <p:cNvSpPr txBox="1">
            <a:spLocks noGrp="1"/>
          </p:cNvSpPr>
          <p:nvPr>
            <p:ph type="ctrTitle"/>
          </p:nvPr>
        </p:nvSpPr>
        <p:spPr>
          <a:xfrm>
            <a:off x="415600" y="992767"/>
            <a:ext cx="11360700" cy="23619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700"/>
              <a:buFont typeface="Barlow"/>
              <a:buNone/>
              <a:defRPr sz="5700" b="1">
                <a:latin typeface="Barlow"/>
                <a:ea typeface="Barlow"/>
                <a:cs typeface="Barlow"/>
                <a:sym typeface="Barlow"/>
              </a:defRPr>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a:endParaRPr/>
          </a:p>
        </p:txBody>
      </p:sp>
      <p:sp>
        <p:nvSpPr>
          <p:cNvPr id="12" name="Google Shape;12;g279e0dd9b33_1_6"/>
          <p:cNvSpPr txBox="1">
            <a:spLocks noGrp="1"/>
          </p:cNvSpPr>
          <p:nvPr>
            <p:ph type="subTitle" idx="1"/>
          </p:nvPr>
        </p:nvSpPr>
        <p:spPr>
          <a:xfrm>
            <a:off x="415600" y="3354767"/>
            <a:ext cx="11360700" cy="14808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3700"/>
              <a:buFont typeface="Barlow"/>
              <a:buNone/>
              <a:defRPr sz="3700">
                <a:latin typeface="Barlow"/>
                <a:ea typeface="Barlow"/>
                <a:cs typeface="Barlow"/>
                <a:sym typeface="Barlow"/>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3" name="Google Shape;13;g279e0dd9b33_1_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g279e0dd9b33_1_10"/>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4800"/>
              <a:buFont typeface="Barlow"/>
              <a:buNone/>
              <a:defRPr sz="4800" b="1">
                <a:latin typeface="Barlow"/>
                <a:ea typeface="Barlow"/>
                <a:cs typeface="Barlow"/>
                <a:sym typeface="Barlow"/>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6" name="Google Shape;16;g279e0dd9b33_1_1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with Copy">
  <p:cSld name="CUSTOM">
    <p:spTree>
      <p:nvGrpSpPr>
        <p:cNvPr id="1" name="Shape 17"/>
        <p:cNvGrpSpPr/>
        <p:nvPr/>
      </p:nvGrpSpPr>
      <p:grpSpPr>
        <a:xfrm>
          <a:off x="0" y="0"/>
          <a:ext cx="0" cy="0"/>
          <a:chOff x="0" y="0"/>
          <a:chExt cx="0" cy="0"/>
        </a:xfrm>
      </p:grpSpPr>
      <p:sp>
        <p:nvSpPr>
          <p:cNvPr id="18" name="Google Shape;18;g279e0dd9b33_1_13"/>
          <p:cNvSpPr txBox="1">
            <a:spLocks noGrp="1"/>
          </p:cNvSpPr>
          <p:nvPr>
            <p:ph type="title"/>
          </p:nvPr>
        </p:nvSpPr>
        <p:spPr>
          <a:xfrm>
            <a:off x="568800" y="826733"/>
            <a:ext cx="11054400" cy="763500"/>
          </a:xfrm>
          <a:prstGeom prst="rect">
            <a:avLst/>
          </a:prstGeom>
        </p:spPr>
        <p:txBody>
          <a:bodyPr spcFirstLastPara="1" wrap="square" lIns="121900" tIns="121900" rIns="121900" bIns="121900" anchor="t" anchorCtr="0">
            <a:normAutofit/>
          </a:bodyPr>
          <a:lstStyle>
            <a:lvl1pPr lvl="0" algn="ctr">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19" name="Google Shape;19;g279e0dd9b33_1_13"/>
          <p:cNvSpPr txBox="1">
            <a:spLocks noGrp="1"/>
          </p:cNvSpPr>
          <p:nvPr>
            <p:ph type="body" idx="1"/>
          </p:nvPr>
        </p:nvSpPr>
        <p:spPr>
          <a:xfrm>
            <a:off x="1451833" y="1924133"/>
            <a:ext cx="9463200" cy="3656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Char char="○"/>
              <a:defRPr sz="2400"/>
            </a:lvl2pPr>
            <a:lvl3pPr marL="1371600" lvl="2" indent="-381000">
              <a:spcBef>
                <a:spcPts val="0"/>
              </a:spcBef>
              <a:spcAft>
                <a:spcPts val="0"/>
              </a:spcAft>
              <a:buSzPts val="2400"/>
              <a:buChar char="■"/>
              <a:defRPr sz="2400"/>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g279e0dd9b33_1_16"/>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b="1">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2" name="Google Shape;22;g279e0dd9b33_1_16"/>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Font typeface="Barlow"/>
              <a:buChar char="○"/>
              <a:defRPr sz="2400">
                <a:latin typeface="Barlow"/>
                <a:ea typeface="Barlow"/>
                <a:cs typeface="Barlow"/>
                <a:sym typeface="Barlow"/>
              </a:defRPr>
            </a:lvl2pPr>
            <a:lvl3pPr marL="1371600" lvl="2" indent="-381000">
              <a:spcBef>
                <a:spcPts val="0"/>
              </a:spcBef>
              <a:spcAft>
                <a:spcPts val="0"/>
              </a:spcAft>
              <a:buSzPts val="2400"/>
              <a:buFont typeface="Barlow"/>
              <a:buChar char="■"/>
              <a:defRPr sz="2400">
                <a:latin typeface="Barlow"/>
                <a:ea typeface="Barlow"/>
                <a:cs typeface="Barlow"/>
                <a:sym typeface="Barlow"/>
              </a:defRPr>
            </a:lvl3pPr>
            <a:lvl4pPr marL="1828800" lvl="3" indent="-381000">
              <a:spcBef>
                <a:spcPts val="0"/>
              </a:spcBef>
              <a:spcAft>
                <a:spcPts val="0"/>
              </a:spcAft>
              <a:buSzPts val="2400"/>
              <a:buFont typeface="Barlow"/>
              <a:buChar char="●"/>
              <a:defRPr sz="2400">
                <a:latin typeface="Barlow"/>
                <a:ea typeface="Barlow"/>
                <a:cs typeface="Barlow"/>
                <a:sym typeface="Barlow"/>
              </a:defRPr>
            </a:lvl4pPr>
            <a:lvl5pPr marL="2286000" lvl="4" indent="-381000">
              <a:spcBef>
                <a:spcPts val="0"/>
              </a:spcBef>
              <a:spcAft>
                <a:spcPts val="0"/>
              </a:spcAft>
              <a:buSzPts val="2400"/>
              <a:buFont typeface="Barlow"/>
              <a:buChar char="○"/>
              <a:defRPr sz="2400">
                <a:latin typeface="Barlow"/>
                <a:ea typeface="Barlow"/>
                <a:cs typeface="Barlow"/>
                <a:sym typeface="Barlow"/>
              </a:defRPr>
            </a:lvl5pPr>
            <a:lvl6pPr marL="2743200" lvl="5" indent="-381000">
              <a:spcBef>
                <a:spcPts val="0"/>
              </a:spcBef>
              <a:spcAft>
                <a:spcPts val="0"/>
              </a:spcAft>
              <a:buSzPts val="2400"/>
              <a:buFont typeface="Barlow"/>
              <a:buChar char="■"/>
              <a:defRPr sz="2400">
                <a:latin typeface="Barlow"/>
                <a:ea typeface="Barlow"/>
                <a:cs typeface="Barlow"/>
                <a:sym typeface="Barlow"/>
              </a:defRPr>
            </a:lvl6pPr>
            <a:lvl7pPr marL="3200400" lvl="6" indent="-381000">
              <a:spcBef>
                <a:spcPts val="0"/>
              </a:spcBef>
              <a:spcAft>
                <a:spcPts val="0"/>
              </a:spcAft>
              <a:buSzPts val="2400"/>
              <a:buFont typeface="Barlow"/>
              <a:buChar char="●"/>
              <a:defRPr sz="2400">
                <a:latin typeface="Barlow"/>
                <a:ea typeface="Barlow"/>
                <a:cs typeface="Barlow"/>
                <a:sym typeface="Barlow"/>
              </a:defRPr>
            </a:lvl7pPr>
            <a:lvl8pPr marL="3657600" lvl="7" indent="-381000">
              <a:spcBef>
                <a:spcPts val="0"/>
              </a:spcBef>
              <a:spcAft>
                <a:spcPts val="0"/>
              </a:spcAft>
              <a:buSzPts val="2400"/>
              <a:buFont typeface="Barlow"/>
              <a:buChar char="○"/>
              <a:defRPr sz="2400">
                <a:latin typeface="Barlow"/>
                <a:ea typeface="Barlow"/>
                <a:cs typeface="Barlow"/>
                <a:sym typeface="Barlow"/>
              </a:defRPr>
            </a:lvl8pPr>
            <a:lvl9pPr marL="4114800" lvl="8" indent="-381000">
              <a:spcBef>
                <a:spcPts val="0"/>
              </a:spcBef>
              <a:spcAft>
                <a:spcPts val="0"/>
              </a:spcAft>
              <a:buSzPts val="2400"/>
              <a:buFont typeface="Barlow"/>
              <a:buChar char="■"/>
              <a:defRPr sz="2400">
                <a:latin typeface="Barlow"/>
                <a:ea typeface="Barlow"/>
                <a:cs typeface="Barlow"/>
                <a:sym typeface="Barlow"/>
              </a:defRPr>
            </a:lvl9pPr>
          </a:lstStyle>
          <a:p>
            <a:endParaRPr/>
          </a:p>
        </p:txBody>
      </p:sp>
      <p:sp>
        <p:nvSpPr>
          <p:cNvPr id="23" name="Google Shape;23;g279e0dd9b33_1_1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g279e0dd9b33_1_20"/>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Font typeface="Barlow"/>
              <a:buNone/>
              <a:defRPr b="1">
                <a:latin typeface="Barlow"/>
                <a:ea typeface="Barlow"/>
                <a:cs typeface="Barlow"/>
                <a:sym typeface="Barlow"/>
              </a:defRPr>
            </a:lvl2pPr>
            <a:lvl3pPr lvl="2">
              <a:spcBef>
                <a:spcPts val="0"/>
              </a:spcBef>
              <a:spcAft>
                <a:spcPts val="0"/>
              </a:spcAft>
              <a:buSzPts val="3700"/>
              <a:buFont typeface="Barlow"/>
              <a:buNone/>
              <a:defRPr b="1">
                <a:latin typeface="Barlow"/>
                <a:ea typeface="Barlow"/>
                <a:cs typeface="Barlow"/>
                <a:sym typeface="Barlow"/>
              </a:defRPr>
            </a:lvl3pPr>
            <a:lvl4pPr lvl="3">
              <a:spcBef>
                <a:spcPts val="0"/>
              </a:spcBef>
              <a:spcAft>
                <a:spcPts val="0"/>
              </a:spcAft>
              <a:buSzPts val="3700"/>
              <a:buFont typeface="Barlow"/>
              <a:buNone/>
              <a:defRPr b="1">
                <a:latin typeface="Barlow"/>
                <a:ea typeface="Barlow"/>
                <a:cs typeface="Barlow"/>
                <a:sym typeface="Barlow"/>
              </a:defRPr>
            </a:lvl4pPr>
            <a:lvl5pPr lvl="4">
              <a:spcBef>
                <a:spcPts val="0"/>
              </a:spcBef>
              <a:spcAft>
                <a:spcPts val="0"/>
              </a:spcAft>
              <a:buSzPts val="3700"/>
              <a:buFont typeface="Barlow"/>
              <a:buNone/>
              <a:defRPr b="1">
                <a:latin typeface="Barlow"/>
                <a:ea typeface="Barlow"/>
                <a:cs typeface="Barlow"/>
                <a:sym typeface="Barlow"/>
              </a:defRPr>
            </a:lvl5pPr>
            <a:lvl6pPr lvl="5">
              <a:spcBef>
                <a:spcPts val="0"/>
              </a:spcBef>
              <a:spcAft>
                <a:spcPts val="0"/>
              </a:spcAft>
              <a:buSzPts val="3700"/>
              <a:buFont typeface="Barlow"/>
              <a:buNone/>
              <a:defRPr b="1">
                <a:latin typeface="Barlow"/>
                <a:ea typeface="Barlow"/>
                <a:cs typeface="Barlow"/>
                <a:sym typeface="Barlow"/>
              </a:defRPr>
            </a:lvl6pPr>
            <a:lvl7pPr lvl="6">
              <a:spcBef>
                <a:spcPts val="0"/>
              </a:spcBef>
              <a:spcAft>
                <a:spcPts val="0"/>
              </a:spcAft>
              <a:buSzPts val="3700"/>
              <a:buFont typeface="Barlow"/>
              <a:buNone/>
              <a:defRPr b="1">
                <a:latin typeface="Barlow"/>
                <a:ea typeface="Barlow"/>
                <a:cs typeface="Barlow"/>
                <a:sym typeface="Barlow"/>
              </a:defRPr>
            </a:lvl7pPr>
            <a:lvl8pPr lvl="7">
              <a:spcBef>
                <a:spcPts val="0"/>
              </a:spcBef>
              <a:spcAft>
                <a:spcPts val="0"/>
              </a:spcAft>
              <a:buSzPts val="3700"/>
              <a:buFont typeface="Barlow"/>
              <a:buNone/>
              <a:defRPr b="1">
                <a:latin typeface="Barlow"/>
                <a:ea typeface="Barlow"/>
                <a:cs typeface="Barlow"/>
                <a:sym typeface="Barlow"/>
              </a:defRPr>
            </a:lvl8pPr>
            <a:lvl9pPr lvl="8">
              <a:spcBef>
                <a:spcPts val="0"/>
              </a:spcBef>
              <a:spcAft>
                <a:spcPts val="0"/>
              </a:spcAft>
              <a:buSzPts val="3700"/>
              <a:buFont typeface="Barlow"/>
              <a:buNone/>
              <a:defRPr b="1">
                <a:latin typeface="Barlow"/>
                <a:ea typeface="Barlow"/>
                <a:cs typeface="Barlow"/>
                <a:sym typeface="Barlow"/>
              </a:defRPr>
            </a:lvl9pPr>
          </a:lstStyle>
          <a:p>
            <a:endParaRPr/>
          </a:p>
        </p:txBody>
      </p:sp>
      <p:sp>
        <p:nvSpPr>
          <p:cNvPr id="26" name="Google Shape;26;g279e0dd9b33_1_20"/>
          <p:cNvSpPr txBox="1">
            <a:spLocks noGrp="1"/>
          </p:cNvSpPr>
          <p:nvPr>
            <p:ph type="body" idx="1"/>
          </p:nvPr>
        </p:nvSpPr>
        <p:spPr>
          <a:xfrm>
            <a:off x="454800" y="1536633"/>
            <a:ext cx="5294100" cy="4555200"/>
          </a:xfrm>
          <a:prstGeom prst="rect">
            <a:avLst/>
          </a:prstGeom>
        </p:spPr>
        <p:txBody>
          <a:bodyPr spcFirstLastPara="1" wrap="square" lIns="121900" tIns="121900" rIns="121900" bIns="121900" anchor="t" anchorCtr="0">
            <a:normAutofit/>
          </a:bodyPr>
          <a:lstStyle>
            <a:lvl1pPr marL="457200" lvl="0" indent="-381000">
              <a:spcBef>
                <a:spcPts val="0"/>
              </a:spcBef>
              <a:spcAft>
                <a:spcPts val="0"/>
              </a:spcAft>
              <a:buSzPts val="2400"/>
              <a:buChar char="●"/>
              <a:defRPr/>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7" name="Google Shape;27;g279e0dd9b33_1_20"/>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rmAutofit/>
          </a:bodyPr>
          <a:lstStyle>
            <a:lvl1pPr marL="457200" lvl="0" indent="-374650">
              <a:spcBef>
                <a:spcPts val="0"/>
              </a:spcBef>
              <a:spcAft>
                <a:spcPts val="0"/>
              </a:spcAft>
              <a:buSzPts val="2300"/>
              <a:buChar char="●"/>
              <a:defRPr sz="23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8" name="Google Shape;28;g279e0dd9b33_1_2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g279e0dd9b33_1_25"/>
          <p:cNvSpPr txBox="1">
            <a:spLocks noGrp="1"/>
          </p:cNvSpPr>
          <p:nvPr>
            <p:ph type="title"/>
          </p:nvPr>
        </p:nvSpPr>
        <p:spPr>
          <a:xfrm>
            <a:off x="664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31" name="Google Shape;31;g279e0dd9b33_1_25"/>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lumn with Image">
  <p:cSld name="ONE_COLUMN_TEXT">
    <p:spTree>
      <p:nvGrpSpPr>
        <p:cNvPr id="1" name="Shape 32"/>
        <p:cNvGrpSpPr/>
        <p:nvPr/>
      </p:nvGrpSpPr>
      <p:grpSpPr>
        <a:xfrm>
          <a:off x="0" y="0"/>
          <a:ext cx="0" cy="0"/>
          <a:chOff x="0" y="0"/>
          <a:chExt cx="0" cy="0"/>
        </a:xfrm>
      </p:grpSpPr>
      <p:sp>
        <p:nvSpPr>
          <p:cNvPr id="33" name="Google Shape;33;g279e0dd9b33_1_28"/>
          <p:cNvSpPr txBox="1">
            <a:spLocks noGrp="1"/>
          </p:cNvSpPr>
          <p:nvPr>
            <p:ph type="title"/>
          </p:nvPr>
        </p:nvSpPr>
        <p:spPr>
          <a:xfrm>
            <a:off x="637833" y="1471067"/>
            <a:ext cx="4921200" cy="1007700"/>
          </a:xfrm>
          <a:prstGeom prst="rect">
            <a:avLst/>
          </a:prstGeom>
        </p:spPr>
        <p:txBody>
          <a:bodyPr spcFirstLastPara="1" wrap="square" lIns="121900" tIns="121900" rIns="121900" bIns="121900" anchor="b" anchorCtr="0">
            <a:normAutofit/>
          </a:bodyPr>
          <a:lstStyle>
            <a:lvl1pPr lvl="0">
              <a:spcBef>
                <a:spcPts val="0"/>
              </a:spcBef>
              <a:spcAft>
                <a:spcPts val="0"/>
              </a:spcAft>
              <a:buSzPts val="2900"/>
              <a:buFont typeface="Barlow"/>
              <a:buNone/>
              <a:defRPr sz="2900">
                <a:latin typeface="Barlow"/>
                <a:ea typeface="Barlow"/>
                <a:cs typeface="Barlow"/>
                <a:sym typeface="Barlow"/>
              </a:defRPr>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34" name="Google Shape;34;g279e0dd9b33_1_28"/>
          <p:cNvSpPr txBox="1">
            <a:spLocks noGrp="1"/>
          </p:cNvSpPr>
          <p:nvPr>
            <p:ph type="body" idx="1"/>
          </p:nvPr>
        </p:nvSpPr>
        <p:spPr>
          <a:xfrm>
            <a:off x="637833" y="2667000"/>
            <a:ext cx="4505700" cy="3425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35" name="Google Shape;35;g279e0dd9b33_1_2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
        <p:nvSpPr>
          <p:cNvPr id="36" name="Google Shape;36;g279e0dd9b33_1_28"/>
          <p:cNvSpPr/>
          <p:nvPr/>
        </p:nvSpPr>
        <p:spPr>
          <a:xfrm>
            <a:off x="6040100" y="345367"/>
            <a:ext cx="5802000" cy="5648100"/>
          </a:xfrm>
          <a:prstGeom prst="roundRect">
            <a:avLst>
              <a:gd name="adj" fmla="val 3739"/>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Wide Image">
  <p:cSld name="ONE_COLUMN_TEXT_1">
    <p:spTree>
      <p:nvGrpSpPr>
        <p:cNvPr id="1" name="Shape 37"/>
        <p:cNvGrpSpPr/>
        <p:nvPr/>
      </p:nvGrpSpPr>
      <p:grpSpPr>
        <a:xfrm>
          <a:off x="0" y="0"/>
          <a:ext cx="0" cy="0"/>
          <a:chOff x="0" y="0"/>
          <a:chExt cx="0" cy="0"/>
        </a:xfrm>
      </p:grpSpPr>
      <p:sp>
        <p:nvSpPr>
          <p:cNvPr id="38" name="Google Shape;38;g279e0dd9b33_1_33"/>
          <p:cNvSpPr txBox="1">
            <a:spLocks noGrp="1"/>
          </p:cNvSpPr>
          <p:nvPr>
            <p:ph type="title"/>
          </p:nvPr>
        </p:nvSpPr>
        <p:spPr>
          <a:xfrm>
            <a:off x="489767" y="439033"/>
            <a:ext cx="11241900" cy="689100"/>
          </a:xfrm>
          <a:prstGeom prst="rect">
            <a:avLst/>
          </a:prstGeom>
        </p:spPr>
        <p:txBody>
          <a:bodyPr spcFirstLastPara="1" wrap="square" lIns="121900" tIns="121900" rIns="121900" bIns="121900" anchor="b" anchorCtr="0">
            <a:normAutofit/>
          </a:bodyPr>
          <a:lstStyle>
            <a:lvl1pPr lvl="0" rtl="0">
              <a:spcBef>
                <a:spcPts val="0"/>
              </a:spcBef>
              <a:spcAft>
                <a:spcPts val="0"/>
              </a:spcAft>
              <a:buSzPts val="2900"/>
              <a:buFont typeface="Barlow"/>
              <a:buNone/>
              <a:defRPr sz="2900">
                <a:latin typeface="Barlow"/>
                <a:ea typeface="Barlow"/>
                <a:cs typeface="Barlow"/>
                <a:sym typeface="Barlow"/>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39" name="Google Shape;39;g279e0dd9b33_1_33"/>
          <p:cNvSpPr txBox="1">
            <a:spLocks noGrp="1"/>
          </p:cNvSpPr>
          <p:nvPr>
            <p:ph type="body" idx="1"/>
          </p:nvPr>
        </p:nvSpPr>
        <p:spPr>
          <a:xfrm>
            <a:off x="489767" y="1128233"/>
            <a:ext cx="11241900" cy="1285500"/>
          </a:xfrm>
          <a:prstGeom prst="rect">
            <a:avLst/>
          </a:prstGeom>
        </p:spPr>
        <p:txBody>
          <a:bodyPr spcFirstLastPara="1" wrap="square" lIns="121900" tIns="121900" rIns="121900" bIns="121900" anchor="t" anchorCtr="0">
            <a:normAutofit/>
          </a:bodyPr>
          <a:lstStyle>
            <a:lvl1pPr marL="457200" lvl="0" indent="-400050" rtl="0">
              <a:spcBef>
                <a:spcPts val="0"/>
              </a:spcBef>
              <a:spcAft>
                <a:spcPts val="0"/>
              </a:spcAft>
              <a:buSzPts val="2700"/>
              <a:buChar char="●"/>
              <a:defRPr sz="27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40" name="Google Shape;40;g279e0dd9b33_1_33"/>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
        <p:nvSpPr>
          <p:cNvPr id="41" name="Google Shape;41;g279e0dd9b33_1_33"/>
          <p:cNvSpPr/>
          <p:nvPr/>
        </p:nvSpPr>
        <p:spPr>
          <a:xfrm>
            <a:off x="378767" y="2413833"/>
            <a:ext cx="11452500" cy="3579600"/>
          </a:xfrm>
          <a:prstGeom prst="roundRect">
            <a:avLst>
              <a:gd name="adj" fmla="val 6132"/>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g279e0dd9b33_1_38"/>
          <p:cNvSpPr txBox="1">
            <a:spLocks noGrp="1"/>
          </p:cNvSpPr>
          <p:nvPr>
            <p:ph type="title"/>
          </p:nvPr>
        </p:nvSpPr>
        <p:spPr>
          <a:xfrm>
            <a:off x="644900" y="566200"/>
            <a:ext cx="10724700" cy="5163600"/>
          </a:xfrm>
          <a:prstGeom prst="rect">
            <a:avLst/>
          </a:prstGeom>
        </p:spPr>
        <p:txBody>
          <a:bodyPr spcFirstLastPara="1" wrap="square" lIns="121900" tIns="121900" rIns="121900" bIns="121900" anchor="ctr" anchorCtr="0">
            <a:normAutofit/>
          </a:bodyPr>
          <a:lstStyle>
            <a:lvl1pPr lvl="0" algn="ctr">
              <a:spcBef>
                <a:spcPts val="0"/>
              </a:spcBef>
              <a:spcAft>
                <a:spcPts val="0"/>
              </a:spcAft>
              <a:buClr>
                <a:schemeClr val="accent1"/>
              </a:buClr>
              <a:buSzPts val="6400"/>
              <a:buFont typeface="Barlow"/>
              <a:buNone/>
              <a:defRPr sz="6400">
                <a:solidFill>
                  <a:schemeClr val="accent1"/>
                </a:solidFill>
                <a:latin typeface="Barlow"/>
                <a:ea typeface="Barlow"/>
                <a:cs typeface="Barlow"/>
                <a:sym typeface="Barlow"/>
              </a:defRPr>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a:endParaRPr/>
          </a:p>
        </p:txBody>
      </p:sp>
      <p:sp>
        <p:nvSpPr>
          <p:cNvPr id="44" name="Google Shape;44;g279e0dd9b33_1_3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g279e0dd9b33_1_41"/>
          <p:cNvSpPr/>
          <p:nvPr/>
        </p:nvSpPr>
        <p:spPr>
          <a:xfrm>
            <a:off x="6096000" y="328100"/>
            <a:ext cx="5725500" cy="57153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7" name="Google Shape;47;g279e0dd9b33_1_41"/>
          <p:cNvSpPr txBox="1">
            <a:spLocks noGrp="1"/>
          </p:cNvSpPr>
          <p:nvPr>
            <p:ph type="title"/>
          </p:nvPr>
        </p:nvSpPr>
        <p:spPr>
          <a:xfrm>
            <a:off x="651367" y="1469300"/>
            <a:ext cx="5393700" cy="19764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300"/>
              <a:buFont typeface="Barlow"/>
              <a:buNone/>
              <a:defRPr sz="5300">
                <a:latin typeface="Barlow"/>
                <a:ea typeface="Barlow"/>
                <a:cs typeface="Barlow"/>
                <a:sym typeface="Barlow"/>
              </a:defRPr>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a:endParaRPr/>
          </a:p>
        </p:txBody>
      </p:sp>
      <p:sp>
        <p:nvSpPr>
          <p:cNvPr id="48" name="Google Shape;48;g279e0dd9b33_1_41"/>
          <p:cNvSpPr txBox="1">
            <a:spLocks noGrp="1"/>
          </p:cNvSpPr>
          <p:nvPr>
            <p:ph type="subTitle" idx="1"/>
          </p:nvPr>
        </p:nvSpPr>
        <p:spPr>
          <a:xfrm>
            <a:off x="651367" y="3588733"/>
            <a:ext cx="5393700" cy="16467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Clr>
                <a:srgbClr val="666666"/>
              </a:buClr>
              <a:buSzPts val="2700"/>
              <a:buNone/>
              <a:defRPr sz="2700">
                <a:solidFill>
                  <a:srgbClr val="666666"/>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9" name="Google Shape;49;g279e0dd9b33_1_41"/>
          <p:cNvSpPr txBox="1">
            <a:spLocks noGrp="1"/>
          </p:cNvSpPr>
          <p:nvPr>
            <p:ph type="body" idx="2"/>
          </p:nvPr>
        </p:nvSpPr>
        <p:spPr>
          <a:xfrm>
            <a:off x="6586000" y="813367"/>
            <a:ext cx="4591500" cy="4785300"/>
          </a:xfrm>
          <a:prstGeom prst="rect">
            <a:avLst/>
          </a:prstGeom>
        </p:spPr>
        <p:txBody>
          <a:bodyPr spcFirstLastPara="1" wrap="square" lIns="121900" tIns="121900" rIns="121900" bIns="121900" anchor="ctr"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50" name="Google Shape;50;g279e0dd9b33_1_41"/>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1"/>
        <p:cNvGrpSpPr/>
        <p:nvPr/>
      </p:nvGrpSpPr>
      <p:grpSpPr>
        <a:xfrm>
          <a:off x="0" y="0"/>
          <a:ext cx="0" cy="0"/>
          <a:chOff x="0" y="0"/>
          <a:chExt cx="0" cy="0"/>
        </a:xfrm>
      </p:grpSpPr>
      <p:sp>
        <p:nvSpPr>
          <p:cNvPr id="52" name="Google Shape;52;g279e0dd9b33_1_47"/>
          <p:cNvSpPr txBox="1">
            <a:spLocks noGrp="1"/>
          </p:cNvSpPr>
          <p:nvPr>
            <p:ph type="body" idx="1"/>
          </p:nvPr>
        </p:nvSpPr>
        <p:spPr>
          <a:xfrm>
            <a:off x="424333" y="5185967"/>
            <a:ext cx="7998300" cy="8067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SzPts val="2400"/>
              <a:buNone/>
              <a:defRPr/>
            </a:lvl1pPr>
          </a:lstStyle>
          <a:p>
            <a:endParaRPr/>
          </a:p>
        </p:txBody>
      </p:sp>
      <p:sp>
        <p:nvSpPr>
          <p:cNvPr id="53" name="Google Shape;53;g279e0dd9b33_1_47"/>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4"/>
        <p:cNvGrpSpPr/>
        <p:nvPr/>
      </p:nvGrpSpPr>
      <p:grpSpPr>
        <a:xfrm>
          <a:off x="0" y="0"/>
          <a:ext cx="0" cy="0"/>
          <a:chOff x="0" y="0"/>
          <a:chExt cx="0" cy="0"/>
        </a:xfrm>
      </p:grpSpPr>
      <p:sp>
        <p:nvSpPr>
          <p:cNvPr id="55" name="Google Shape;55;g279e0dd9b33_1_50"/>
          <p:cNvSpPr txBox="1">
            <a:spLocks noGrp="1"/>
          </p:cNvSpPr>
          <p:nvPr>
            <p:ph type="title" hasCustomPrompt="1"/>
          </p:nvPr>
        </p:nvSpPr>
        <p:spPr>
          <a:xfrm>
            <a:off x="415600" y="1859667"/>
            <a:ext cx="11360700" cy="26181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6" name="Google Shape;56;g279e0dd9b33_1_50"/>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rmAutofit/>
          </a:bodyPr>
          <a:lstStyle>
            <a:lvl1pPr marL="457200" lvl="0" indent="-381000" algn="ctr">
              <a:spcBef>
                <a:spcPts val="0"/>
              </a:spcBef>
              <a:spcAft>
                <a:spcPts val="0"/>
              </a:spcAft>
              <a:buSzPts val="2400"/>
              <a:buChar char="●"/>
              <a:defRPr/>
            </a:lvl1pPr>
            <a:lvl2pPr marL="914400" lvl="1" indent="-349250" algn="ctr">
              <a:spcBef>
                <a:spcPts val="0"/>
              </a:spcBef>
              <a:spcAft>
                <a:spcPts val="0"/>
              </a:spcAft>
              <a:buSzPts val="1900"/>
              <a:buChar char="○"/>
              <a:defRPr/>
            </a:lvl2pPr>
            <a:lvl3pPr marL="1371600" lvl="2" indent="-349250" algn="ctr">
              <a:spcBef>
                <a:spcPts val="0"/>
              </a:spcBef>
              <a:spcAft>
                <a:spcPts val="0"/>
              </a:spcAft>
              <a:buSzPts val="1900"/>
              <a:buChar char="■"/>
              <a:defRPr/>
            </a:lvl3pPr>
            <a:lvl4pPr marL="1828800" lvl="3" indent="-349250" algn="ctr">
              <a:spcBef>
                <a:spcPts val="0"/>
              </a:spcBef>
              <a:spcAft>
                <a:spcPts val="0"/>
              </a:spcAft>
              <a:buSzPts val="1900"/>
              <a:buChar char="●"/>
              <a:defRPr/>
            </a:lvl4pPr>
            <a:lvl5pPr marL="2286000" lvl="4" indent="-349250" algn="ctr">
              <a:spcBef>
                <a:spcPts val="0"/>
              </a:spcBef>
              <a:spcAft>
                <a:spcPts val="0"/>
              </a:spcAft>
              <a:buSzPts val="1900"/>
              <a:buChar char="○"/>
              <a:defRPr/>
            </a:lvl5pPr>
            <a:lvl6pPr marL="2743200" lvl="5" indent="-349250" algn="ctr">
              <a:spcBef>
                <a:spcPts val="0"/>
              </a:spcBef>
              <a:spcAft>
                <a:spcPts val="0"/>
              </a:spcAft>
              <a:buSzPts val="1900"/>
              <a:buChar char="■"/>
              <a:defRPr/>
            </a:lvl6pPr>
            <a:lvl7pPr marL="3200400" lvl="6" indent="-349250" algn="ctr">
              <a:spcBef>
                <a:spcPts val="0"/>
              </a:spcBef>
              <a:spcAft>
                <a:spcPts val="0"/>
              </a:spcAft>
              <a:buSzPts val="1900"/>
              <a:buChar char="●"/>
              <a:defRPr/>
            </a:lvl7pPr>
            <a:lvl8pPr marL="3657600" lvl="7" indent="-349250" algn="ctr">
              <a:spcBef>
                <a:spcPts val="0"/>
              </a:spcBef>
              <a:spcAft>
                <a:spcPts val="0"/>
              </a:spcAft>
              <a:buSzPts val="1900"/>
              <a:buChar char="○"/>
              <a:defRPr/>
            </a:lvl8pPr>
            <a:lvl9pPr marL="4114800" lvl="8" indent="-349250" algn="ctr">
              <a:spcBef>
                <a:spcPts val="0"/>
              </a:spcBef>
              <a:spcAft>
                <a:spcPts val="0"/>
              </a:spcAft>
              <a:buSzPts val="1900"/>
              <a:buChar char="■"/>
              <a:defRPr/>
            </a:lvl9pPr>
          </a:lstStyle>
          <a:p>
            <a:endParaRPr/>
          </a:p>
        </p:txBody>
      </p:sp>
      <p:sp>
        <p:nvSpPr>
          <p:cNvPr id="57" name="Google Shape;57;g279e0dd9b33_1_5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g279e0dd9b33_1_54"/>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0"/>
        <p:cNvGrpSpPr/>
        <p:nvPr/>
      </p:nvGrpSpPr>
      <p:grpSpPr>
        <a:xfrm>
          <a:off x="0" y="0"/>
          <a:ext cx="0" cy="0"/>
          <a:chOff x="0" y="0"/>
          <a:chExt cx="0" cy="0"/>
        </a:xfrm>
      </p:grpSpPr>
      <p:sp>
        <p:nvSpPr>
          <p:cNvPr id="61" name="Google Shape;61;g279e0dd9b33_1_5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62" name="Google Shape;62;g279e0dd9b33_1_5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1600"/>
              </a:spcBef>
              <a:spcAft>
                <a:spcPts val="0"/>
              </a:spcAft>
              <a:buClr>
                <a:schemeClr val="dk1"/>
              </a:buClr>
              <a:buSzPts val="1800"/>
              <a:buChar char="○"/>
              <a:defRPr/>
            </a:lvl2pPr>
            <a:lvl3pPr marL="1371600" lvl="2" indent="-342900" algn="l" rtl="0">
              <a:lnSpc>
                <a:spcPct val="90000"/>
              </a:lnSpc>
              <a:spcBef>
                <a:spcPts val="1600"/>
              </a:spcBef>
              <a:spcAft>
                <a:spcPts val="0"/>
              </a:spcAft>
              <a:buClr>
                <a:schemeClr val="dk1"/>
              </a:buClr>
              <a:buSzPts val="1800"/>
              <a:buChar char="■"/>
              <a:defRPr/>
            </a:lvl3pPr>
            <a:lvl4pPr marL="1828800" lvl="3" indent="-342900" algn="l" rtl="0">
              <a:lnSpc>
                <a:spcPct val="90000"/>
              </a:lnSpc>
              <a:spcBef>
                <a:spcPts val="1600"/>
              </a:spcBef>
              <a:spcAft>
                <a:spcPts val="0"/>
              </a:spcAft>
              <a:buClr>
                <a:schemeClr val="dk1"/>
              </a:buClr>
              <a:buSzPts val="1800"/>
              <a:buChar char="●"/>
              <a:defRPr/>
            </a:lvl4pPr>
            <a:lvl5pPr marL="2286000" lvl="4" indent="-342900" algn="l" rtl="0">
              <a:lnSpc>
                <a:spcPct val="90000"/>
              </a:lnSpc>
              <a:spcBef>
                <a:spcPts val="1600"/>
              </a:spcBef>
              <a:spcAft>
                <a:spcPts val="0"/>
              </a:spcAft>
              <a:buClr>
                <a:schemeClr val="dk1"/>
              </a:buClr>
              <a:buSzPts val="1800"/>
              <a:buChar char="○"/>
              <a:defRPr/>
            </a:lvl5pPr>
            <a:lvl6pPr marL="2743200" lvl="5" indent="-342900" algn="l" rtl="0">
              <a:lnSpc>
                <a:spcPct val="90000"/>
              </a:lnSpc>
              <a:spcBef>
                <a:spcPts val="1600"/>
              </a:spcBef>
              <a:spcAft>
                <a:spcPts val="0"/>
              </a:spcAft>
              <a:buClr>
                <a:schemeClr val="dk1"/>
              </a:buClr>
              <a:buSzPts val="1800"/>
              <a:buChar char="■"/>
              <a:defRPr/>
            </a:lvl6pPr>
            <a:lvl7pPr marL="3200400" lvl="6" indent="-342900" algn="l" rtl="0">
              <a:lnSpc>
                <a:spcPct val="90000"/>
              </a:lnSpc>
              <a:spcBef>
                <a:spcPts val="1600"/>
              </a:spcBef>
              <a:spcAft>
                <a:spcPts val="0"/>
              </a:spcAft>
              <a:buClr>
                <a:schemeClr val="dk1"/>
              </a:buClr>
              <a:buSzPts val="1800"/>
              <a:buChar char="●"/>
              <a:defRPr/>
            </a:lvl7pPr>
            <a:lvl8pPr marL="3657600" lvl="7" indent="-342900" algn="l" rtl="0">
              <a:lnSpc>
                <a:spcPct val="90000"/>
              </a:lnSpc>
              <a:spcBef>
                <a:spcPts val="1600"/>
              </a:spcBef>
              <a:spcAft>
                <a:spcPts val="0"/>
              </a:spcAft>
              <a:buClr>
                <a:schemeClr val="dk1"/>
              </a:buClr>
              <a:buSzPts val="1800"/>
              <a:buChar char="○"/>
              <a:defRPr/>
            </a:lvl8pPr>
            <a:lvl9pPr marL="4114800" lvl="8" indent="-342900" algn="l" rtl="0">
              <a:lnSpc>
                <a:spcPct val="90000"/>
              </a:lnSpc>
              <a:spcBef>
                <a:spcPts val="1600"/>
              </a:spcBef>
              <a:spcAft>
                <a:spcPts val="1600"/>
              </a:spcAft>
              <a:buClr>
                <a:schemeClr val="dk1"/>
              </a:buClr>
              <a:buSzPts val="1800"/>
              <a:buChar char="■"/>
              <a:defRPr/>
            </a:lvl9pPr>
          </a:lstStyle>
          <a:p>
            <a:endParaRPr/>
          </a:p>
        </p:txBody>
      </p:sp>
      <p:sp>
        <p:nvSpPr>
          <p:cNvPr id="63" name="Google Shape;63;g279e0dd9b33_1_5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4" name="Google Shape;64;g279e0dd9b33_1_5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5" name="Google Shape;65;g279e0dd9b33_1_5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6">
            <a:alphaModFix/>
          </a:blip>
          <a:stretch>
            <a:fillRect/>
          </a:stretch>
        </a:blipFill>
        <a:effectLst/>
      </p:bgPr>
    </p:bg>
    <p:spTree>
      <p:nvGrpSpPr>
        <p:cNvPr id="1" name="Shape 5"/>
        <p:cNvGrpSpPr/>
        <p:nvPr/>
      </p:nvGrpSpPr>
      <p:grpSpPr>
        <a:xfrm>
          <a:off x="0" y="0"/>
          <a:ext cx="0" cy="0"/>
          <a:chOff x="0" y="0"/>
          <a:chExt cx="0" cy="0"/>
        </a:xfrm>
      </p:grpSpPr>
      <p:sp>
        <p:nvSpPr>
          <p:cNvPr id="6" name="Google Shape;6;g279e0dd9b33_1_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rgbClr val="01486B"/>
              </a:buClr>
              <a:buSzPts val="3700"/>
              <a:buFont typeface="Roboto"/>
              <a:buNone/>
              <a:defRPr sz="3700" b="1">
                <a:solidFill>
                  <a:srgbClr val="01486B"/>
                </a:solidFill>
                <a:latin typeface="Roboto"/>
                <a:ea typeface="Roboto"/>
                <a:cs typeface="Roboto"/>
                <a:sym typeface="Roboto"/>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a:endParaRPr/>
          </a:p>
        </p:txBody>
      </p:sp>
      <p:sp>
        <p:nvSpPr>
          <p:cNvPr id="7" name="Google Shape;7;g279e0dd9b33_1_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nSpc>
                <a:spcPct val="115000"/>
              </a:lnSpc>
              <a:spcBef>
                <a:spcPts val="0"/>
              </a:spcBef>
              <a:spcAft>
                <a:spcPts val="0"/>
              </a:spcAft>
              <a:buClr>
                <a:schemeClr val="dk2"/>
              </a:buClr>
              <a:buSzPts val="2400"/>
              <a:buFont typeface="Barlow Medium"/>
              <a:buChar char="●"/>
              <a:defRPr sz="2400">
                <a:solidFill>
                  <a:schemeClr val="dk2"/>
                </a:solidFill>
                <a:latin typeface="Barlow Medium"/>
                <a:ea typeface="Barlow Medium"/>
                <a:cs typeface="Barlow Medium"/>
                <a:sym typeface="Barlow Medium"/>
              </a:defRPr>
            </a:lvl1pPr>
            <a:lvl2pPr marL="914400" lvl="1"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2pPr>
            <a:lvl3pPr marL="1371600" lvl="2"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3pPr>
            <a:lvl4pPr marL="1828800" lvl="3"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4pPr>
            <a:lvl5pPr marL="2286000" lvl="4"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5pPr>
            <a:lvl6pPr marL="2743200" lvl="5"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6pPr>
            <a:lvl7pPr marL="3200400" lvl="6"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7pPr>
            <a:lvl8pPr marL="3657600" lvl="7"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8pPr>
            <a:lvl9pPr marL="4114800" lvl="8"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9pPr>
          </a:lstStyle>
          <a:p>
            <a:endParaRPr/>
          </a:p>
        </p:txBody>
      </p:sp>
      <p:sp>
        <p:nvSpPr>
          <p:cNvPr id="8" name="Google Shape;8;g279e0dd9b33_1_0"/>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
        <p:nvSpPr>
          <p:cNvPr id="9" name="Google Shape;9;g279e0dd9b33_1_0"/>
          <p:cNvSpPr txBox="1"/>
          <p:nvPr/>
        </p:nvSpPr>
        <p:spPr>
          <a:xfrm>
            <a:off x="8880581" y="6353000"/>
            <a:ext cx="3311400" cy="5052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Clr>
                <a:schemeClr val="dk1"/>
              </a:buClr>
              <a:buSzPts val="1100"/>
              <a:buFont typeface="Arial"/>
              <a:buNone/>
            </a:pPr>
            <a:r>
              <a:rPr lang="en-US" sz="1700" b="1">
                <a:solidFill>
                  <a:schemeClr val="lt1"/>
                </a:solidFill>
                <a:latin typeface="Barlow"/>
                <a:ea typeface="Barlow"/>
                <a:cs typeface="Barlow"/>
                <a:sym typeface="Barlow"/>
              </a:rPr>
              <a:t>Instruments on the Move!</a:t>
            </a:r>
            <a:endParaRPr sz="1700" b="1">
              <a:solidFill>
                <a:schemeClr val="lt1"/>
              </a:solidFill>
              <a:latin typeface="Barlow"/>
              <a:ea typeface="Barlow"/>
              <a:cs typeface="Barlow"/>
              <a:sym typeface="Barlow"/>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9.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25.jpg"/><Relationship Id="rId5" Type="http://schemas.openxmlformats.org/officeDocument/2006/relationships/slide" Target="slide22.xml"/><Relationship Id="rId4" Type="http://schemas.openxmlformats.org/officeDocument/2006/relationships/image" Target="../media/image24.jp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6.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25.jpg"/><Relationship Id="rId5" Type="http://schemas.openxmlformats.org/officeDocument/2006/relationships/slide" Target="slide22.xml"/><Relationship Id="rId4" Type="http://schemas.openxmlformats.org/officeDocument/2006/relationships/image" Target="../media/image24.jp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26.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image" Target="../media/image28.jpg"/><Relationship Id="rId5" Type="http://schemas.openxmlformats.org/officeDocument/2006/relationships/slide" Target="slide26.xml"/><Relationship Id="rId4" Type="http://schemas.openxmlformats.org/officeDocument/2006/relationships/image" Target="../media/image27.jp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29.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image" Target="../media/image28.jpg"/><Relationship Id="rId5" Type="http://schemas.openxmlformats.org/officeDocument/2006/relationships/slide" Target="slide26.xml"/><Relationship Id="rId4" Type="http://schemas.openxmlformats.org/officeDocument/2006/relationships/image" Target="../media/image27.jp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30.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pic>
        <p:nvPicPr>
          <p:cNvPr id="70" name="Google Shape;70;p1"/>
          <p:cNvPicPr preferRelativeResize="0"/>
          <p:nvPr/>
        </p:nvPicPr>
        <p:blipFill>
          <a:blip r:embed="rId3">
            <a:alphaModFix/>
          </a:blip>
          <a:stretch>
            <a:fillRect/>
          </a:stretch>
        </p:blipFill>
        <p:spPr>
          <a:xfrm>
            <a:off x="0" y="0"/>
            <a:ext cx="12192000" cy="683957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g2fdf51e2c02_0_0"/>
          <p:cNvSpPr txBox="1">
            <a:spLocks noGrp="1"/>
          </p:cNvSpPr>
          <p:nvPr>
            <p:ph type="ctrTitle"/>
          </p:nvPr>
        </p:nvSpPr>
        <p:spPr>
          <a:xfrm>
            <a:off x="415600" y="992767"/>
            <a:ext cx="11360700" cy="23619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6000"/>
              <a:buFont typeface="Play"/>
              <a:buNone/>
            </a:pPr>
            <a:r>
              <a:rPr lang="en-US" b="1"/>
              <a:t>Instruments on the Move!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Play"/>
              <a:buNone/>
            </a:pPr>
            <a:r>
              <a:rPr lang="en-US">
                <a:latin typeface="Barlow"/>
                <a:ea typeface="Barlow"/>
                <a:cs typeface="Barlow"/>
                <a:sym typeface="Barlow"/>
              </a:rPr>
              <a:t>Lesson Objectives</a:t>
            </a:r>
            <a:endParaRPr>
              <a:latin typeface="Barlow"/>
              <a:ea typeface="Barlow"/>
              <a:cs typeface="Barlow"/>
              <a:sym typeface="Barlow"/>
            </a:endParaRPr>
          </a:p>
        </p:txBody>
      </p:sp>
      <p:sp>
        <p:nvSpPr>
          <p:cNvPr id="81" name="Google Shape;81;p2"/>
          <p:cNvSpPr txBox="1">
            <a:spLocks noGrp="1"/>
          </p:cNvSpPr>
          <p:nvPr>
            <p:ph type="body" idx="1"/>
          </p:nvPr>
        </p:nvSpPr>
        <p:spPr>
          <a:xfrm>
            <a:off x="838200" y="1433500"/>
            <a:ext cx="10807200" cy="4351200"/>
          </a:xfrm>
          <a:prstGeom prst="rect">
            <a:avLst/>
          </a:prstGeom>
          <a:noFill/>
          <a:ln>
            <a:noFill/>
          </a:ln>
        </p:spPr>
        <p:txBody>
          <a:bodyPr spcFirstLastPara="1" wrap="square" lIns="91425" tIns="45700" rIns="91425" bIns="45700" anchor="t" anchorCtr="0">
            <a:noAutofit/>
          </a:bodyPr>
          <a:lstStyle/>
          <a:p>
            <a:pPr marL="228600" lvl="0" indent="-292100" algn="l" rtl="0">
              <a:spcBef>
                <a:spcPts val="1000"/>
              </a:spcBef>
              <a:spcAft>
                <a:spcPts val="0"/>
              </a:spcAft>
              <a:buSzPts val="2800"/>
              <a:buChar char="●"/>
            </a:pPr>
            <a:r>
              <a:rPr lang="en-US" sz="2800"/>
              <a:t>Identify instruments brought from Europe to the United States by immigrants.</a:t>
            </a:r>
            <a:endParaRPr sz="2800"/>
          </a:p>
          <a:p>
            <a:pPr marL="228600" lvl="0" indent="-292100" algn="l" rtl="0">
              <a:spcBef>
                <a:spcPts val="1600"/>
              </a:spcBef>
              <a:spcAft>
                <a:spcPts val="0"/>
              </a:spcAft>
              <a:buSzPts val="2800"/>
              <a:buChar char="●"/>
            </a:pPr>
            <a:r>
              <a:rPr lang="en-US" sz="2800"/>
              <a:t>Identify how changes to instruments affected their sound and shape.</a:t>
            </a:r>
            <a:endParaRPr sz="2800"/>
          </a:p>
          <a:p>
            <a:pPr marL="228600" lvl="0" indent="-292100" algn="l" rtl="0">
              <a:spcBef>
                <a:spcPts val="1600"/>
              </a:spcBef>
              <a:spcAft>
                <a:spcPts val="0"/>
              </a:spcAft>
              <a:buSzPts val="2800"/>
              <a:buChar char="●"/>
            </a:pPr>
            <a:r>
              <a:rPr lang="en-US" sz="2800"/>
              <a:t>Describe how changes to instruments impacted musical styles.</a:t>
            </a:r>
            <a:endParaRPr sz="2800"/>
          </a:p>
          <a:p>
            <a:pPr marL="228600" lvl="0" indent="-292100" algn="l" rtl="0">
              <a:spcBef>
                <a:spcPts val="1600"/>
              </a:spcBef>
              <a:spcAft>
                <a:spcPts val="0"/>
              </a:spcAft>
              <a:buSzPts val="2800"/>
              <a:buChar char="●"/>
            </a:pPr>
            <a:r>
              <a:rPr lang="en-US" sz="2800"/>
              <a:t>Compare and contrast variations of mandolin and accordion designs over the years.</a:t>
            </a:r>
            <a:endParaRPr sz="2800"/>
          </a:p>
          <a:p>
            <a:pPr marL="228600" lvl="0" indent="-292100" algn="l" rtl="0">
              <a:spcBef>
                <a:spcPts val="1600"/>
              </a:spcBef>
              <a:spcAft>
                <a:spcPts val="0"/>
              </a:spcAft>
              <a:buSzPts val="2800"/>
              <a:buChar char="●"/>
            </a:pPr>
            <a:r>
              <a:rPr lang="en-US" sz="2800"/>
              <a:t>Connect learnings about instrument changes and their effects on musical styles to modern day music examples.</a:t>
            </a:r>
            <a:endParaRPr sz="2800"/>
          </a:p>
          <a:p>
            <a:pPr marL="228600" lvl="0" indent="-50800" algn="l" rtl="0">
              <a:lnSpc>
                <a:spcPct val="90000"/>
              </a:lnSpc>
              <a:spcBef>
                <a:spcPts val="1600"/>
              </a:spcBef>
              <a:spcAft>
                <a:spcPts val="1600"/>
              </a:spcAft>
              <a:buClr>
                <a:schemeClr val="dk1"/>
              </a:buClr>
              <a:buSzPts val="2800"/>
              <a:buNone/>
            </a:pPr>
            <a:endParaRPr sz="2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sz="4000">
                <a:latin typeface="Barlow"/>
                <a:ea typeface="Barlow"/>
                <a:cs typeface="Barlow"/>
                <a:sym typeface="Barlow"/>
              </a:rPr>
              <a:t>Lesson Introduction</a:t>
            </a:r>
            <a:endParaRPr sz="4000">
              <a:latin typeface="Barlow"/>
              <a:ea typeface="Barlow"/>
              <a:cs typeface="Barlow"/>
              <a:sym typeface="Barlow"/>
            </a:endParaRPr>
          </a:p>
        </p:txBody>
      </p:sp>
      <p:sp>
        <p:nvSpPr>
          <p:cNvPr id="87" name="Google Shape;87;p3"/>
          <p:cNvSpPr txBox="1">
            <a:spLocks noGrp="1"/>
          </p:cNvSpPr>
          <p:nvPr>
            <p:ph type="body" idx="1"/>
          </p:nvPr>
        </p:nvSpPr>
        <p:spPr>
          <a:xfrm>
            <a:off x="838200" y="1877500"/>
            <a:ext cx="6422400" cy="4351200"/>
          </a:xfrm>
          <a:prstGeom prst="rect">
            <a:avLst/>
          </a:prstGeom>
          <a:noFill/>
          <a:ln>
            <a:noFill/>
          </a:ln>
        </p:spPr>
        <p:txBody>
          <a:bodyPr spcFirstLastPara="1" wrap="square" lIns="91425" tIns="45700" rIns="91425" bIns="45700" anchor="t" anchorCtr="0">
            <a:noAutofit/>
          </a:bodyPr>
          <a:lstStyle/>
          <a:p>
            <a:pPr marL="228600" lvl="0" indent="-241300" algn="l" rtl="0">
              <a:spcBef>
                <a:spcPts val="1000"/>
              </a:spcBef>
              <a:spcAft>
                <a:spcPts val="0"/>
              </a:spcAft>
              <a:buSzPts val="2000"/>
              <a:buChar char="●"/>
            </a:pPr>
            <a:r>
              <a:rPr lang="en-US" sz="2600"/>
              <a:t>Think of a meaningful item you would bring with you if you were moving to </a:t>
            </a:r>
            <a:br>
              <a:rPr lang="en-US" sz="2600"/>
            </a:br>
            <a:r>
              <a:rPr lang="en-US" sz="2600"/>
              <a:t>a new home.</a:t>
            </a:r>
            <a:br>
              <a:rPr lang="en-US" sz="2600"/>
            </a:br>
            <a:r>
              <a:rPr lang="en-US" sz="2600"/>
              <a:t> </a:t>
            </a:r>
            <a:br>
              <a:rPr lang="en-US" sz="2600"/>
            </a:br>
            <a:r>
              <a:rPr lang="en-US" sz="2600"/>
              <a:t>Why is the object meaningful to you? </a:t>
            </a:r>
            <a:endParaRPr sz="2600"/>
          </a:p>
          <a:p>
            <a:pPr marL="0" lvl="0" indent="0" algn="l" rtl="0">
              <a:spcBef>
                <a:spcPts val="1600"/>
              </a:spcBef>
              <a:spcAft>
                <a:spcPts val="0"/>
              </a:spcAft>
              <a:buNone/>
            </a:pPr>
            <a:endParaRPr sz="2600"/>
          </a:p>
          <a:p>
            <a:pPr marL="228600" lvl="0" indent="-241300" algn="l" rtl="0">
              <a:spcBef>
                <a:spcPts val="1600"/>
              </a:spcBef>
              <a:spcAft>
                <a:spcPts val="0"/>
              </a:spcAft>
              <a:buSzPts val="2000"/>
              <a:buChar char="●"/>
            </a:pPr>
            <a:r>
              <a:rPr lang="en-US" sz="2600"/>
              <a:t>Write your answer on your worksheet.</a:t>
            </a:r>
            <a:endParaRPr sz="2600"/>
          </a:p>
          <a:p>
            <a:pPr marL="0" lvl="0" indent="0" algn="l" rtl="0">
              <a:lnSpc>
                <a:spcPct val="90000"/>
              </a:lnSpc>
              <a:spcBef>
                <a:spcPts val="1600"/>
              </a:spcBef>
              <a:spcAft>
                <a:spcPts val="0"/>
              </a:spcAft>
              <a:buClr>
                <a:schemeClr val="dk1"/>
              </a:buClr>
              <a:buSzPts val="2400"/>
              <a:buNone/>
            </a:pPr>
            <a:endParaRPr sz="2400">
              <a:latin typeface="Play"/>
              <a:ea typeface="Play"/>
              <a:cs typeface="Play"/>
              <a:sym typeface="Play"/>
            </a:endParaRPr>
          </a:p>
          <a:p>
            <a:pPr marL="228600" lvl="0" indent="-76200" algn="l" rtl="0">
              <a:lnSpc>
                <a:spcPct val="90000"/>
              </a:lnSpc>
              <a:spcBef>
                <a:spcPts val="1000"/>
              </a:spcBef>
              <a:spcAft>
                <a:spcPts val="0"/>
              </a:spcAft>
              <a:buClr>
                <a:schemeClr val="dk1"/>
              </a:buClr>
              <a:buSzPts val="2400"/>
              <a:buNone/>
            </a:pPr>
            <a:endParaRPr sz="2400">
              <a:latin typeface="Play"/>
              <a:ea typeface="Play"/>
              <a:cs typeface="Play"/>
              <a:sym typeface="Play"/>
            </a:endParaRPr>
          </a:p>
          <a:p>
            <a:pPr marL="228600" lvl="0" indent="-50800" algn="l" rtl="0">
              <a:lnSpc>
                <a:spcPct val="90000"/>
              </a:lnSpc>
              <a:spcBef>
                <a:spcPts val="1000"/>
              </a:spcBef>
              <a:spcAft>
                <a:spcPts val="1600"/>
              </a:spcAft>
              <a:buClr>
                <a:schemeClr val="dk1"/>
              </a:buClr>
              <a:buSzPts val="2800"/>
              <a:buNone/>
            </a:pPr>
            <a:endParaRPr/>
          </a:p>
        </p:txBody>
      </p:sp>
      <p:pic>
        <p:nvPicPr>
          <p:cNvPr id="88" name="Google Shape;88;p3"/>
          <p:cNvPicPr preferRelativeResize="0"/>
          <p:nvPr/>
        </p:nvPicPr>
        <p:blipFill>
          <a:blip r:embed="rId3">
            <a:alphaModFix/>
          </a:blip>
          <a:stretch>
            <a:fillRect/>
          </a:stretch>
        </p:blipFill>
        <p:spPr>
          <a:xfrm>
            <a:off x="6477650" y="1782451"/>
            <a:ext cx="5332249" cy="36596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4"/>
          <p:cNvSpPr txBox="1">
            <a:spLocks noGrp="1"/>
          </p:cNvSpPr>
          <p:nvPr>
            <p:ph type="title"/>
          </p:nvPr>
        </p:nvSpPr>
        <p:spPr>
          <a:xfrm>
            <a:off x="838200" y="293800"/>
            <a:ext cx="105156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Play"/>
              <a:buNone/>
            </a:pPr>
            <a:r>
              <a:rPr lang="en-US" sz="4000">
                <a:latin typeface="Barlow"/>
                <a:ea typeface="Barlow"/>
                <a:cs typeface="Barlow"/>
                <a:sym typeface="Barlow"/>
              </a:rPr>
              <a:t>Class Discussion</a:t>
            </a:r>
            <a:endParaRPr sz="4000">
              <a:latin typeface="Barlow"/>
              <a:ea typeface="Barlow"/>
              <a:cs typeface="Barlow"/>
              <a:sym typeface="Barlow"/>
            </a:endParaRPr>
          </a:p>
        </p:txBody>
      </p:sp>
      <p:sp>
        <p:nvSpPr>
          <p:cNvPr id="94" name="Google Shape;94;p4"/>
          <p:cNvSpPr txBox="1">
            <a:spLocks noGrp="1"/>
          </p:cNvSpPr>
          <p:nvPr>
            <p:ph type="body" idx="1"/>
          </p:nvPr>
        </p:nvSpPr>
        <p:spPr>
          <a:xfrm>
            <a:off x="6274200" y="2026475"/>
            <a:ext cx="5079600" cy="1032000"/>
          </a:xfrm>
          <a:prstGeom prst="rect">
            <a:avLst/>
          </a:prstGeom>
          <a:noFill/>
          <a:ln>
            <a:noFill/>
          </a:ln>
        </p:spPr>
        <p:txBody>
          <a:bodyPr spcFirstLastPara="1" wrap="square" lIns="91425" tIns="45700" rIns="91425" bIns="45700" anchor="t" anchorCtr="0">
            <a:noAutofit/>
          </a:bodyPr>
          <a:lstStyle/>
          <a:p>
            <a:pPr marL="0" lvl="0" indent="0" algn="ctr" rtl="0">
              <a:spcBef>
                <a:spcPts val="1000"/>
              </a:spcBef>
              <a:spcAft>
                <a:spcPts val="1600"/>
              </a:spcAft>
              <a:buNone/>
            </a:pPr>
            <a:r>
              <a:rPr lang="en-US" sz="3600"/>
              <a:t>Let's share your item and why you selected it.</a:t>
            </a:r>
            <a:endParaRPr sz="3600"/>
          </a:p>
        </p:txBody>
      </p:sp>
      <p:pic>
        <p:nvPicPr>
          <p:cNvPr id="95" name="Google Shape;95;p4"/>
          <p:cNvPicPr preferRelativeResize="0"/>
          <p:nvPr/>
        </p:nvPicPr>
        <p:blipFill>
          <a:blip r:embed="rId3">
            <a:alphaModFix/>
          </a:blip>
          <a:stretch>
            <a:fillRect/>
          </a:stretch>
        </p:blipFill>
        <p:spPr>
          <a:xfrm>
            <a:off x="1138675" y="2198375"/>
            <a:ext cx="5414900" cy="34496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latin typeface="Barlow"/>
                <a:ea typeface="Barlow"/>
                <a:cs typeface="Barlow"/>
                <a:sym typeface="Barlow"/>
              </a:rPr>
              <a:t>Instruments on the Move</a:t>
            </a:r>
            <a:endParaRPr>
              <a:solidFill>
                <a:srgbClr val="FF0000"/>
              </a:solidFill>
              <a:latin typeface="Barlow"/>
              <a:ea typeface="Barlow"/>
              <a:cs typeface="Barlow"/>
              <a:sym typeface="Barlow"/>
            </a:endParaRPr>
          </a:p>
          <a:p>
            <a:pPr marL="0" lvl="0" indent="0" algn="l" rtl="0">
              <a:lnSpc>
                <a:spcPct val="90000"/>
              </a:lnSpc>
              <a:spcBef>
                <a:spcPts val="0"/>
              </a:spcBef>
              <a:spcAft>
                <a:spcPts val="0"/>
              </a:spcAft>
              <a:buClr>
                <a:schemeClr val="dk1"/>
              </a:buClr>
              <a:buSzPts val="4400"/>
              <a:buFont typeface="Play"/>
              <a:buNone/>
            </a:pPr>
            <a:endParaRPr>
              <a:solidFill>
                <a:srgbClr val="FF0000"/>
              </a:solidFill>
              <a:latin typeface="Barlow"/>
              <a:ea typeface="Barlow"/>
              <a:cs typeface="Barlow"/>
              <a:sym typeface="Barlow"/>
            </a:endParaRPr>
          </a:p>
        </p:txBody>
      </p:sp>
      <p:sp>
        <p:nvSpPr>
          <p:cNvPr id="101" name="Google Shape;101;p5"/>
          <p:cNvSpPr txBox="1">
            <a:spLocks noGrp="1"/>
          </p:cNvSpPr>
          <p:nvPr>
            <p:ph type="body" idx="1"/>
          </p:nvPr>
        </p:nvSpPr>
        <p:spPr>
          <a:xfrm>
            <a:off x="838200" y="1690825"/>
            <a:ext cx="10515600" cy="4351200"/>
          </a:xfrm>
          <a:prstGeom prst="rect">
            <a:avLst/>
          </a:prstGeom>
          <a:noFill/>
          <a:ln>
            <a:noFill/>
          </a:ln>
        </p:spPr>
        <p:txBody>
          <a:bodyPr spcFirstLastPara="1" wrap="square" lIns="91425" tIns="45700" rIns="91425" bIns="45700" anchor="t" anchorCtr="0">
            <a:normAutofit/>
          </a:bodyPr>
          <a:lstStyle/>
          <a:p>
            <a:pPr marL="228600" lvl="0" indent="-254000" algn="l" rtl="0">
              <a:spcBef>
                <a:spcPts val="1000"/>
              </a:spcBef>
              <a:spcAft>
                <a:spcPts val="0"/>
              </a:spcAft>
              <a:buSzPts val="2200"/>
              <a:buChar char="●"/>
            </a:pPr>
            <a:r>
              <a:rPr lang="en-US" sz="2800"/>
              <a:t>People often brought musical instruments, that were expressive symbols or tools, when they were moving to a new place. </a:t>
            </a:r>
            <a:endParaRPr sz="2800"/>
          </a:p>
          <a:p>
            <a:pPr marL="228600" lvl="0" indent="-254000" algn="l" rtl="0">
              <a:spcBef>
                <a:spcPts val="1600"/>
              </a:spcBef>
              <a:spcAft>
                <a:spcPts val="0"/>
              </a:spcAft>
              <a:buSzPts val="2200"/>
              <a:buChar char="●"/>
            </a:pPr>
            <a:r>
              <a:rPr lang="en-US" sz="2800"/>
              <a:t>This especially occurred if they were moving to a new country. </a:t>
            </a:r>
            <a:endParaRPr sz="2800"/>
          </a:p>
          <a:p>
            <a:pPr marL="228600" lvl="0" indent="-254000" algn="l" rtl="0">
              <a:spcBef>
                <a:spcPts val="1600"/>
              </a:spcBef>
              <a:spcAft>
                <a:spcPts val="0"/>
              </a:spcAft>
              <a:buSzPts val="2200"/>
              <a:buChar char="●"/>
            </a:pPr>
            <a:r>
              <a:rPr lang="en-US" sz="2800"/>
              <a:t>European immigrants brought mandolins and accordions with them to the United States to maintain their tie to home</a:t>
            </a:r>
            <a:endParaRPr sz="2800"/>
          </a:p>
          <a:p>
            <a:pPr marL="228600" lvl="0" indent="-254000" algn="l" rtl="0">
              <a:spcBef>
                <a:spcPts val="1600"/>
              </a:spcBef>
              <a:spcAft>
                <a:spcPts val="1600"/>
              </a:spcAft>
              <a:buSzPts val="2200"/>
              <a:buChar char="●"/>
            </a:pPr>
            <a:r>
              <a:rPr lang="en-US" sz="2800"/>
              <a:t>These instruments were then adapted to suit new environments, audiences, and players.</a:t>
            </a:r>
            <a:endParaRPr sz="28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6"/>
          <p:cNvSpPr txBox="1">
            <a:spLocks noGrp="1"/>
          </p:cNvSpPr>
          <p:nvPr>
            <p:ph type="title"/>
          </p:nvPr>
        </p:nvSpPr>
        <p:spPr>
          <a:xfrm>
            <a:off x="6096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Play"/>
              <a:buNone/>
            </a:pPr>
            <a:r>
              <a:rPr lang="en-US">
                <a:latin typeface="Barlow"/>
                <a:ea typeface="Barlow"/>
                <a:cs typeface="Barlow"/>
                <a:sym typeface="Barlow"/>
              </a:rPr>
              <a:t>The Journey of the </a:t>
            </a:r>
            <a:endParaRPr>
              <a:latin typeface="Barlow"/>
              <a:ea typeface="Barlow"/>
              <a:cs typeface="Barlow"/>
              <a:sym typeface="Barlow"/>
            </a:endParaRPr>
          </a:p>
          <a:p>
            <a:pPr marL="0" lvl="0" indent="0" algn="l" rtl="0">
              <a:spcBef>
                <a:spcPts val="0"/>
              </a:spcBef>
              <a:spcAft>
                <a:spcPts val="0"/>
              </a:spcAft>
              <a:buClr>
                <a:schemeClr val="dk1"/>
              </a:buClr>
              <a:buSzPts val="4400"/>
              <a:buFont typeface="Play"/>
              <a:buNone/>
            </a:pPr>
            <a:r>
              <a:rPr lang="en-US">
                <a:latin typeface="Barlow"/>
                <a:ea typeface="Barlow"/>
                <a:cs typeface="Barlow"/>
                <a:sym typeface="Barlow"/>
              </a:rPr>
              <a:t>Mandolin and Accordion</a:t>
            </a:r>
            <a:endParaRPr>
              <a:latin typeface="Barlow"/>
              <a:ea typeface="Barlow"/>
              <a:cs typeface="Barlow"/>
              <a:sym typeface="Barlow"/>
            </a:endParaRPr>
          </a:p>
        </p:txBody>
      </p:sp>
      <p:sp>
        <p:nvSpPr>
          <p:cNvPr id="107" name="Google Shape;107;p6"/>
          <p:cNvSpPr txBox="1">
            <a:spLocks noGrp="1"/>
          </p:cNvSpPr>
          <p:nvPr>
            <p:ph type="body" idx="1"/>
          </p:nvPr>
        </p:nvSpPr>
        <p:spPr>
          <a:xfrm>
            <a:off x="609600" y="2240275"/>
            <a:ext cx="5937600" cy="1491600"/>
          </a:xfrm>
          <a:prstGeom prst="rect">
            <a:avLst/>
          </a:prstGeom>
          <a:noFill/>
          <a:ln>
            <a:noFill/>
          </a:ln>
        </p:spPr>
        <p:txBody>
          <a:bodyPr spcFirstLastPara="1" wrap="square" lIns="91425" tIns="45700" rIns="91425" bIns="45700" anchor="t" anchorCtr="0">
            <a:noAutofit/>
          </a:bodyPr>
          <a:lstStyle/>
          <a:p>
            <a:pPr marL="0" lvl="0" indent="0" algn="l" rtl="0">
              <a:spcBef>
                <a:spcPts val="1000"/>
              </a:spcBef>
              <a:spcAft>
                <a:spcPts val="0"/>
              </a:spcAft>
              <a:buNone/>
            </a:pPr>
            <a:r>
              <a:rPr lang="en-US" sz="3200"/>
              <a:t>The accordion and mandolin, like many instruments, were brought to the USA by immigrants who, in many cases, sought to maintain a connection to their previous home. </a:t>
            </a:r>
            <a:endParaRPr sz="3200"/>
          </a:p>
          <a:p>
            <a:pPr marL="0" lvl="0" indent="0" algn="l" rtl="0">
              <a:lnSpc>
                <a:spcPct val="107916"/>
              </a:lnSpc>
              <a:spcBef>
                <a:spcPts val="1600"/>
              </a:spcBef>
              <a:spcAft>
                <a:spcPts val="800"/>
              </a:spcAft>
              <a:buClr>
                <a:schemeClr val="dk1"/>
              </a:buClr>
              <a:buSzPts val="1100"/>
              <a:buFont typeface="Arial"/>
              <a:buNone/>
            </a:pPr>
            <a:endParaRPr sz="1800"/>
          </a:p>
        </p:txBody>
      </p:sp>
      <p:pic>
        <p:nvPicPr>
          <p:cNvPr id="108" name="Google Shape;108;p6"/>
          <p:cNvPicPr preferRelativeResize="0"/>
          <p:nvPr/>
        </p:nvPicPr>
        <p:blipFill>
          <a:blip r:embed="rId3">
            <a:alphaModFix/>
          </a:blip>
          <a:stretch>
            <a:fillRect/>
          </a:stretch>
        </p:blipFill>
        <p:spPr>
          <a:xfrm>
            <a:off x="7212975" y="3372591"/>
            <a:ext cx="3912226" cy="2608134"/>
          </a:xfrm>
          <a:prstGeom prst="rect">
            <a:avLst/>
          </a:prstGeom>
          <a:noFill/>
          <a:ln w="76200" cap="flat" cmpd="sng">
            <a:solidFill>
              <a:srgbClr val="01486B"/>
            </a:solidFill>
            <a:prstDash val="solid"/>
            <a:round/>
            <a:headEnd type="none" w="sm" len="sm"/>
            <a:tailEnd type="none" w="sm" len="sm"/>
          </a:ln>
        </p:spPr>
      </p:pic>
      <p:pic>
        <p:nvPicPr>
          <p:cNvPr id="109" name="Google Shape;109;p6"/>
          <p:cNvPicPr preferRelativeResize="0"/>
          <p:nvPr/>
        </p:nvPicPr>
        <p:blipFill rotWithShape="1">
          <a:blip r:embed="rId4">
            <a:alphaModFix/>
          </a:blip>
          <a:srcRect/>
          <a:stretch/>
        </p:blipFill>
        <p:spPr>
          <a:xfrm>
            <a:off x="7212975" y="570375"/>
            <a:ext cx="3912225" cy="2587325"/>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g2f347b1890f_0_0"/>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3640"/>
              <a:t>Accordions</a:t>
            </a:r>
            <a:endParaRPr sz="3640"/>
          </a:p>
        </p:txBody>
      </p:sp>
      <p:sp>
        <p:nvSpPr>
          <p:cNvPr id="115" name="Google Shape;115;g2f347b1890f_0_0"/>
          <p:cNvSpPr txBox="1">
            <a:spLocks noGrp="1"/>
          </p:cNvSpPr>
          <p:nvPr>
            <p:ph type="body" idx="1"/>
          </p:nvPr>
        </p:nvSpPr>
        <p:spPr>
          <a:xfrm>
            <a:off x="6679200" y="1109650"/>
            <a:ext cx="4757100" cy="3949500"/>
          </a:xfrm>
          <a:prstGeom prst="rect">
            <a:avLst/>
          </a:prstGeom>
          <a:ln>
            <a:noFill/>
          </a:ln>
        </p:spPr>
        <p:txBody>
          <a:bodyPr spcFirstLastPara="1" wrap="square" lIns="121900" tIns="121900" rIns="121900" bIns="121900" anchor="t" anchorCtr="0">
            <a:noAutofit/>
          </a:bodyPr>
          <a:lstStyle/>
          <a:p>
            <a:pPr marL="0" lvl="0" indent="0" algn="l" rtl="0">
              <a:lnSpc>
                <a:spcPct val="107916"/>
              </a:lnSpc>
              <a:spcBef>
                <a:spcPts val="0"/>
              </a:spcBef>
              <a:spcAft>
                <a:spcPts val="0"/>
              </a:spcAft>
              <a:buClr>
                <a:schemeClr val="dk1"/>
              </a:buClr>
              <a:buSzPts val="1100"/>
              <a:buFont typeface="Arial"/>
              <a:buNone/>
            </a:pPr>
            <a:r>
              <a:rPr lang="en-US" sz="2000"/>
              <a:t>Shortly after its invention in 1829, the accordion arrived in the USA from its birthplace of Vienna and by the early 1830s, immigrant musical instrument dealers from Germany were selling accordions in Philadelphia. Over the next few decades, numerous ethnocultural groups brought various forms of accordions to places like Chicago, Milwaukee and San Francisco. The instrument became, and would remain, closely tied to these regional centers of immigration. </a:t>
            </a:r>
            <a:endParaRPr sz="2000"/>
          </a:p>
          <a:p>
            <a:pPr marL="0" lvl="0" indent="0" algn="l" rtl="0">
              <a:spcBef>
                <a:spcPts val="800"/>
              </a:spcBef>
              <a:spcAft>
                <a:spcPts val="1600"/>
              </a:spcAft>
              <a:buNone/>
            </a:pPr>
            <a:endParaRPr sz="2000"/>
          </a:p>
        </p:txBody>
      </p:sp>
      <p:pic>
        <p:nvPicPr>
          <p:cNvPr id="116" name="Google Shape;116;g2f347b1890f_0_0"/>
          <p:cNvPicPr preferRelativeResize="0"/>
          <p:nvPr/>
        </p:nvPicPr>
        <p:blipFill>
          <a:blip r:embed="rId3">
            <a:alphaModFix/>
          </a:blip>
          <a:stretch>
            <a:fillRect/>
          </a:stretch>
        </p:blipFill>
        <p:spPr>
          <a:xfrm>
            <a:off x="927150" y="1467313"/>
            <a:ext cx="5231176" cy="3923374"/>
          </a:xfrm>
          <a:prstGeom prst="rect">
            <a:avLst/>
          </a:prstGeom>
          <a:noFill/>
          <a:ln w="76200" cap="flat" cmpd="sng">
            <a:solidFill>
              <a:schemeClr val="accent6"/>
            </a:solidFill>
            <a:prstDash val="solid"/>
            <a:round/>
            <a:headEnd type="none" w="sm" len="sm"/>
            <a:tailEnd type="none" w="sm" len="sm"/>
          </a:ln>
        </p:spPr>
      </p:pic>
      <p:sp>
        <p:nvSpPr>
          <p:cNvPr id="117" name="Google Shape;117;g2f347b1890f_0_0"/>
          <p:cNvSpPr txBox="1"/>
          <p:nvPr/>
        </p:nvSpPr>
        <p:spPr>
          <a:xfrm>
            <a:off x="833425" y="5508800"/>
            <a:ext cx="5418600" cy="273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800" b="1">
                <a:solidFill>
                  <a:srgbClr val="01486B"/>
                </a:solidFill>
                <a:latin typeface="Barlow"/>
                <a:ea typeface="Barlow"/>
                <a:cs typeface="Barlow"/>
                <a:sym typeface="Barlow"/>
              </a:rPr>
              <a:t>Accordions from the Museum of Making Music</a:t>
            </a:r>
            <a:endParaRPr sz="1800" b="1">
              <a:solidFill>
                <a:srgbClr val="01486B"/>
              </a:solidFill>
              <a:latin typeface="Barlow"/>
              <a:ea typeface="Barlow"/>
              <a:cs typeface="Barlow"/>
              <a:sym typeface="Barlow"/>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g2f347b1890f_0_5"/>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sz="3600"/>
              <a:t>Mandolins</a:t>
            </a:r>
            <a:endParaRPr sz="3600"/>
          </a:p>
        </p:txBody>
      </p:sp>
      <p:sp>
        <p:nvSpPr>
          <p:cNvPr id="123" name="Google Shape;123;g2f347b1890f_0_5"/>
          <p:cNvSpPr txBox="1">
            <a:spLocks noGrp="1"/>
          </p:cNvSpPr>
          <p:nvPr>
            <p:ph type="body" idx="1"/>
          </p:nvPr>
        </p:nvSpPr>
        <p:spPr>
          <a:xfrm>
            <a:off x="699700" y="1203625"/>
            <a:ext cx="5002500" cy="4241700"/>
          </a:xfrm>
          <a:prstGeom prst="rect">
            <a:avLst/>
          </a:prstGeom>
        </p:spPr>
        <p:txBody>
          <a:bodyPr spcFirstLastPara="1" wrap="square" lIns="121900" tIns="121900" rIns="121900" bIns="121900" anchor="t" anchorCtr="0">
            <a:noAutofit/>
          </a:bodyPr>
          <a:lstStyle/>
          <a:p>
            <a:pPr marL="0" lvl="0" indent="0" algn="l" rtl="0">
              <a:lnSpc>
                <a:spcPct val="107916"/>
              </a:lnSpc>
              <a:spcBef>
                <a:spcPts val="0"/>
              </a:spcBef>
              <a:spcAft>
                <a:spcPts val="0"/>
              </a:spcAft>
              <a:buClr>
                <a:schemeClr val="dk1"/>
              </a:buClr>
              <a:buSzPts val="1100"/>
              <a:buFont typeface="Arial"/>
              <a:buNone/>
            </a:pPr>
            <a:r>
              <a:rPr lang="en-US" sz="2000"/>
              <a:t>Mandolins, by contrast, reportedly first caught the American public’s attention because of a touring group called the Spanish Students, who ironically played bandurrias, a relative of the mandolin. Capitalizing on this interest, mandolin groups, many made up of Italian immigrants already established in the US, toured the country and drove the instrument to incredible popularity. Makers in the US were producing mandolins in the Neapolitan “bowlback” style by the end of the 1890s, and mandolin orchestras were formed in cities and towns nationwide.</a:t>
            </a:r>
            <a:endParaRPr sz="2000"/>
          </a:p>
          <a:p>
            <a:pPr marL="0" lvl="0" indent="0" algn="l" rtl="0">
              <a:spcBef>
                <a:spcPts val="800"/>
              </a:spcBef>
              <a:spcAft>
                <a:spcPts val="1600"/>
              </a:spcAft>
              <a:buNone/>
            </a:pPr>
            <a:endParaRPr sz="2000"/>
          </a:p>
        </p:txBody>
      </p:sp>
      <p:pic>
        <p:nvPicPr>
          <p:cNvPr id="124" name="Google Shape;124;g2f347b1890f_0_5"/>
          <p:cNvPicPr preferRelativeResize="0"/>
          <p:nvPr/>
        </p:nvPicPr>
        <p:blipFill rotWithShape="1">
          <a:blip r:embed="rId3">
            <a:alphaModFix/>
          </a:blip>
          <a:srcRect l="2273" r="6050"/>
          <a:stretch/>
        </p:blipFill>
        <p:spPr>
          <a:xfrm>
            <a:off x="5835600" y="806575"/>
            <a:ext cx="5670298" cy="4638751"/>
          </a:xfrm>
          <a:prstGeom prst="rect">
            <a:avLst/>
          </a:prstGeom>
          <a:noFill/>
          <a:ln w="76200" cap="flat" cmpd="sng">
            <a:solidFill>
              <a:srgbClr val="01486B"/>
            </a:solidFill>
            <a:prstDash val="solid"/>
            <a:round/>
            <a:headEnd type="none" w="sm" len="sm"/>
            <a:tailEnd type="none" w="sm" len="sm"/>
          </a:ln>
        </p:spPr>
      </p:pic>
      <p:sp>
        <p:nvSpPr>
          <p:cNvPr id="125" name="Google Shape;125;g2f347b1890f_0_5"/>
          <p:cNvSpPr txBox="1"/>
          <p:nvPr/>
        </p:nvSpPr>
        <p:spPr>
          <a:xfrm>
            <a:off x="6263225" y="5602350"/>
            <a:ext cx="5801100" cy="349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800" b="1">
                <a:solidFill>
                  <a:schemeClr val="accent1"/>
                </a:solidFill>
                <a:latin typeface="Barlow"/>
                <a:ea typeface="Barlow"/>
                <a:cs typeface="Barlow"/>
                <a:sym typeface="Barlow"/>
              </a:rPr>
              <a:t>Mandolins from the Museum of Making Music</a:t>
            </a:r>
            <a:endParaRPr sz="1800" b="1">
              <a:solidFill>
                <a:schemeClr val="accent1"/>
              </a:solidFill>
              <a:latin typeface="Barlow"/>
              <a:ea typeface="Barlow"/>
              <a:cs typeface="Barlow"/>
              <a:sym typeface="Barlow"/>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g279d1f87f88_0_0"/>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latin typeface="Barlow"/>
                <a:ea typeface="Barlow"/>
                <a:cs typeface="Barlow"/>
                <a:sym typeface="Barlow"/>
              </a:rPr>
              <a:t>The Journey of the Mandolin</a:t>
            </a:r>
            <a:endParaRPr>
              <a:latin typeface="Barlow"/>
              <a:ea typeface="Barlow"/>
              <a:cs typeface="Barlow"/>
              <a:sym typeface="Barlow"/>
            </a:endParaRPr>
          </a:p>
        </p:txBody>
      </p:sp>
      <p:sp>
        <p:nvSpPr>
          <p:cNvPr id="131" name="Google Shape;131;g279d1f87f88_0_0"/>
          <p:cNvSpPr txBox="1">
            <a:spLocks noGrp="1"/>
          </p:cNvSpPr>
          <p:nvPr>
            <p:ph type="body" idx="1"/>
          </p:nvPr>
        </p:nvSpPr>
        <p:spPr>
          <a:xfrm>
            <a:off x="699700" y="1289300"/>
            <a:ext cx="5265300" cy="4062000"/>
          </a:xfrm>
          <a:prstGeom prst="rect">
            <a:avLst/>
          </a:prstGeom>
        </p:spPr>
        <p:txBody>
          <a:bodyPr spcFirstLastPara="1" wrap="square" lIns="121900" tIns="121900" rIns="121900" bIns="121900" anchor="t" anchorCtr="0">
            <a:noAutofit/>
          </a:bodyPr>
          <a:lstStyle/>
          <a:p>
            <a:pPr marL="0" lvl="0" indent="0" algn="l" rtl="0">
              <a:lnSpc>
                <a:spcPct val="105000"/>
              </a:lnSpc>
              <a:spcBef>
                <a:spcPts val="0"/>
              </a:spcBef>
              <a:spcAft>
                <a:spcPts val="0"/>
              </a:spcAft>
              <a:buClr>
                <a:schemeClr val="dk1"/>
              </a:buClr>
              <a:buSzPts val="770"/>
              <a:buFont typeface="Arial"/>
              <a:buNone/>
            </a:pPr>
            <a:r>
              <a:rPr lang="en-US" sz="2090"/>
              <a:t>A mandolin is an instrument in the lute family with a fretted neck.  It is tuned like a violin but instead of having four strings, G-D-A-E, it has eight. Each pair or “course” of strings is tuned to the same note, GG - DD - AA - EE.  Sustaining a long note on a violin is done by using a bow. However since a mandolin is not played with a bow, a sustained note is made by using tremolo–rapid back and forth movements by the fingers or a pick.</a:t>
            </a:r>
            <a:endParaRPr sz="2090"/>
          </a:p>
          <a:p>
            <a:pPr marL="0" lvl="0" indent="0" algn="l" rtl="0">
              <a:lnSpc>
                <a:spcPct val="105000"/>
              </a:lnSpc>
              <a:spcBef>
                <a:spcPts val="1600"/>
              </a:spcBef>
              <a:spcAft>
                <a:spcPts val="1600"/>
              </a:spcAft>
              <a:buClr>
                <a:schemeClr val="dk1"/>
              </a:buClr>
              <a:buSzPts val="770"/>
              <a:buFont typeface="Arial"/>
              <a:buNone/>
            </a:pPr>
            <a:r>
              <a:rPr lang="en-US" sz="2090"/>
              <a:t>When the mandolin arrived in the US, it had a traditional “bowl back” shape.</a:t>
            </a:r>
            <a:endParaRPr sz="2090"/>
          </a:p>
        </p:txBody>
      </p:sp>
      <p:pic>
        <p:nvPicPr>
          <p:cNvPr id="132" name="Google Shape;132;g279d1f87f88_0_0"/>
          <p:cNvPicPr preferRelativeResize="0"/>
          <p:nvPr/>
        </p:nvPicPr>
        <p:blipFill>
          <a:blip r:embed="rId3">
            <a:alphaModFix/>
          </a:blip>
          <a:stretch>
            <a:fillRect/>
          </a:stretch>
        </p:blipFill>
        <p:spPr>
          <a:xfrm>
            <a:off x="7035250" y="421925"/>
            <a:ext cx="1881975" cy="5514051"/>
          </a:xfrm>
          <a:prstGeom prst="rect">
            <a:avLst/>
          </a:prstGeom>
          <a:noFill/>
          <a:ln>
            <a:noFill/>
          </a:ln>
        </p:spPr>
      </p:pic>
      <p:pic>
        <p:nvPicPr>
          <p:cNvPr id="133" name="Google Shape;133;g279d1f87f88_0_0"/>
          <p:cNvPicPr preferRelativeResize="0"/>
          <p:nvPr/>
        </p:nvPicPr>
        <p:blipFill>
          <a:blip r:embed="rId4">
            <a:alphaModFix/>
          </a:blip>
          <a:stretch>
            <a:fillRect/>
          </a:stretch>
        </p:blipFill>
        <p:spPr>
          <a:xfrm>
            <a:off x="9659700" y="388287"/>
            <a:ext cx="1812300" cy="558132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g279e0dd9b33_1_62"/>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The Journey of a Mandolin</a:t>
            </a:r>
            <a:endParaRPr/>
          </a:p>
        </p:txBody>
      </p:sp>
      <p:sp>
        <p:nvSpPr>
          <p:cNvPr id="139" name="Google Shape;139;g279e0dd9b33_1_62"/>
          <p:cNvSpPr txBox="1">
            <a:spLocks noGrp="1"/>
          </p:cNvSpPr>
          <p:nvPr>
            <p:ph type="body" idx="1"/>
          </p:nvPr>
        </p:nvSpPr>
        <p:spPr>
          <a:xfrm>
            <a:off x="699700" y="1638475"/>
            <a:ext cx="5716500" cy="40620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Clr>
                <a:schemeClr val="dk1"/>
              </a:buClr>
              <a:buSzPts val="1100"/>
              <a:buFont typeface="Arial"/>
              <a:buNone/>
            </a:pPr>
            <a:r>
              <a:rPr lang="en-US" sz="2500"/>
              <a:t>In the late 1800s, inventor and luthier Orville Gibson set out to redesign the instrument. Drawing from the construction of violins, in 1898 Gibson patented a new form of mandolin that featured a carved top and back with the purpose of increasing rigidity and reducing the need for internal bracing. </a:t>
            </a:r>
            <a:endParaRPr sz="2500"/>
          </a:p>
          <a:p>
            <a:pPr marL="0" lvl="0" indent="0" algn="l" rtl="0">
              <a:spcBef>
                <a:spcPts val="1600"/>
              </a:spcBef>
              <a:spcAft>
                <a:spcPts val="1600"/>
              </a:spcAft>
              <a:buNone/>
            </a:pPr>
            <a:endParaRPr sz="2100"/>
          </a:p>
        </p:txBody>
      </p:sp>
      <p:pic>
        <p:nvPicPr>
          <p:cNvPr id="140" name="Google Shape;140;g279e0dd9b33_1_62"/>
          <p:cNvPicPr preferRelativeResize="0"/>
          <p:nvPr/>
        </p:nvPicPr>
        <p:blipFill>
          <a:blip r:embed="rId3">
            <a:alphaModFix/>
          </a:blip>
          <a:stretch>
            <a:fillRect/>
          </a:stretch>
        </p:blipFill>
        <p:spPr>
          <a:xfrm>
            <a:off x="6750600" y="411272"/>
            <a:ext cx="2226150" cy="5603489"/>
          </a:xfrm>
          <a:prstGeom prst="rect">
            <a:avLst/>
          </a:prstGeom>
          <a:noFill/>
          <a:ln>
            <a:noFill/>
          </a:ln>
        </p:spPr>
      </p:pic>
      <p:pic>
        <p:nvPicPr>
          <p:cNvPr id="141" name="Google Shape;141;g279e0dd9b33_1_62"/>
          <p:cNvPicPr preferRelativeResize="0"/>
          <p:nvPr/>
        </p:nvPicPr>
        <p:blipFill>
          <a:blip r:embed="rId4">
            <a:alphaModFix/>
          </a:blip>
          <a:stretch>
            <a:fillRect/>
          </a:stretch>
        </p:blipFill>
        <p:spPr>
          <a:xfrm>
            <a:off x="9311150" y="360575"/>
            <a:ext cx="2226155" cy="570487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g2f6d14e5941_0_8"/>
          <p:cNvSpPr txBox="1">
            <a:spLocks noGrp="1"/>
          </p:cNvSpPr>
          <p:nvPr>
            <p:ph type="body" idx="1"/>
          </p:nvPr>
        </p:nvSpPr>
        <p:spPr>
          <a:xfrm>
            <a:off x="642750" y="1161113"/>
            <a:ext cx="5163600" cy="40620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Clr>
                <a:schemeClr val="dk1"/>
              </a:buClr>
              <a:buSzPts val="1100"/>
              <a:buFont typeface="Arial"/>
              <a:buNone/>
            </a:pPr>
            <a:r>
              <a:rPr lang="en-US" sz="2400"/>
              <a:t>Gibson’s carved top mandolin proved to be much louder than the bowlback design. The Gibson Mandolin-Guitar Manufacturing Company, established in 1902, heavily promoted their instruments in print advertising and with music teachers, who in turn recommended them to their students. By the 1920s, the bowlback had all but disappeared from American popular music. </a:t>
            </a:r>
            <a:endParaRPr sz="2400"/>
          </a:p>
          <a:p>
            <a:pPr marL="0" lvl="0" indent="0" algn="l" rtl="0">
              <a:spcBef>
                <a:spcPts val="1600"/>
              </a:spcBef>
              <a:spcAft>
                <a:spcPts val="1600"/>
              </a:spcAft>
              <a:buNone/>
            </a:pPr>
            <a:endParaRPr sz="2400"/>
          </a:p>
        </p:txBody>
      </p:sp>
      <p:pic>
        <p:nvPicPr>
          <p:cNvPr id="147" name="Google Shape;147;g2f6d14e5941_0_8"/>
          <p:cNvPicPr preferRelativeResize="0"/>
          <p:nvPr/>
        </p:nvPicPr>
        <p:blipFill>
          <a:blip r:embed="rId3">
            <a:alphaModFix/>
          </a:blip>
          <a:stretch>
            <a:fillRect/>
          </a:stretch>
        </p:blipFill>
        <p:spPr>
          <a:xfrm>
            <a:off x="6052300" y="686138"/>
            <a:ext cx="5612042" cy="5011926"/>
          </a:xfrm>
          <a:prstGeom prst="rect">
            <a:avLst/>
          </a:prstGeom>
          <a:noFill/>
          <a:ln w="76200" cap="flat" cmpd="sng">
            <a:solidFill>
              <a:srgbClr val="01486B"/>
            </a:solidFill>
            <a:prstDash val="solid"/>
            <a:round/>
            <a:headEnd type="none" w="sm" len="sm"/>
            <a:tailEnd type="none" w="sm" len="sm"/>
          </a:ln>
        </p:spPr>
      </p:pic>
      <p:sp>
        <p:nvSpPr>
          <p:cNvPr id="148" name="Google Shape;148;g2f6d14e5941_0_8"/>
          <p:cNvSpPr txBox="1">
            <a:spLocks noGrp="1"/>
          </p:cNvSpPr>
          <p:nvPr>
            <p:ph type="title"/>
          </p:nvPr>
        </p:nvSpPr>
        <p:spPr>
          <a:xfrm>
            <a:off x="642750" y="433317"/>
            <a:ext cx="10906500" cy="7635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SzPts val="990"/>
              <a:buNone/>
            </a:pPr>
            <a:r>
              <a:rPr lang="en-US" sz="3030"/>
              <a:t>The Journey of the Mandolin</a:t>
            </a:r>
            <a:endParaRPr sz="303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g279d1f87f88_1_1"/>
          <p:cNvSpPr txBox="1">
            <a:spLocks noGrp="1"/>
          </p:cNvSpPr>
          <p:nvPr>
            <p:ph type="title"/>
          </p:nvPr>
        </p:nvSpPr>
        <p:spPr>
          <a:xfrm>
            <a:off x="642750" y="476992"/>
            <a:ext cx="10906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3230">
                <a:latin typeface="Barlow"/>
                <a:ea typeface="Barlow"/>
                <a:cs typeface="Barlow"/>
                <a:sym typeface="Barlow"/>
              </a:rPr>
              <a:t>The Mandolin </a:t>
            </a:r>
            <a:endParaRPr sz="3230">
              <a:latin typeface="Barlow"/>
              <a:ea typeface="Barlow"/>
              <a:cs typeface="Barlow"/>
              <a:sym typeface="Barlow"/>
            </a:endParaRPr>
          </a:p>
          <a:p>
            <a:pPr marL="0" lvl="0" indent="0" algn="l" rtl="0">
              <a:spcBef>
                <a:spcPts val="0"/>
              </a:spcBef>
              <a:spcAft>
                <a:spcPts val="0"/>
              </a:spcAft>
              <a:buSzPts val="990"/>
              <a:buNone/>
            </a:pPr>
            <a:r>
              <a:rPr lang="en-US" sz="3230">
                <a:latin typeface="Barlow"/>
                <a:ea typeface="Barlow"/>
                <a:cs typeface="Barlow"/>
                <a:sym typeface="Barlow"/>
              </a:rPr>
              <a:t>Finds a Musical Home</a:t>
            </a:r>
            <a:endParaRPr sz="3230">
              <a:latin typeface="Barlow"/>
              <a:ea typeface="Barlow"/>
              <a:cs typeface="Barlow"/>
              <a:sym typeface="Barlow"/>
            </a:endParaRPr>
          </a:p>
        </p:txBody>
      </p:sp>
      <p:sp>
        <p:nvSpPr>
          <p:cNvPr id="154" name="Google Shape;154;g279d1f87f88_1_1"/>
          <p:cNvSpPr txBox="1">
            <a:spLocks noGrp="1"/>
          </p:cNvSpPr>
          <p:nvPr>
            <p:ph type="body" idx="1"/>
          </p:nvPr>
        </p:nvSpPr>
        <p:spPr>
          <a:xfrm>
            <a:off x="642750" y="1609375"/>
            <a:ext cx="5323500" cy="4399200"/>
          </a:xfrm>
          <a:prstGeom prst="rect">
            <a:avLst/>
          </a:prstGeom>
        </p:spPr>
        <p:txBody>
          <a:bodyPr spcFirstLastPara="1" wrap="square" lIns="121900" tIns="121900" rIns="121900" bIns="121900" anchor="t" anchorCtr="0">
            <a:noAutofit/>
          </a:bodyPr>
          <a:lstStyle/>
          <a:p>
            <a:pPr marL="0" lvl="0" indent="0" algn="l" rtl="0">
              <a:lnSpc>
                <a:spcPct val="95000"/>
              </a:lnSpc>
              <a:spcBef>
                <a:spcPts val="0"/>
              </a:spcBef>
              <a:spcAft>
                <a:spcPts val="1600"/>
              </a:spcAft>
              <a:buSzPts val="935"/>
              <a:buNone/>
            </a:pPr>
            <a:r>
              <a:rPr lang="en-US" sz="2295"/>
              <a:t>Lloyd Loar, an acoustician and luthier hired by Gibson in 1919, refined the carved top design to create the F-5 mandolin. A 1923 F-5 was purchased by bluegrass pioneer Bill Monroe in the early 1940s. Over the course of the next few decades, Monroe’s use of the F-5 solidified it, and the carved top mandolin more generally, as a fixture of bluegrass, country, and numerous other American musics that are now popular around the world.</a:t>
            </a:r>
            <a:endParaRPr sz="1105"/>
          </a:p>
        </p:txBody>
      </p:sp>
      <p:sp>
        <p:nvSpPr>
          <p:cNvPr id="155" name="Google Shape;155;g279d1f87f88_1_1"/>
          <p:cNvSpPr txBox="1"/>
          <p:nvPr/>
        </p:nvSpPr>
        <p:spPr>
          <a:xfrm>
            <a:off x="0" y="0"/>
            <a:ext cx="3000000" cy="384900"/>
          </a:xfrm>
          <a:prstGeom prst="rect">
            <a:avLst/>
          </a:prstGeom>
          <a:noFill/>
          <a:ln>
            <a:noFill/>
          </a:ln>
        </p:spPr>
        <p:txBody>
          <a:bodyPr spcFirstLastPara="1" wrap="square" lIns="91425" tIns="91425" rIns="91425" bIns="91425" anchor="t" anchorCtr="0">
            <a:spAutoFit/>
          </a:bodyPr>
          <a:lstStyle/>
          <a:p>
            <a:pPr marL="0" lvl="0" indent="0" algn="l" rtl="0">
              <a:lnSpc>
                <a:spcPct val="107916"/>
              </a:lnSpc>
              <a:spcBef>
                <a:spcPts val="0"/>
              </a:spcBef>
              <a:spcAft>
                <a:spcPts val="800"/>
              </a:spcAft>
              <a:buNone/>
            </a:pPr>
            <a:endParaRPr sz="1300">
              <a:solidFill>
                <a:schemeClr val="dk1"/>
              </a:solidFill>
            </a:endParaRPr>
          </a:p>
        </p:txBody>
      </p:sp>
      <p:pic>
        <p:nvPicPr>
          <p:cNvPr id="156" name="Google Shape;156;g279d1f87f88_1_1"/>
          <p:cNvPicPr preferRelativeResize="0"/>
          <p:nvPr/>
        </p:nvPicPr>
        <p:blipFill>
          <a:blip r:embed="rId3">
            <a:alphaModFix/>
          </a:blip>
          <a:stretch>
            <a:fillRect/>
          </a:stretch>
        </p:blipFill>
        <p:spPr>
          <a:xfrm>
            <a:off x="6026750" y="1570600"/>
            <a:ext cx="5624350" cy="3744325"/>
          </a:xfrm>
          <a:prstGeom prst="rect">
            <a:avLst/>
          </a:prstGeom>
          <a:noFill/>
          <a:ln w="76200" cap="flat" cmpd="sng">
            <a:solidFill>
              <a:srgbClr val="01486B"/>
            </a:solidFill>
            <a:prstDash val="solid"/>
            <a:round/>
            <a:headEnd type="none" w="sm" len="sm"/>
            <a:tailEnd type="none" w="sm" len="sm"/>
          </a:ln>
        </p:spPr>
      </p:pic>
      <p:sp>
        <p:nvSpPr>
          <p:cNvPr id="157" name="Google Shape;157;g279d1f87f88_1_1"/>
          <p:cNvSpPr txBox="1"/>
          <p:nvPr/>
        </p:nvSpPr>
        <p:spPr>
          <a:xfrm>
            <a:off x="7644675" y="5464700"/>
            <a:ext cx="4478400" cy="33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chemeClr val="dk2"/>
                </a:solidFill>
                <a:latin typeface="Barlow Medium"/>
                <a:ea typeface="Barlow Medium"/>
                <a:cs typeface="Barlow Medium"/>
                <a:sym typeface="Barlow Medium"/>
              </a:rPr>
              <a:t>The Monroe Brothers</a:t>
            </a:r>
            <a:endParaRPr sz="2000">
              <a:solidFill>
                <a:schemeClr val="dk2"/>
              </a:solidFill>
              <a:latin typeface="Barlow Medium"/>
              <a:ea typeface="Barlow Medium"/>
              <a:cs typeface="Barlow Medium"/>
              <a:sym typeface="Barlow Medium"/>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g279d1f87f88_0_5"/>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The Journey of the Accordion</a:t>
            </a:r>
            <a:endParaRPr/>
          </a:p>
        </p:txBody>
      </p:sp>
      <p:sp>
        <p:nvSpPr>
          <p:cNvPr id="163" name="Google Shape;163;g279d1f87f88_0_5"/>
          <p:cNvSpPr txBox="1">
            <a:spLocks noGrp="1"/>
          </p:cNvSpPr>
          <p:nvPr>
            <p:ph type="body" idx="1"/>
          </p:nvPr>
        </p:nvSpPr>
        <p:spPr>
          <a:xfrm>
            <a:off x="699700" y="1842175"/>
            <a:ext cx="4203300" cy="4062000"/>
          </a:xfrm>
          <a:prstGeom prst="rect">
            <a:avLst/>
          </a:prstGeom>
        </p:spPr>
        <p:txBody>
          <a:bodyPr spcFirstLastPara="1" wrap="square" lIns="121900" tIns="121900" rIns="121900" bIns="121900" anchor="t" anchorCtr="0">
            <a:noAutofit/>
          </a:bodyPr>
          <a:lstStyle/>
          <a:p>
            <a:pPr marL="0" lvl="0" indent="0" algn="l" rtl="0">
              <a:lnSpc>
                <a:spcPct val="107916"/>
              </a:lnSpc>
              <a:spcBef>
                <a:spcPts val="0"/>
              </a:spcBef>
              <a:spcAft>
                <a:spcPts val="800"/>
              </a:spcAft>
              <a:buClr>
                <a:schemeClr val="dk1"/>
              </a:buClr>
              <a:buSzPts val="1100"/>
              <a:buFont typeface="Arial"/>
              <a:buNone/>
            </a:pPr>
            <a:r>
              <a:rPr lang="en-US" sz="2800"/>
              <a:t>The button accordion, despite being the predominant form of the instrument in the early 20</a:t>
            </a:r>
            <a:r>
              <a:rPr lang="en-US" sz="2800" baseline="30000"/>
              <a:t>th</a:t>
            </a:r>
            <a:r>
              <a:rPr lang="en-US" sz="2800"/>
              <a:t> century, was largely unfamiliar to mainstream American audiences. </a:t>
            </a:r>
            <a:endParaRPr sz="4200">
              <a:solidFill>
                <a:srgbClr val="FF0000"/>
              </a:solidFill>
            </a:endParaRPr>
          </a:p>
        </p:txBody>
      </p:sp>
      <p:pic>
        <p:nvPicPr>
          <p:cNvPr id="164" name="Google Shape;164;g279d1f87f88_0_5"/>
          <p:cNvPicPr preferRelativeResize="0"/>
          <p:nvPr/>
        </p:nvPicPr>
        <p:blipFill>
          <a:blip r:embed="rId3">
            <a:alphaModFix/>
          </a:blip>
          <a:stretch>
            <a:fillRect/>
          </a:stretch>
        </p:blipFill>
        <p:spPr>
          <a:xfrm>
            <a:off x="7128949" y="1058575"/>
            <a:ext cx="3735877" cy="454004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g2f6d14e5941_0_20"/>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Clr>
                <a:schemeClr val="dk1"/>
              </a:buClr>
              <a:buSzPct val="29729"/>
              <a:buFont typeface="Arial"/>
              <a:buNone/>
            </a:pPr>
            <a:r>
              <a:rPr lang="en-US">
                <a:solidFill>
                  <a:schemeClr val="accent1"/>
                </a:solidFill>
              </a:rPr>
              <a:t>The Journey of the Accordion</a:t>
            </a:r>
            <a:endParaRPr/>
          </a:p>
        </p:txBody>
      </p:sp>
      <p:sp>
        <p:nvSpPr>
          <p:cNvPr id="170" name="Google Shape;170;g2f6d14e5941_0_20"/>
          <p:cNvSpPr txBox="1">
            <a:spLocks noGrp="1"/>
          </p:cNvSpPr>
          <p:nvPr>
            <p:ph type="body" idx="1"/>
          </p:nvPr>
        </p:nvSpPr>
        <p:spPr>
          <a:xfrm>
            <a:off x="699700" y="1356875"/>
            <a:ext cx="5367300" cy="4062000"/>
          </a:xfrm>
          <a:prstGeom prst="rect">
            <a:avLst/>
          </a:prstGeom>
        </p:spPr>
        <p:txBody>
          <a:bodyPr spcFirstLastPara="1" wrap="square" lIns="121900" tIns="121900" rIns="121900" bIns="121900" anchor="t" anchorCtr="0">
            <a:noAutofit/>
          </a:bodyPr>
          <a:lstStyle/>
          <a:p>
            <a:pPr marL="0" lvl="0" indent="0" algn="l" rtl="0">
              <a:lnSpc>
                <a:spcPct val="107916"/>
              </a:lnSpc>
              <a:spcBef>
                <a:spcPts val="0"/>
              </a:spcBef>
              <a:spcAft>
                <a:spcPts val="800"/>
              </a:spcAft>
              <a:buClr>
                <a:schemeClr val="dk1"/>
              </a:buClr>
              <a:buSzPts val="1100"/>
              <a:buFont typeface="Arial"/>
              <a:buNone/>
            </a:pPr>
            <a:r>
              <a:rPr lang="en-US" sz="2000"/>
              <a:t>Accordions with piano-style keyboards, which had been developed over the course of the latter 19</a:t>
            </a:r>
            <a:r>
              <a:rPr lang="en-US" sz="2000" baseline="30000"/>
              <a:t>th</a:t>
            </a:r>
            <a:r>
              <a:rPr lang="en-US" sz="2000"/>
              <a:t> century, caught the public’s attention after performances by </a:t>
            </a:r>
            <a:r>
              <a:rPr lang="en-US" sz="2000" b="1">
                <a:latin typeface="Barlow"/>
                <a:ea typeface="Barlow"/>
                <a:cs typeface="Barlow"/>
                <a:sym typeface="Barlow"/>
              </a:rPr>
              <a:t>Guido Deiro</a:t>
            </a:r>
            <a:r>
              <a:rPr lang="en-US" sz="2000"/>
              <a:t> at the Alaska-Yukon-Pacific Exposition in Seattle and in San Francisco in 1909. Deiro further popularized the accordion as a star within the vaudeville circuit. Many manufacturers added piano accordions to their catalogs to meet demand, and some even made button accordions disguised as piano models to allow button players to capitalize on the new craze. </a:t>
            </a:r>
            <a:endParaRPr sz="2000"/>
          </a:p>
        </p:txBody>
      </p:sp>
      <p:pic>
        <p:nvPicPr>
          <p:cNvPr id="171" name="Google Shape;171;g2f6d14e5941_0_20" title="E3_Image_Deiro.jpg"/>
          <p:cNvPicPr preferRelativeResize="0"/>
          <p:nvPr/>
        </p:nvPicPr>
        <p:blipFill>
          <a:blip r:embed="rId3">
            <a:alphaModFix/>
          </a:blip>
          <a:stretch>
            <a:fillRect/>
          </a:stretch>
        </p:blipFill>
        <p:spPr>
          <a:xfrm>
            <a:off x="6685000" y="502625"/>
            <a:ext cx="4921200" cy="5315675"/>
          </a:xfrm>
          <a:prstGeom prst="rect">
            <a:avLst/>
          </a:prstGeom>
          <a:noFill/>
          <a:ln w="76200" cap="flat" cmpd="sng">
            <a:solidFill>
              <a:srgbClr val="00486F"/>
            </a:solidFill>
            <a:prstDash val="solid"/>
            <a:round/>
            <a:headEnd type="none" w="sm" len="sm"/>
            <a:tailEnd type="none" w="sm" len="sm"/>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g2f6d14e5941_0_28"/>
          <p:cNvSpPr txBox="1">
            <a:spLocks noGrp="1"/>
          </p:cNvSpPr>
          <p:nvPr>
            <p:ph type="title"/>
          </p:nvPr>
        </p:nvSpPr>
        <p:spPr>
          <a:xfrm>
            <a:off x="637833" y="205292"/>
            <a:ext cx="4921200" cy="1007700"/>
          </a:xfrm>
          <a:prstGeom prst="rect">
            <a:avLst/>
          </a:prstGeom>
        </p:spPr>
        <p:txBody>
          <a:bodyPr spcFirstLastPara="1" wrap="square" lIns="121900" tIns="121900" rIns="121900" bIns="121900" anchor="b" anchorCtr="0">
            <a:noAutofit/>
          </a:bodyPr>
          <a:lstStyle/>
          <a:p>
            <a:pPr marL="0" lvl="0" indent="0" algn="l" rtl="0">
              <a:spcBef>
                <a:spcPts val="0"/>
              </a:spcBef>
              <a:spcAft>
                <a:spcPts val="0"/>
              </a:spcAft>
              <a:buClr>
                <a:schemeClr val="dk1"/>
              </a:buClr>
              <a:buSzPts val="990"/>
              <a:buFont typeface="Arial"/>
              <a:buNone/>
            </a:pPr>
            <a:r>
              <a:rPr lang="en-US" sz="2810">
                <a:solidFill>
                  <a:schemeClr val="accent1"/>
                </a:solidFill>
              </a:rPr>
              <a:t>The Journey of the Accordion</a:t>
            </a:r>
            <a:endParaRPr sz="2810"/>
          </a:p>
        </p:txBody>
      </p:sp>
      <p:sp>
        <p:nvSpPr>
          <p:cNvPr id="177" name="Google Shape;177;g2f6d14e5941_0_28"/>
          <p:cNvSpPr txBox="1">
            <a:spLocks noGrp="1"/>
          </p:cNvSpPr>
          <p:nvPr>
            <p:ph type="body" idx="1"/>
          </p:nvPr>
        </p:nvSpPr>
        <p:spPr>
          <a:xfrm>
            <a:off x="637825" y="1161600"/>
            <a:ext cx="5079900" cy="4534800"/>
          </a:xfrm>
          <a:prstGeom prst="rect">
            <a:avLst/>
          </a:prstGeom>
        </p:spPr>
        <p:txBody>
          <a:bodyPr spcFirstLastPara="1" wrap="square" lIns="121900" tIns="121900" rIns="121900" bIns="121900" anchor="t" anchorCtr="0">
            <a:noAutofit/>
          </a:bodyPr>
          <a:lstStyle/>
          <a:p>
            <a:pPr marL="0" lvl="0" indent="0" algn="l" rtl="0">
              <a:lnSpc>
                <a:spcPct val="107916"/>
              </a:lnSpc>
              <a:spcBef>
                <a:spcPts val="0"/>
              </a:spcBef>
              <a:spcAft>
                <a:spcPts val="0"/>
              </a:spcAft>
              <a:buClr>
                <a:schemeClr val="dk1"/>
              </a:buClr>
              <a:buSzPts val="1100"/>
              <a:buFont typeface="Arial"/>
              <a:buNone/>
            </a:pPr>
            <a:r>
              <a:rPr lang="en-US" sz="2200"/>
              <a:t>While the piano keyboard helped drive the accordion to become the most popular instrument in the USA by the early 1950s (measured by annual sales), button accordions remained central to many musical styles rooted in migrant communities and cultures, including Norteño, Tejano, Waila, Irish, and more. Manufacturers like Hohner have found success by developing wide varieties of button accordions to meet the needs of these diverse musical cultures across the US and around the world.</a:t>
            </a:r>
            <a:endParaRPr sz="2200">
              <a:solidFill>
                <a:srgbClr val="FF0000"/>
              </a:solidFill>
            </a:endParaRPr>
          </a:p>
          <a:p>
            <a:pPr marL="0" lvl="0" indent="0" algn="l" rtl="0">
              <a:spcBef>
                <a:spcPts val="800"/>
              </a:spcBef>
              <a:spcAft>
                <a:spcPts val="1600"/>
              </a:spcAft>
              <a:buNone/>
            </a:pPr>
            <a:endParaRPr/>
          </a:p>
        </p:txBody>
      </p:sp>
      <p:pic>
        <p:nvPicPr>
          <p:cNvPr id="178" name="Google Shape;178;g2f6d14e5941_0_28" title="E3_Image_AccordionBoy.jpg"/>
          <p:cNvPicPr preferRelativeResize="0"/>
          <p:nvPr/>
        </p:nvPicPr>
        <p:blipFill rotWithShape="1">
          <a:blip r:embed="rId3">
            <a:alphaModFix/>
          </a:blip>
          <a:srcRect l="2435" t="13571" r="3162" b="13542"/>
          <a:stretch/>
        </p:blipFill>
        <p:spPr>
          <a:xfrm>
            <a:off x="6217925" y="986300"/>
            <a:ext cx="5502625" cy="4588550"/>
          </a:xfrm>
          <a:prstGeom prst="rect">
            <a:avLst/>
          </a:prstGeom>
          <a:noFill/>
          <a:ln w="76200" cap="flat" cmpd="sng">
            <a:solidFill>
              <a:srgbClr val="FFFFFF"/>
            </a:solidFill>
            <a:prstDash val="solid"/>
            <a:round/>
            <a:headEnd type="none" w="sm" len="sm"/>
            <a:tailEnd type="none" w="sm" len="sm"/>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7"/>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sz="3200">
                <a:latin typeface="Barlow"/>
                <a:ea typeface="Barlow"/>
                <a:cs typeface="Barlow"/>
                <a:sym typeface="Barlow"/>
              </a:rPr>
              <a:t>Oral Histor</a:t>
            </a:r>
            <a:r>
              <a:rPr lang="en-US" sz="3200"/>
              <a:t>y</a:t>
            </a:r>
            <a:endParaRPr sz="3200">
              <a:latin typeface="Barlow"/>
              <a:ea typeface="Barlow"/>
              <a:cs typeface="Barlow"/>
              <a:sym typeface="Barlow"/>
            </a:endParaRPr>
          </a:p>
        </p:txBody>
      </p:sp>
      <p:sp>
        <p:nvSpPr>
          <p:cNvPr id="184" name="Google Shape;184;p7"/>
          <p:cNvSpPr txBox="1">
            <a:spLocks noGrp="1"/>
          </p:cNvSpPr>
          <p:nvPr>
            <p:ph type="body" idx="1"/>
          </p:nvPr>
        </p:nvSpPr>
        <p:spPr>
          <a:xfrm>
            <a:off x="3042075" y="908831"/>
            <a:ext cx="10574100" cy="1142700"/>
          </a:xfrm>
          <a:prstGeom prst="rect">
            <a:avLst/>
          </a:prstGeom>
        </p:spPr>
        <p:txBody>
          <a:bodyPr spcFirstLastPara="1" wrap="square" lIns="121900" tIns="121900" rIns="121900" bIns="121900" anchor="t" anchorCtr="0">
            <a:normAutofit fontScale="92500" lnSpcReduction="20000"/>
          </a:bodyPr>
          <a:lstStyle/>
          <a:p>
            <a:pPr marL="0" lvl="0" indent="0" algn="l" rtl="0">
              <a:spcBef>
                <a:spcPts val="0"/>
              </a:spcBef>
              <a:spcAft>
                <a:spcPts val="1600"/>
              </a:spcAft>
              <a:buClr>
                <a:schemeClr val="dk1"/>
              </a:buClr>
              <a:buSzPts val="1100"/>
              <a:buFont typeface="Arial"/>
              <a:buNone/>
            </a:pPr>
            <a:r>
              <a:rPr lang="en-US" sz="2400"/>
              <a:t>Watch the following clip of</a:t>
            </a:r>
            <a:r>
              <a:rPr lang="en-US" sz="2400" b="1">
                <a:latin typeface="Barlow"/>
                <a:ea typeface="Barlow"/>
                <a:cs typeface="Barlow"/>
                <a:sym typeface="Barlow"/>
              </a:rPr>
              <a:t> CJ Chenier</a:t>
            </a:r>
            <a:r>
              <a:rPr lang="en-US" sz="2400"/>
              <a:t>, </a:t>
            </a:r>
            <a:br>
              <a:rPr lang="en-US" sz="2400"/>
            </a:br>
            <a:r>
              <a:rPr lang="en-US" sz="2400"/>
              <a:t>then answer the questions on your worksheet. </a:t>
            </a:r>
            <a:endParaRPr/>
          </a:p>
        </p:txBody>
      </p:sp>
      <p:grpSp>
        <p:nvGrpSpPr>
          <p:cNvPr id="185" name="Google Shape;185;p7"/>
          <p:cNvGrpSpPr/>
          <p:nvPr/>
        </p:nvGrpSpPr>
        <p:grpSpPr>
          <a:xfrm>
            <a:off x="2856013" y="2051517"/>
            <a:ext cx="6479975" cy="3648625"/>
            <a:chOff x="2856013" y="2051517"/>
            <a:chExt cx="6479975" cy="3648625"/>
          </a:xfrm>
        </p:grpSpPr>
        <p:pic>
          <p:nvPicPr>
            <p:cNvPr id="186" name="Google Shape;186;p7" title="S3_Image_ChenierThumbnail.jpg">
              <a:hlinkClick r:id="" action="ppaction://hlinkshowjump?jump=nextslide"/>
            </p:cNvPr>
            <p:cNvPicPr preferRelativeResize="0"/>
            <p:nvPr/>
          </p:nvPicPr>
          <p:blipFill>
            <a:blip r:embed="rId3">
              <a:alphaModFix/>
            </a:blip>
            <a:stretch>
              <a:fillRect/>
            </a:stretch>
          </p:blipFill>
          <p:spPr>
            <a:xfrm>
              <a:off x="2856013" y="2051517"/>
              <a:ext cx="6479975" cy="3648625"/>
            </a:xfrm>
            <a:prstGeom prst="rect">
              <a:avLst/>
            </a:prstGeom>
            <a:noFill/>
            <a:ln w="76200" cap="flat" cmpd="sng">
              <a:solidFill>
                <a:schemeClr val="accent6"/>
              </a:solidFill>
              <a:prstDash val="solid"/>
              <a:round/>
              <a:headEnd type="none" w="sm" len="sm"/>
              <a:tailEnd type="none" w="sm" len="sm"/>
            </a:ln>
          </p:spPr>
        </p:pic>
        <p:sp>
          <p:nvSpPr>
            <p:cNvPr id="187" name="Google Shape;187;p7">
              <a:hlinkClick r:id="" action="ppaction://hlinkshowjump?jump=nextslide"/>
            </p:cNvPr>
            <p:cNvSpPr/>
            <p:nvPr/>
          </p:nvSpPr>
          <p:spPr>
            <a:xfrm rot="5400000">
              <a:off x="5876496" y="3671554"/>
              <a:ext cx="439000" cy="408575"/>
            </a:xfrm>
            <a:prstGeom prst="flowChartExtract">
              <a:avLst/>
            </a:prstGeom>
            <a:solidFill>
              <a:srgbClr val="01486B"/>
            </a:solidFill>
            <a:ln w="381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pic>
        <p:nvPicPr>
          <p:cNvPr id="2" name="S3_Video_Chenier">
            <a:hlinkClick r:id="" action="ppaction://media"/>
            <a:extLst>
              <a:ext uri="{FF2B5EF4-FFF2-40B4-BE49-F238E27FC236}">
                <a16:creationId xmlns:a16="http://schemas.microsoft.com/office/drawing/2014/main" id="{8DA9BC77-5CED-7AAF-69F1-465BA4F0E8A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350" y="3175"/>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403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8"/>
          <p:cNvSpPr txBox="1">
            <a:spLocks noGrp="1"/>
          </p:cNvSpPr>
          <p:nvPr>
            <p:ph type="title"/>
          </p:nvPr>
        </p:nvSpPr>
        <p:spPr>
          <a:xfrm>
            <a:off x="642750" y="360592"/>
            <a:ext cx="10906500" cy="7635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sz="3600">
                <a:latin typeface="Barlow"/>
                <a:ea typeface="Barlow"/>
                <a:cs typeface="Barlow"/>
                <a:sym typeface="Barlow"/>
              </a:rPr>
              <a:t>Compare and contrast mandolins</a:t>
            </a:r>
            <a:endParaRPr sz="3600">
              <a:latin typeface="Barlow"/>
              <a:ea typeface="Barlow"/>
              <a:cs typeface="Barlow"/>
              <a:sym typeface="Barlow"/>
            </a:endParaRPr>
          </a:p>
        </p:txBody>
      </p:sp>
      <p:sp>
        <p:nvSpPr>
          <p:cNvPr id="198" name="Google Shape;198;p8"/>
          <p:cNvSpPr txBox="1">
            <a:spLocks noGrp="1"/>
          </p:cNvSpPr>
          <p:nvPr>
            <p:ph type="body" idx="1"/>
          </p:nvPr>
        </p:nvSpPr>
        <p:spPr>
          <a:xfrm>
            <a:off x="808950" y="925583"/>
            <a:ext cx="10574100" cy="4062000"/>
          </a:xfrm>
          <a:prstGeom prst="rect">
            <a:avLst/>
          </a:prstGeom>
        </p:spPr>
        <p:txBody>
          <a:bodyPr spcFirstLastPara="1" wrap="square" lIns="121900" tIns="121900" rIns="121900" bIns="121900" anchor="t" anchorCtr="0">
            <a:normAutofit/>
          </a:bodyPr>
          <a:lstStyle/>
          <a:p>
            <a:pPr marL="0" lvl="0" indent="0" algn="ctr" rtl="0">
              <a:lnSpc>
                <a:spcPct val="100000"/>
              </a:lnSpc>
              <a:spcBef>
                <a:spcPts val="0"/>
              </a:spcBef>
              <a:spcAft>
                <a:spcPts val="0"/>
              </a:spcAft>
              <a:buClr>
                <a:schemeClr val="dk1"/>
              </a:buClr>
              <a:buSzPts val="1100"/>
              <a:buFont typeface="Arial"/>
              <a:buNone/>
            </a:pPr>
            <a:r>
              <a:rPr lang="en-US" sz="2400">
                <a:solidFill>
                  <a:schemeClr val="dk1"/>
                </a:solidFill>
                <a:latin typeface="Barlow"/>
                <a:ea typeface="Barlow"/>
                <a:cs typeface="Barlow"/>
                <a:sym typeface="Barlow"/>
              </a:rPr>
              <a:t>How are these artifacts the same? How are they different? </a:t>
            </a:r>
            <a:endParaRPr sz="2400">
              <a:solidFill>
                <a:schemeClr val="dk1"/>
              </a:solidFill>
              <a:latin typeface="Barlow"/>
              <a:ea typeface="Barlow"/>
              <a:cs typeface="Barlow"/>
              <a:sym typeface="Barlow"/>
            </a:endParaRPr>
          </a:p>
          <a:p>
            <a:pPr marL="0" lvl="0" indent="0" algn="ctr" rtl="0">
              <a:lnSpc>
                <a:spcPct val="100000"/>
              </a:lnSpc>
              <a:spcBef>
                <a:spcPts val="0"/>
              </a:spcBef>
              <a:spcAft>
                <a:spcPts val="0"/>
              </a:spcAft>
              <a:buClr>
                <a:schemeClr val="dk1"/>
              </a:buClr>
              <a:buSzPts val="1100"/>
              <a:buFont typeface="Arial"/>
              <a:buNone/>
            </a:pPr>
            <a:r>
              <a:rPr lang="en-US" sz="2400">
                <a:solidFill>
                  <a:schemeClr val="dk1"/>
                </a:solidFill>
                <a:latin typeface="Barlow"/>
                <a:ea typeface="Barlow"/>
                <a:cs typeface="Barlow"/>
                <a:sym typeface="Barlow"/>
              </a:rPr>
              <a:t>Record your findings on your worksheet. </a:t>
            </a:r>
            <a:endParaRPr/>
          </a:p>
        </p:txBody>
      </p:sp>
      <p:pic>
        <p:nvPicPr>
          <p:cNvPr id="199" name="Google Shape;199;p8"/>
          <p:cNvPicPr preferRelativeResize="0"/>
          <p:nvPr/>
        </p:nvPicPr>
        <p:blipFill>
          <a:blip r:embed="rId3">
            <a:alphaModFix/>
          </a:blip>
          <a:stretch>
            <a:fillRect/>
          </a:stretch>
        </p:blipFill>
        <p:spPr>
          <a:xfrm>
            <a:off x="7089650" y="1987500"/>
            <a:ext cx="1589099" cy="3976875"/>
          </a:xfrm>
          <a:prstGeom prst="rect">
            <a:avLst/>
          </a:prstGeom>
          <a:noFill/>
          <a:ln>
            <a:noFill/>
          </a:ln>
        </p:spPr>
      </p:pic>
      <p:pic>
        <p:nvPicPr>
          <p:cNvPr id="200" name="Google Shape;200;p8"/>
          <p:cNvPicPr preferRelativeResize="0"/>
          <p:nvPr/>
        </p:nvPicPr>
        <p:blipFill>
          <a:blip r:embed="rId4">
            <a:alphaModFix/>
          </a:blip>
          <a:stretch>
            <a:fillRect/>
          </a:stretch>
        </p:blipFill>
        <p:spPr>
          <a:xfrm>
            <a:off x="9527550" y="2029425"/>
            <a:ext cx="1529776" cy="3893026"/>
          </a:xfrm>
          <a:prstGeom prst="rect">
            <a:avLst/>
          </a:prstGeom>
          <a:noFill/>
          <a:ln>
            <a:noFill/>
          </a:ln>
        </p:spPr>
      </p:pic>
      <p:pic>
        <p:nvPicPr>
          <p:cNvPr id="201" name="Google Shape;201;p8"/>
          <p:cNvPicPr preferRelativeResize="0"/>
          <p:nvPr/>
        </p:nvPicPr>
        <p:blipFill>
          <a:blip r:embed="rId5">
            <a:alphaModFix/>
          </a:blip>
          <a:stretch>
            <a:fillRect/>
          </a:stretch>
        </p:blipFill>
        <p:spPr>
          <a:xfrm>
            <a:off x="1055625" y="1987500"/>
            <a:ext cx="1402122" cy="4108124"/>
          </a:xfrm>
          <a:prstGeom prst="rect">
            <a:avLst/>
          </a:prstGeom>
          <a:noFill/>
          <a:ln>
            <a:noFill/>
          </a:ln>
        </p:spPr>
      </p:pic>
      <p:pic>
        <p:nvPicPr>
          <p:cNvPr id="202" name="Google Shape;202;p8"/>
          <p:cNvPicPr preferRelativeResize="0"/>
          <p:nvPr/>
        </p:nvPicPr>
        <p:blipFill>
          <a:blip r:embed="rId6">
            <a:alphaModFix/>
          </a:blip>
          <a:stretch>
            <a:fillRect/>
          </a:stretch>
        </p:blipFill>
        <p:spPr>
          <a:xfrm>
            <a:off x="3592800" y="1921875"/>
            <a:ext cx="1333935" cy="410812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g279e0dd9b33_0_2"/>
          <p:cNvSpPr txBox="1">
            <a:spLocks noGrp="1"/>
          </p:cNvSpPr>
          <p:nvPr>
            <p:ph type="title"/>
          </p:nvPr>
        </p:nvSpPr>
        <p:spPr>
          <a:xfrm>
            <a:off x="642750" y="375142"/>
            <a:ext cx="109065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US" sz="3600">
                <a:latin typeface="Barlow"/>
                <a:ea typeface="Barlow"/>
                <a:cs typeface="Barlow"/>
                <a:sym typeface="Barlow"/>
              </a:rPr>
              <a:t>Compare and contrast accordions</a:t>
            </a:r>
            <a:endParaRPr sz="3600">
              <a:latin typeface="Barlow"/>
              <a:ea typeface="Barlow"/>
              <a:cs typeface="Barlow"/>
              <a:sym typeface="Barlow"/>
            </a:endParaRPr>
          </a:p>
        </p:txBody>
      </p:sp>
      <p:sp>
        <p:nvSpPr>
          <p:cNvPr id="208" name="Google Shape;208;g279e0dd9b33_0_2"/>
          <p:cNvSpPr txBox="1"/>
          <p:nvPr/>
        </p:nvSpPr>
        <p:spPr>
          <a:xfrm>
            <a:off x="724350" y="1036800"/>
            <a:ext cx="10743300" cy="478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US" sz="2400">
                <a:solidFill>
                  <a:schemeClr val="dk1"/>
                </a:solidFill>
                <a:latin typeface="Barlow"/>
                <a:ea typeface="Barlow"/>
                <a:cs typeface="Barlow"/>
                <a:sym typeface="Barlow"/>
              </a:rPr>
              <a:t>How are these artifacts the same? How are they different? </a:t>
            </a:r>
            <a:endParaRPr sz="2400">
              <a:solidFill>
                <a:schemeClr val="dk1"/>
              </a:solidFill>
              <a:latin typeface="Barlow"/>
              <a:ea typeface="Barlow"/>
              <a:cs typeface="Barlow"/>
              <a:sym typeface="Barlow"/>
            </a:endParaRPr>
          </a:p>
          <a:p>
            <a:pPr marL="0" lvl="0" indent="0" algn="ctr" rtl="0">
              <a:spcBef>
                <a:spcPts val="0"/>
              </a:spcBef>
              <a:spcAft>
                <a:spcPts val="0"/>
              </a:spcAft>
              <a:buClr>
                <a:schemeClr val="dk1"/>
              </a:buClr>
              <a:buSzPts val="1100"/>
              <a:buFont typeface="Arial"/>
              <a:buNone/>
            </a:pPr>
            <a:r>
              <a:rPr lang="en-US" sz="2400">
                <a:solidFill>
                  <a:schemeClr val="dk1"/>
                </a:solidFill>
                <a:latin typeface="Barlow"/>
                <a:ea typeface="Barlow"/>
                <a:cs typeface="Barlow"/>
                <a:sym typeface="Barlow"/>
              </a:rPr>
              <a:t>Record your findings on your worksheet. </a:t>
            </a:r>
            <a:endParaRPr sz="2400">
              <a:solidFill>
                <a:schemeClr val="dk2"/>
              </a:solidFill>
              <a:latin typeface="Barlow Medium"/>
              <a:ea typeface="Barlow Medium"/>
              <a:cs typeface="Barlow Medium"/>
              <a:sym typeface="Barlow Medium"/>
            </a:endParaRPr>
          </a:p>
        </p:txBody>
      </p:sp>
      <p:pic>
        <p:nvPicPr>
          <p:cNvPr id="209" name="Google Shape;209;g279e0dd9b33_0_2"/>
          <p:cNvPicPr preferRelativeResize="0"/>
          <p:nvPr/>
        </p:nvPicPr>
        <p:blipFill>
          <a:blip r:embed="rId3">
            <a:alphaModFix/>
          </a:blip>
          <a:stretch>
            <a:fillRect/>
          </a:stretch>
        </p:blipFill>
        <p:spPr>
          <a:xfrm>
            <a:off x="7072200" y="2347362"/>
            <a:ext cx="4395452" cy="3674949"/>
          </a:xfrm>
          <a:prstGeom prst="rect">
            <a:avLst/>
          </a:prstGeom>
          <a:noFill/>
          <a:ln>
            <a:noFill/>
          </a:ln>
        </p:spPr>
      </p:pic>
      <p:pic>
        <p:nvPicPr>
          <p:cNvPr id="210" name="Google Shape;210;g279e0dd9b33_0_2"/>
          <p:cNvPicPr preferRelativeResize="0"/>
          <p:nvPr/>
        </p:nvPicPr>
        <p:blipFill>
          <a:blip r:embed="rId4">
            <a:alphaModFix/>
          </a:blip>
          <a:stretch>
            <a:fillRect/>
          </a:stretch>
        </p:blipFill>
        <p:spPr>
          <a:xfrm>
            <a:off x="574725" y="2502425"/>
            <a:ext cx="5956652" cy="32252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9"/>
          <p:cNvSpPr txBox="1">
            <a:spLocks noGrp="1"/>
          </p:cNvSpPr>
          <p:nvPr>
            <p:ph type="body" idx="1"/>
          </p:nvPr>
        </p:nvSpPr>
        <p:spPr>
          <a:xfrm>
            <a:off x="699700" y="1577250"/>
            <a:ext cx="5684700" cy="33957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dk1"/>
              </a:buClr>
              <a:buSzPts val="1100"/>
              <a:buFont typeface="Arial"/>
              <a:buNone/>
            </a:pPr>
            <a:endParaRPr sz="1400">
              <a:solidFill>
                <a:schemeClr val="dk1"/>
              </a:solidFill>
              <a:latin typeface="Barlow"/>
              <a:ea typeface="Barlow"/>
              <a:cs typeface="Barlow"/>
              <a:sym typeface="Barlow"/>
            </a:endParaRPr>
          </a:p>
          <a:p>
            <a:pPr marL="0" lvl="0" indent="0" algn="l" rtl="0">
              <a:lnSpc>
                <a:spcPct val="100000"/>
              </a:lnSpc>
              <a:spcBef>
                <a:spcPts val="0"/>
              </a:spcBef>
              <a:spcAft>
                <a:spcPts val="0"/>
              </a:spcAft>
              <a:buClr>
                <a:schemeClr val="dk1"/>
              </a:buClr>
              <a:buSzPts val="1100"/>
              <a:buFont typeface="Arial"/>
              <a:buNone/>
            </a:pPr>
            <a:r>
              <a:rPr lang="en-US" sz="2400"/>
              <a:t>Listen to these two mandolin clips.</a:t>
            </a:r>
            <a:endParaRPr sz="2400"/>
          </a:p>
          <a:p>
            <a:pPr marL="0" lvl="0" indent="0" algn="l" rtl="0">
              <a:lnSpc>
                <a:spcPct val="100000"/>
              </a:lnSpc>
              <a:spcBef>
                <a:spcPts val="0"/>
              </a:spcBef>
              <a:spcAft>
                <a:spcPts val="0"/>
              </a:spcAft>
              <a:buNone/>
            </a:pPr>
            <a:endParaRPr sz="2400"/>
          </a:p>
          <a:p>
            <a:pPr marL="0" lvl="0" indent="0" algn="l" rtl="0">
              <a:lnSpc>
                <a:spcPct val="100000"/>
              </a:lnSpc>
              <a:spcBef>
                <a:spcPts val="0"/>
              </a:spcBef>
              <a:spcAft>
                <a:spcPts val="0"/>
              </a:spcAft>
              <a:buNone/>
            </a:pPr>
            <a:r>
              <a:rPr lang="en-US" sz="2400"/>
              <a:t>How are the sounds the same? </a:t>
            </a:r>
            <a:endParaRPr sz="2400"/>
          </a:p>
          <a:p>
            <a:pPr marL="0" lvl="0" indent="0" algn="l" rtl="0">
              <a:lnSpc>
                <a:spcPct val="100000"/>
              </a:lnSpc>
              <a:spcBef>
                <a:spcPts val="0"/>
              </a:spcBef>
              <a:spcAft>
                <a:spcPts val="0"/>
              </a:spcAft>
              <a:buNone/>
            </a:pPr>
            <a:endParaRPr sz="2400"/>
          </a:p>
          <a:p>
            <a:pPr marL="0" lvl="0" indent="0" algn="l" rtl="0">
              <a:lnSpc>
                <a:spcPct val="100000"/>
              </a:lnSpc>
              <a:spcBef>
                <a:spcPts val="0"/>
              </a:spcBef>
              <a:spcAft>
                <a:spcPts val="0"/>
              </a:spcAft>
              <a:buNone/>
            </a:pPr>
            <a:r>
              <a:rPr lang="en-US" sz="2400"/>
              <a:t>How are they different? </a:t>
            </a:r>
            <a:endParaRPr sz="2400"/>
          </a:p>
          <a:p>
            <a:pPr marL="0" lvl="0" indent="0" algn="l" rtl="0">
              <a:lnSpc>
                <a:spcPct val="100000"/>
              </a:lnSpc>
              <a:spcBef>
                <a:spcPts val="0"/>
              </a:spcBef>
              <a:spcAft>
                <a:spcPts val="0"/>
              </a:spcAft>
              <a:buNone/>
            </a:pPr>
            <a:endParaRPr sz="2400"/>
          </a:p>
          <a:p>
            <a:pPr marL="0" lvl="0" indent="0" algn="l" rtl="0">
              <a:lnSpc>
                <a:spcPct val="100000"/>
              </a:lnSpc>
              <a:spcBef>
                <a:spcPts val="0"/>
              </a:spcBef>
              <a:spcAft>
                <a:spcPts val="0"/>
              </a:spcAft>
              <a:buClr>
                <a:schemeClr val="dk1"/>
              </a:buClr>
              <a:buSzPts val="1100"/>
              <a:buNone/>
            </a:pPr>
            <a:r>
              <a:rPr lang="en-US" sz="2400"/>
              <a:t>Record your findings on your worksheet.</a:t>
            </a:r>
            <a:endParaRPr sz="2400"/>
          </a:p>
        </p:txBody>
      </p:sp>
      <p:sp>
        <p:nvSpPr>
          <p:cNvPr id="216" name="Google Shape;216;p9"/>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sz="3000">
                <a:latin typeface="Barlow"/>
                <a:ea typeface="Barlow"/>
                <a:cs typeface="Barlow"/>
                <a:sym typeface="Barlow"/>
              </a:rPr>
              <a:t>Mandolins: The Sounds</a:t>
            </a:r>
            <a:endParaRPr sz="3000">
              <a:latin typeface="Barlow"/>
              <a:ea typeface="Barlow"/>
              <a:cs typeface="Barlow"/>
              <a:sym typeface="Barlow"/>
            </a:endParaRPr>
          </a:p>
        </p:txBody>
      </p:sp>
      <p:sp>
        <p:nvSpPr>
          <p:cNvPr id="217" name="Google Shape;217;p9"/>
          <p:cNvSpPr txBox="1"/>
          <p:nvPr/>
        </p:nvSpPr>
        <p:spPr>
          <a:xfrm>
            <a:off x="391999" y="1715675"/>
            <a:ext cx="48369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a:latin typeface="Barlow"/>
              <a:ea typeface="Barlow"/>
              <a:cs typeface="Barlow"/>
              <a:sym typeface="Barlow"/>
            </a:endParaRPr>
          </a:p>
        </p:txBody>
      </p:sp>
      <p:grpSp>
        <p:nvGrpSpPr>
          <p:cNvPr id="218" name="Google Shape;218;p9"/>
          <p:cNvGrpSpPr/>
          <p:nvPr/>
        </p:nvGrpSpPr>
        <p:grpSpPr>
          <a:xfrm>
            <a:off x="6751325" y="3467350"/>
            <a:ext cx="4229100" cy="2381250"/>
            <a:chOff x="6751325" y="3467350"/>
            <a:chExt cx="4229100" cy="2381250"/>
          </a:xfrm>
        </p:grpSpPr>
        <p:pic>
          <p:nvPicPr>
            <p:cNvPr id="219" name="Google Shape;219;p9" title="MM-CL-TH.jpg">
              <a:hlinkClick r:id="rId3" action="ppaction://hlinksldjump"/>
            </p:cNvPr>
            <p:cNvPicPr preferRelativeResize="0"/>
            <p:nvPr/>
          </p:nvPicPr>
          <p:blipFill>
            <a:blip r:embed="rId4">
              <a:alphaModFix/>
            </a:blip>
            <a:stretch>
              <a:fillRect/>
            </a:stretch>
          </p:blipFill>
          <p:spPr>
            <a:xfrm>
              <a:off x="6751325" y="3467350"/>
              <a:ext cx="4229100" cy="2381250"/>
            </a:xfrm>
            <a:prstGeom prst="rect">
              <a:avLst/>
            </a:prstGeom>
            <a:noFill/>
            <a:ln w="76200" cap="flat" cmpd="sng">
              <a:solidFill>
                <a:schemeClr val="accent6"/>
              </a:solidFill>
              <a:prstDash val="solid"/>
              <a:round/>
              <a:headEnd type="none" w="sm" len="sm"/>
              <a:tailEnd type="none" w="sm" len="sm"/>
            </a:ln>
          </p:spPr>
        </p:pic>
        <p:sp>
          <p:nvSpPr>
            <p:cNvPr id="220" name="Google Shape;220;p9">
              <a:hlinkClick r:id="rId3" action="ppaction://hlinksldjump"/>
            </p:cNvPr>
            <p:cNvSpPr/>
            <p:nvPr/>
          </p:nvSpPr>
          <p:spPr>
            <a:xfrm rot="5400000">
              <a:off x="8692988" y="4546100"/>
              <a:ext cx="267925" cy="223750"/>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grpSp>
        <p:nvGrpSpPr>
          <p:cNvPr id="221" name="Google Shape;221;p9"/>
          <p:cNvGrpSpPr/>
          <p:nvPr/>
        </p:nvGrpSpPr>
        <p:grpSpPr>
          <a:xfrm>
            <a:off x="6712400" y="678950"/>
            <a:ext cx="4229100" cy="2381250"/>
            <a:chOff x="6712400" y="678950"/>
            <a:chExt cx="4229100" cy="2381250"/>
          </a:xfrm>
        </p:grpSpPr>
        <p:pic>
          <p:nvPicPr>
            <p:cNvPr id="222" name="Google Shape;222;p9" title="MM-CT-TH.jpg">
              <a:hlinkClick r:id="rId5" action="ppaction://hlinksldjump"/>
            </p:cNvPr>
            <p:cNvPicPr preferRelativeResize="0"/>
            <p:nvPr/>
          </p:nvPicPr>
          <p:blipFill>
            <a:blip r:embed="rId6">
              <a:alphaModFix/>
            </a:blip>
            <a:stretch>
              <a:fillRect/>
            </a:stretch>
          </p:blipFill>
          <p:spPr>
            <a:xfrm>
              <a:off x="6712400" y="678950"/>
              <a:ext cx="4229100" cy="2381250"/>
            </a:xfrm>
            <a:prstGeom prst="rect">
              <a:avLst/>
            </a:prstGeom>
            <a:noFill/>
            <a:ln w="76200" cap="flat" cmpd="sng">
              <a:solidFill>
                <a:schemeClr val="accent6"/>
              </a:solidFill>
              <a:prstDash val="solid"/>
              <a:round/>
              <a:headEnd type="none" w="sm" len="sm"/>
              <a:tailEnd type="none" w="sm" len="sm"/>
            </a:ln>
          </p:spPr>
        </p:pic>
        <p:sp>
          <p:nvSpPr>
            <p:cNvPr id="223" name="Google Shape;223;p9">
              <a:hlinkClick r:id="rId5" action="ppaction://hlinksldjump"/>
            </p:cNvPr>
            <p:cNvSpPr/>
            <p:nvPr/>
          </p:nvSpPr>
          <p:spPr>
            <a:xfrm rot="5400000">
              <a:off x="8692988" y="1757700"/>
              <a:ext cx="267925" cy="223750"/>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pic>
        <p:nvPicPr>
          <p:cNvPr id="2" name="S3_Video_MikeMarshallandChrisThile">
            <a:hlinkClick r:id="" action="ppaction://media"/>
            <a:extLst>
              <a:ext uri="{FF2B5EF4-FFF2-40B4-BE49-F238E27FC236}">
                <a16:creationId xmlns:a16="http://schemas.microsoft.com/office/drawing/2014/main" id="{20830DCA-2682-90FE-E169-9ABCDC2C37F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350" y="3175"/>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985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g2f3929fa3f8_1_17"/>
          <p:cNvSpPr txBox="1">
            <a:spLocks noGrp="1"/>
          </p:cNvSpPr>
          <p:nvPr>
            <p:ph type="body" idx="1"/>
          </p:nvPr>
        </p:nvSpPr>
        <p:spPr>
          <a:xfrm>
            <a:off x="699700" y="1577250"/>
            <a:ext cx="5684700" cy="33957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dk1"/>
              </a:buClr>
              <a:buSzPts val="1100"/>
              <a:buFont typeface="Arial"/>
              <a:buNone/>
            </a:pPr>
            <a:endParaRPr sz="1400">
              <a:solidFill>
                <a:schemeClr val="dk1"/>
              </a:solidFill>
              <a:latin typeface="Barlow"/>
              <a:ea typeface="Barlow"/>
              <a:cs typeface="Barlow"/>
              <a:sym typeface="Barlow"/>
            </a:endParaRPr>
          </a:p>
          <a:p>
            <a:pPr marL="0" lvl="0" indent="0" algn="l" rtl="0">
              <a:lnSpc>
                <a:spcPct val="100000"/>
              </a:lnSpc>
              <a:spcBef>
                <a:spcPts val="0"/>
              </a:spcBef>
              <a:spcAft>
                <a:spcPts val="0"/>
              </a:spcAft>
              <a:buClr>
                <a:schemeClr val="dk1"/>
              </a:buClr>
              <a:buSzPts val="1100"/>
              <a:buFont typeface="Arial"/>
              <a:buNone/>
            </a:pPr>
            <a:r>
              <a:rPr lang="en-US" sz="2400">
                <a:solidFill>
                  <a:schemeClr val="dk1"/>
                </a:solidFill>
                <a:latin typeface="Barlow"/>
                <a:ea typeface="Barlow"/>
                <a:cs typeface="Barlow"/>
                <a:sym typeface="Barlow"/>
              </a:rPr>
              <a:t>Listen to these two mandolin clips.</a:t>
            </a:r>
            <a:endParaRPr sz="1400">
              <a:solidFill>
                <a:schemeClr val="dk1"/>
              </a:solidFill>
              <a:latin typeface="Barlow"/>
              <a:ea typeface="Barlow"/>
              <a:cs typeface="Barlow"/>
              <a:sym typeface="Barlow"/>
            </a:endParaRPr>
          </a:p>
          <a:p>
            <a:pPr marL="0" lvl="0" indent="0" algn="l" rtl="0">
              <a:lnSpc>
                <a:spcPct val="100000"/>
              </a:lnSpc>
              <a:spcBef>
                <a:spcPts val="0"/>
              </a:spcBef>
              <a:spcAft>
                <a:spcPts val="0"/>
              </a:spcAft>
              <a:buNone/>
            </a:pPr>
            <a:endParaRPr sz="2400">
              <a:solidFill>
                <a:schemeClr val="dk1"/>
              </a:solidFill>
              <a:latin typeface="Barlow"/>
              <a:ea typeface="Barlow"/>
              <a:cs typeface="Barlow"/>
              <a:sym typeface="Barlow"/>
            </a:endParaRPr>
          </a:p>
          <a:p>
            <a:pPr marL="0" lvl="0" indent="0" algn="l" rtl="0">
              <a:lnSpc>
                <a:spcPct val="100000"/>
              </a:lnSpc>
              <a:spcBef>
                <a:spcPts val="0"/>
              </a:spcBef>
              <a:spcAft>
                <a:spcPts val="0"/>
              </a:spcAft>
              <a:buNone/>
            </a:pPr>
            <a:r>
              <a:rPr lang="en-US" sz="2400">
                <a:solidFill>
                  <a:schemeClr val="dk1"/>
                </a:solidFill>
                <a:latin typeface="Barlow"/>
                <a:ea typeface="Barlow"/>
                <a:cs typeface="Barlow"/>
                <a:sym typeface="Barlow"/>
              </a:rPr>
              <a:t>How are the sounds the same? </a:t>
            </a:r>
            <a:endParaRPr sz="2400">
              <a:solidFill>
                <a:schemeClr val="dk1"/>
              </a:solidFill>
              <a:latin typeface="Barlow"/>
              <a:ea typeface="Barlow"/>
              <a:cs typeface="Barlow"/>
              <a:sym typeface="Barlow"/>
            </a:endParaRPr>
          </a:p>
          <a:p>
            <a:pPr marL="0" lvl="0" indent="0" algn="l" rtl="0">
              <a:lnSpc>
                <a:spcPct val="100000"/>
              </a:lnSpc>
              <a:spcBef>
                <a:spcPts val="0"/>
              </a:spcBef>
              <a:spcAft>
                <a:spcPts val="0"/>
              </a:spcAft>
              <a:buNone/>
            </a:pPr>
            <a:endParaRPr sz="2400">
              <a:solidFill>
                <a:schemeClr val="dk1"/>
              </a:solidFill>
              <a:latin typeface="Barlow"/>
              <a:ea typeface="Barlow"/>
              <a:cs typeface="Barlow"/>
              <a:sym typeface="Barlow"/>
            </a:endParaRPr>
          </a:p>
          <a:p>
            <a:pPr marL="0" lvl="0" indent="0" algn="l" rtl="0">
              <a:lnSpc>
                <a:spcPct val="100000"/>
              </a:lnSpc>
              <a:spcBef>
                <a:spcPts val="0"/>
              </a:spcBef>
              <a:spcAft>
                <a:spcPts val="0"/>
              </a:spcAft>
              <a:buNone/>
            </a:pPr>
            <a:r>
              <a:rPr lang="en-US" sz="2400">
                <a:solidFill>
                  <a:schemeClr val="dk1"/>
                </a:solidFill>
                <a:latin typeface="Barlow"/>
                <a:ea typeface="Barlow"/>
                <a:cs typeface="Barlow"/>
                <a:sym typeface="Barlow"/>
              </a:rPr>
              <a:t>How are they different? </a:t>
            </a:r>
            <a:endParaRPr sz="2400">
              <a:solidFill>
                <a:schemeClr val="dk1"/>
              </a:solidFill>
              <a:latin typeface="Barlow"/>
              <a:ea typeface="Barlow"/>
              <a:cs typeface="Barlow"/>
              <a:sym typeface="Barlow"/>
            </a:endParaRPr>
          </a:p>
          <a:p>
            <a:pPr marL="0" lvl="0" indent="0" algn="l" rtl="0">
              <a:lnSpc>
                <a:spcPct val="100000"/>
              </a:lnSpc>
              <a:spcBef>
                <a:spcPts val="0"/>
              </a:spcBef>
              <a:spcAft>
                <a:spcPts val="0"/>
              </a:spcAft>
              <a:buNone/>
            </a:pPr>
            <a:endParaRPr sz="2400">
              <a:solidFill>
                <a:schemeClr val="dk1"/>
              </a:solidFill>
              <a:latin typeface="Barlow"/>
              <a:ea typeface="Barlow"/>
              <a:cs typeface="Barlow"/>
              <a:sym typeface="Barlow"/>
            </a:endParaRPr>
          </a:p>
          <a:p>
            <a:pPr marL="0" lvl="0" indent="0" algn="l" rtl="0">
              <a:lnSpc>
                <a:spcPct val="100000"/>
              </a:lnSpc>
              <a:spcBef>
                <a:spcPts val="0"/>
              </a:spcBef>
              <a:spcAft>
                <a:spcPts val="0"/>
              </a:spcAft>
              <a:buClr>
                <a:schemeClr val="dk1"/>
              </a:buClr>
              <a:buSzPts val="1100"/>
              <a:buNone/>
            </a:pPr>
            <a:r>
              <a:rPr lang="en-US" sz="2400">
                <a:solidFill>
                  <a:schemeClr val="dk1"/>
                </a:solidFill>
                <a:latin typeface="Barlow"/>
                <a:ea typeface="Barlow"/>
                <a:cs typeface="Barlow"/>
                <a:sym typeface="Barlow"/>
              </a:rPr>
              <a:t>Record your findings on your worksheet.</a:t>
            </a:r>
            <a:endParaRPr sz="2400"/>
          </a:p>
        </p:txBody>
      </p:sp>
      <p:sp>
        <p:nvSpPr>
          <p:cNvPr id="234" name="Google Shape;234;g2f3929fa3f8_1_17"/>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sz="3000">
                <a:latin typeface="Barlow"/>
                <a:ea typeface="Barlow"/>
                <a:cs typeface="Barlow"/>
                <a:sym typeface="Barlow"/>
              </a:rPr>
              <a:t>Mandolins: The Sounds</a:t>
            </a:r>
            <a:endParaRPr sz="3000">
              <a:latin typeface="Barlow"/>
              <a:ea typeface="Barlow"/>
              <a:cs typeface="Barlow"/>
              <a:sym typeface="Barlow"/>
            </a:endParaRPr>
          </a:p>
        </p:txBody>
      </p:sp>
      <p:sp>
        <p:nvSpPr>
          <p:cNvPr id="235" name="Google Shape;235;g2f3929fa3f8_1_17"/>
          <p:cNvSpPr txBox="1"/>
          <p:nvPr/>
        </p:nvSpPr>
        <p:spPr>
          <a:xfrm>
            <a:off x="391999" y="1715675"/>
            <a:ext cx="48369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a:latin typeface="Barlow"/>
              <a:ea typeface="Barlow"/>
              <a:cs typeface="Barlow"/>
              <a:sym typeface="Barlow"/>
            </a:endParaRPr>
          </a:p>
        </p:txBody>
      </p:sp>
      <p:grpSp>
        <p:nvGrpSpPr>
          <p:cNvPr id="236" name="Google Shape;236;g2f3929fa3f8_1_17"/>
          <p:cNvGrpSpPr/>
          <p:nvPr/>
        </p:nvGrpSpPr>
        <p:grpSpPr>
          <a:xfrm>
            <a:off x="6751325" y="3467350"/>
            <a:ext cx="4229100" cy="2381250"/>
            <a:chOff x="6751325" y="3467350"/>
            <a:chExt cx="4229100" cy="2381250"/>
          </a:xfrm>
        </p:grpSpPr>
        <p:pic>
          <p:nvPicPr>
            <p:cNvPr id="237" name="Google Shape;237;g2f3929fa3f8_1_17" title="MM-CL-TH.jpg">
              <a:hlinkClick r:id="rId3" action="ppaction://hlinksldjump"/>
            </p:cNvPr>
            <p:cNvPicPr preferRelativeResize="0"/>
            <p:nvPr/>
          </p:nvPicPr>
          <p:blipFill>
            <a:blip r:embed="rId4">
              <a:alphaModFix/>
            </a:blip>
            <a:stretch>
              <a:fillRect/>
            </a:stretch>
          </p:blipFill>
          <p:spPr>
            <a:xfrm>
              <a:off x="6751325" y="3467350"/>
              <a:ext cx="4229100" cy="2381250"/>
            </a:xfrm>
            <a:prstGeom prst="rect">
              <a:avLst/>
            </a:prstGeom>
            <a:noFill/>
            <a:ln w="76200" cap="flat" cmpd="sng">
              <a:solidFill>
                <a:schemeClr val="accent6"/>
              </a:solidFill>
              <a:prstDash val="solid"/>
              <a:round/>
              <a:headEnd type="none" w="sm" len="sm"/>
              <a:tailEnd type="none" w="sm" len="sm"/>
            </a:ln>
          </p:spPr>
        </p:pic>
        <p:sp>
          <p:nvSpPr>
            <p:cNvPr id="238" name="Google Shape;238;g2f3929fa3f8_1_17">
              <a:hlinkClick r:id="rId3" action="ppaction://hlinksldjump"/>
            </p:cNvPr>
            <p:cNvSpPr/>
            <p:nvPr/>
          </p:nvSpPr>
          <p:spPr>
            <a:xfrm rot="5400000">
              <a:off x="8731913" y="4546100"/>
              <a:ext cx="267925" cy="223750"/>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grpSp>
        <p:nvGrpSpPr>
          <p:cNvPr id="239" name="Google Shape;239;g2f3929fa3f8_1_17"/>
          <p:cNvGrpSpPr/>
          <p:nvPr/>
        </p:nvGrpSpPr>
        <p:grpSpPr>
          <a:xfrm>
            <a:off x="6712400" y="678950"/>
            <a:ext cx="4229100" cy="2381250"/>
            <a:chOff x="6712400" y="678950"/>
            <a:chExt cx="4229100" cy="2381250"/>
          </a:xfrm>
        </p:grpSpPr>
        <p:pic>
          <p:nvPicPr>
            <p:cNvPr id="240" name="Google Shape;240;g2f3929fa3f8_1_17" title="MM-CT-TH.jpg">
              <a:hlinkClick r:id="rId5" action="ppaction://hlinksldjump"/>
            </p:cNvPr>
            <p:cNvPicPr preferRelativeResize="0"/>
            <p:nvPr/>
          </p:nvPicPr>
          <p:blipFill>
            <a:blip r:embed="rId6">
              <a:alphaModFix/>
            </a:blip>
            <a:stretch>
              <a:fillRect/>
            </a:stretch>
          </p:blipFill>
          <p:spPr>
            <a:xfrm>
              <a:off x="6712400" y="678950"/>
              <a:ext cx="4229100" cy="2381250"/>
            </a:xfrm>
            <a:prstGeom prst="rect">
              <a:avLst/>
            </a:prstGeom>
            <a:noFill/>
            <a:ln w="76200" cap="flat" cmpd="sng">
              <a:solidFill>
                <a:schemeClr val="accent6"/>
              </a:solidFill>
              <a:prstDash val="solid"/>
              <a:round/>
              <a:headEnd type="none" w="sm" len="sm"/>
              <a:tailEnd type="none" w="sm" len="sm"/>
            </a:ln>
          </p:spPr>
        </p:pic>
        <p:sp>
          <p:nvSpPr>
            <p:cNvPr id="241" name="Google Shape;241;g2f3929fa3f8_1_17">
              <a:hlinkClick r:id="rId5" action="ppaction://hlinksldjump"/>
            </p:cNvPr>
            <p:cNvSpPr/>
            <p:nvPr/>
          </p:nvSpPr>
          <p:spPr>
            <a:xfrm rot="5400000">
              <a:off x="8692988" y="1757700"/>
              <a:ext cx="267925" cy="223750"/>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pic>
        <p:nvPicPr>
          <p:cNvPr id="2" name="S3_Video_CaterinaLichtenberg">
            <a:hlinkClick r:id="" action="ppaction://media"/>
            <a:extLst>
              <a:ext uri="{FF2B5EF4-FFF2-40B4-BE49-F238E27FC236}">
                <a16:creationId xmlns:a16="http://schemas.microsoft.com/office/drawing/2014/main" id="{7AE86176-93C9-DE32-DD3B-AF16B4D5F92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350" y="3175"/>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767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g279e0dd9b33_0_17"/>
          <p:cNvSpPr txBox="1">
            <a:spLocks noGrp="1"/>
          </p:cNvSpPr>
          <p:nvPr>
            <p:ph type="title"/>
          </p:nvPr>
        </p:nvSpPr>
        <p:spPr>
          <a:xfrm>
            <a:off x="699700" y="593375"/>
            <a:ext cx="5094600" cy="7635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4400"/>
              <a:buFont typeface="Play"/>
              <a:buNone/>
            </a:pPr>
            <a:r>
              <a:rPr lang="en-US" sz="3000">
                <a:latin typeface="Barlow"/>
                <a:ea typeface="Barlow"/>
                <a:cs typeface="Barlow"/>
                <a:sym typeface="Barlow"/>
              </a:rPr>
              <a:t>Accordions: The Sounds</a:t>
            </a:r>
            <a:endParaRPr sz="3000">
              <a:latin typeface="Barlow"/>
              <a:ea typeface="Barlow"/>
              <a:cs typeface="Barlow"/>
              <a:sym typeface="Barlow"/>
            </a:endParaRPr>
          </a:p>
        </p:txBody>
      </p:sp>
      <p:grpSp>
        <p:nvGrpSpPr>
          <p:cNvPr id="252" name="Google Shape;252;g279e0dd9b33_0_17"/>
          <p:cNvGrpSpPr/>
          <p:nvPr/>
        </p:nvGrpSpPr>
        <p:grpSpPr>
          <a:xfrm>
            <a:off x="6701234" y="3343976"/>
            <a:ext cx="4457316" cy="2509750"/>
            <a:chOff x="6701234" y="3343976"/>
            <a:chExt cx="4457316" cy="2509750"/>
          </a:xfrm>
        </p:grpSpPr>
        <p:pic>
          <p:nvPicPr>
            <p:cNvPr id="253" name="Google Shape;253;g279e0dd9b33_0_17" title="MM-CREO-TH.jpg">
              <a:hlinkClick r:id="rId3" action="ppaction://hlinksldjump"/>
            </p:cNvPr>
            <p:cNvPicPr preferRelativeResize="0"/>
            <p:nvPr/>
          </p:nvPicPr>
          <p:blipFill>
            <a:blip r:embed="rId4">
              <a:alphaModFix/>
            </a:blip>
            <a:stretch>
              <a:fillRect/>
            </a:stretch>
          </p:blipFill>
          <p:spPr>
            <a:xfrm>
              <a:off x="6701234" y="3343976"/>
              <a:ext cx="4457316" cy="2509750"/>
            </a:xfrm>
            <a:prstGeom prst="rect">
              <a:avLst/>
            </a:prstGeom>
            <a:noFill/>
            <a:ln w="76200" cap="flat" cmpd="sng">
              <a:solidFill>
                <a:schemeClr val="accent6"/>
              </a:solidFill>
              <a:prstDash val="solid"/>
              <a:round/>
              <a:headEnd type="none" w="sm" len="sm"/>
              <a:tailEnd type="none" w="sm" len="sm"/>
            </a:ln>
          </p:spPr>
        </p:pic>
        <p:sp>
          <p:nvSpPr>
            <p:cNvPr id="254" name="Google Shape;254;g279e0dd9b33_0_17">
              <a:hlinkClick r:id="rId3" action="ppaction://hlinksldjump"/>
            </p:cNvPr>
            <p:cNvSpPr/>
            <p:nvPr/>
          </p:nvSpPr>
          <p:spPr>
            <a:xfrm rot="5400000">
              <a:off x="8795925" y="4486963"/>
              <a:ext cx="267925" cy="223750"/>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
        <p:nvSpPr>
          <p:cNvPr id="255" name="Google Shape;255;g279e0dd9b33_0_17"/>
          <p:cNvSpPr txBox="1">
            <a:spLocks noGrp="1"/>
          </p:cNvSpPr>
          <p:nvPr>
            <p:ph type="body" idx="1"/>
          </p:nvPr>
        </p:nvSpPr>
        <p:spPr>
          <a:xfrm>
            <a:off x="699700" y="1536625"/>
            <a:ext cx="5322600" cy="4062000"/>
          </a:xfrm>
          <a:prstGeom prst="rect">
            <a:avLst/>
          </a:prstGeom>
        </p:spPr>
        <p:txBody>
          <a:bodyPr spcFirstLastPara="1" wrap="square" lIns="121900" tIns="121900" rIns="121900" bIns="121900" anchor="t" anchorCtr="0">
            <a:normAutofit lnSpcReduction="10000"/>
          </a:bodyPr>
          <a:lstStyle/>
          <a:p>
            <a:pPr marL="0" lvl="0" indent="0" algn="l" rtl="0">
              <a:spcBef>
                <a:spcPts val="0"/>
              </a:spcBef>
              <a:spcAft>
                <a:spcPts val="0"/>
              </a:spcAft>
              <a:buNone/>
            </a:pPr>
            <a:r>
              <a:rPr lang="en-US"/>
              <a:t>Listen to these two accordion clips…</a:t>
            </a:r>
            <a:endParaRPr/>
          </a:p>
          <a:p>
            <a:pPr marL="457200" lvl="0" indent="-400050" algn="l" rtl="0">
              <a:spcBef>
                <a:spcPts val="1600"/>
              </a:spcBef>
              <a:spcAft>
                <a:spcPts val="0"/>
              </a:spcAft>
              <a:buSzPts val="2700"/>
              <a:buChar char="●"/>
            </a:pPr>
            <a:r>
              <a:rPr lang="en-US"/>
              <a:t>How are the sounds the same?</a:t>
            </a:r>
            <a:br>
              <a:rPr lang="en-US"/>
            </a:br>
            <a:endParaRPr/>
          </a:p>
          <a:p>
            <a:pPr marL="457200" lvl="0" indent="-400050" algn="l" rtl="0">
              <a:spcBef>
                <a:spcPts val="0"/>
              </a:spcBef>
              <a:spcAft>
                <a:spcPts val="0"/>
              </a:spcAft>
              <a:buSzPts val="2700"/>
              <a:buChar char="●"/>
            </a:pPr>
            <a:r>
              <a:rPr lang="en-US"/>
              <a:t>How are they different?</a:t>
            </a:r>
            <a:br>
              <a:rPr lang="en-US"/>
            </a:br>
            <a:endParaRPr/>
          </a:p>
          <a:p>
            <a:pPr marL="457200" lvl="0" indent="-400050" algn="l" rtl="0">
              <a:spcBef>
                <a:spcPts val="0"/>
              </a:spcBef>
              <a:spcAft>
                <a:spcPts val="0"/>
              </a:spcAft>
              <a:buSzPts val="2700"/>
              <a:buChar char="●"/>
            </a:pPr>
            <a:r>
              <a:rPr lang="en-US"/>
              <a:t>Record your findings on your worksheet.</a:t>
            </a:r>
            <a:endParaRPr/>
          </a:p>
        </p:txBody>
      </p:sp>
      <p:grpSp>
        <p:nvGrpSpPr>
          <p:cNvPr id="256" name="Google Shape;256;g279e0dd9b33_0_17"/>
          <p:cNvGrpSpPr/>
          <p:nvPr/>
        </p:nvGrpSpPr>
        <p:grpSpPr>
          <a:xfrm>
            <a:off x="6701250" y="593375"/>
            <a:ext cx="4457307" cy="2509750"/>
            <a:chOff x="6701250" y="593375"/>
            <a:chExt cx="4457307" cy="2509750"/>
          </a:xfrm>
        </p:grpSpPr>
        <p:pic>
          <p:nvPicPr>
            <p:cNvPr id="257" name="Google Shape;257;g279e0dd9b33_0_17" title="MM-TX-TH.jpg">
              <a:hlinkClick r:id="rId5" action="ppaction://hlinksldjump"/>
            </p:cNvPr>
            <p:cNvPicPr preferRelativeResize="0"/>
            <p:nvPr/>
          </p:nvPicPr>
          <p:blipFill>
            <a:blip r:embed="rId6">
              <a:alphaModFix/>
            </a:blip>
            <a:stretch>
              <a:fillRect/>
            </a:stretch>
          </p:blipFill>
          <p:spPr>
            <a:xfrm>
              <a:off x="6701250" y="593375"/>
              <a:ext cx="4457307" cy="2509750"/>
            </a:xfrm>
            <a:prstGeom prst="rect">
              <a:avLst/>
            </a:prstGeom>
            <a:noFill/>
            <a:ln w="76200" cap="flat" cmpd="sng">
              <a:solidFill>
                <a:schemeClr val="accent6"/>
              </a:solidFill>
              <a:prstDash val="solid"/>
              <a:round/>
              <a:headEnd type="none" w="sm" len="sm"/>
              <a:tailEnd type="none" w="sm" len="sm"/>
            </a:ln>
          </p:spPr>
        </p:pic>
        <p:sp>
          <p:nvSpPr>
            <p:cNvPr id="258" name="Google Shape;258;g279e0dd9b33_0_17">
              <a:hlinkClick r:id="rId5" action="ppaction://hlinksldjump"/>
            </p:cNvPr>
            <p:cNvSpPr/>
            <p:nvPr/>
          </p:nvSpPr>
          <p:spPr>
            <a:xfrm rot="5400000">
              <a:off x="8812188" y="1736375"/>
              <a:ext cx="267925" cy="223750"/>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pic>
        <p:nvPicPr>
          <p:cNvPr id="2" name="S3_Video_LosTexmaniacs">
            <a:hlinkClick r:id="" action="ppaction://media"/>
            <a:extLst>
              <a:ext uri="{FF2B5EF4-FFF2-40B4-BE49-F238E27FC236}">
                <a16:creationId xmlns:a16="http://schemas.microsoft.com/office/drawing/2014/main" id="{A6C656AC-1DF8-96C7-07E8-378224B7DD4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938" y="3175"/>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537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0">
          <a:extLst>
            <a:ext uri="{FF2B5EF4-FFF2-40B4-BE49-F238E27FC236}">
              <a16:creationId xmlns:a16="http://schemas.microsoft.com/office/drawing/2014/main" id="{7B3977BC-D473-0A1C-1718-A672251A106E}"/>
            </a:ext>
          </a:extLst>
        </p:cNvPr>
        <p:cNvGrpSpPr/>
        <p:nvPr/>
      </p:nvGrpSpPr>
      <p:grpSpPr>
        <a:xfrm>
          <a:off x="0" y="0"/>
          <a:ext cx="0" cy="0"/>
          <a:chOff x="0" y="0"/>
          <a:chExt cx="0" cy="0"/>
        </a:xfrm>
      </p:grpSpPr>
      <p:sp>
        <p:nvSpPr>
          <p:cNvPr id="251" name="Google Shape;251;g279e0dd9b33_0_17">
            <a:extLst>
              <a:ext uri="{FF2B5EF4-FFF2-40B4-BE49-F238E27FC236}">
                <a16:creationId xmlns:a16="http://schemas.microsoft.com/office/drawing/2014/main" id="{6A8AB3DB-0A5F-D28A-A7EE-94410602D6A3}"/>
              </a:ext>
            </a:extLst>
          </p:cNvPr>
          <p:cNvSpPr txBox="1">
            <a:spLocks noGrp="1"/>
          </p:cNvSpPr>
          <p:nvPr>
            <p:ph type="title"/>
          </p:nvPr>
        </p:nvSpPr>
        <p:spPr>
          <a:xfrm>
            <a:off x="699700" y="593375"/>
            <a:ext cx="5094600" cy="7635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4400"/>
              <a:buFont typeface="Play"/>
              <a:buNone/>
            </a:pPr>
            <a:r>
              <a:rPr lang="en-US" sz="3000">
                <a:latin typeface="Barlow"/>
                <a:ea typeface="Barlow"/>
                <a:cs typeface="Barlow"/>
                <a:sym typeface="Barlow"/>
              </a:rPr>
              <a:t>Accordions: The Sounds</a:t>
            </a:r>
            <a:endParaRPr sz="3000">
              <a:latin typeface="Barlow"/>
              <a:ea typeface="Barlow"/>
              <a:cs typeface="Barlow"/>
              <a:sym typeface="Barlow"/>
            </a:endParaRPr>
          </a:p>
        </p:txBody>
      </p:sp>
      <p:grpSp>
        <p:nvGrpSpPr>
          <p:cNvPr id="252" name="Google Shape;252;g279e0dd9b33_0_17">
            <a:extLst>
              <a:ext uri="{FF2B5EF4-FFF2-40B4-BE49-F238E27FC236}">
                <a16:creationId xmlns:a16="http://schemas.microsoft.com/office/drawing/2014/main" id="{8C333A4A-9E80-FB65-D9A0-37072B4E314B}"/>
              </a:ext>
            </a:extLst>
          </p:cNvPr>
          <p:cNvGrpSpPr/>
          <p:nvPr/>
        </p:nvGrpSpPr>
        <p:grpSpPr>
          <a:xfrm>
            <a:off x="6701234" y="3343976"/>
            <a:ext cx="4457316" cy="2509750"/>
            <a:chOff x="6701234" y="3343976"/>
            <a:chExt cx="4457316" cy="2509750"/>
          </a:xfrm>
        </p:grpSpPr>
        <p:pic>
          <p:nvPicPr>
            <p:cNvPr id="253" name="Google Shape;253;g279e0dd9b33_0_17" title="MM-CREO-TH.jpg">
              <a:hlinkClick r:id="rId3" action="ppaction://hlinksldjump"/>
              <a:extLst>
                <a:ext uri="{FF2B5EF4-FFF2-40B4-BE49-F238E27FC236}">
                  <a16:creationId xmlns:a16="http://schemas.microsoft.com/office/drawing/2014/main" id="{AC8A64BD-C048-D7AA-B4D5-E852BC25F893}"/>
                </a:ext>
              </a:extLst>
            </p:cNvPr>
            <p:cNvPicPr preferRelativeResize="0"/>
            <p:nvPr/>
          </p:nvPicPr>
          <p:blipFill>
            <a:blip r:embed="rId4">
              <a:alphaModFix/>
            </a:blip>
            <a:stretch>
              <a:fillRect/>
            </a:stretch>
          </p:blipFill>
          <p:spPr>
            <a:xfrm>
              <a:off x="6701234" y="3343976"/>
              <a:ext cx="4457316" cy="2509750"/>
            </a:xfrm>
            <a:prstGeom prst="rect">
              <a:avLst/>
            </a:prstGeom>
            <a:noFill/>
            <a:ln w="76200" cap="flat" cmpd="sng">
              <a:solidFill>
                <a:schemeClr val="accent6"/>
              </a:solidFill>
              <a:prstDash val="solid"/>
              <a:round/>
              <a:headEnd type="none" w="sm" len="sm"/>
              <a:tailEnd type="none" w="sm" len="sm"/>
            </a:ln>
          </p:spPr>
        </p:pic>
        <p:sp>
          <p:nvSpPr>
            <p:cNvPr id="254" name="Google Shape;254;g279e0dd9b33_0_17">
              <a:hlinkClick r:id="rId3" action="ppaction://hlinksldjump"/>
              <a:extLst>
                <a:ext uri="{FF2B5EF4-FFF2-40B4-BE49-F238E27FC236}">
                  <a16:creationId xmlns:a16="http://schemas.microsoft.com/office/drawing/2014/main" id="{E3EA146F-21AC-8601-8B54-9AD7B0F4E791}"/>
                </a:ext>
              </a:extLst>
            </p:cNvPr>
            <p:cNvSpPr/>
            <p:nvPr/>
          </p:nvSpPr>
          <p:spPr>
            <a:xfrm rot="5400000">
              <a:off x="8795925" y="4486963"/>
              <a:ext cx="267925" cy="223750"/>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
        <p:nvSpPr>
          <p:cNvPr id="255" name="Google Shape;255;g279e0dd9b33_0_17">
            <a:extLst>
              <a:ext uri="{FF2B5EF4-FFF2-40B4-BE49-F238E27FC236}">
                <a16:creationId xmlns:a16="http://schemas.microsoft.com/office/drawing/2014/main" id="{658715CC-5AA1-780B-F4C7-154ADAA75F2F}"/>
              </a:ext>
            </a:extLst>
          </p:cNvPr>
          <p:cNvSpPr txBox="1">
            <a:spLocks noGrp="1"/>
          </p:cNvSpPr>
          <p:nvPr>
            <p:ph type="body" idx="1"/>
          </p:nvPr>
        </p:nvSpPr>
        <p:spPr>
          <a:xfrm>
            <a:off x="699700" y="1536625"/>
            <a:ext cx="5322600" cy="4062000"/>
          </a:xfrm>
          <a:prstGeom prst="rect">
            <a:avLst/>
          </a:prstGeom>
        </p:spPr>
        <p:txBody>
          <a:bodyPr spcFirstLastPara="1" wrap="square" lIns="121900" tIns="121900" rIns="121900" bIns="121900" anchor="t" anchorCtr="0">
            <a:normAutofit lnSpcReduction="10000"/>
          </a:bodyPr>
          <a:lstStyle/>
          <a:p>
            <a:pPr marL="0" lvl="0" indent="0" algn="l" rtl="0">
              <a:spcBef>
                <a:spcPts val="0"/>
              </a:spcBef>
              <a:spcAft>
                <a:spcPts val="0"/>
              </a:spcAft>
              <a:buNone/>
            </a:pPr>
            <a:r>
              <a:rPr lang="en-US"/>
              <a:t>Listen to these two accordion clips…</a:t>
            </a:r>
            <a:endParaRPr/>
          </a:p>
          <a:p>
            <a:pPr marL="457200" lvl="0" indent="-400050" algn="l" rtl="0">
              <a:spcBef>
                <a:spcPts val="1600"/>
              </a:spcBef>
              <a:spcAft>
                <a:spcPts val="0"/>
              </a:spcAft>
              <a:buSzPts val="2700"/>
              <a:buChar char="●"/>
            </a:pPr>
            <a:r>
              <a:rPr lang="en-US"/>
              <a:t>How are the sounds the same?</a:t>
            </a:r>
            <a:br>
              <a:rPr lang="en-US"/>
            </a:br>
            <a:endParaRPr/>
          </a:p>
          <a:p>
            <a:pPr marL="457200" lvl="0" indent="-400050" algn="l" rtl="0">
              <a:spcBef>
                <a:spcPts val="0"/>
              </a:spcBef>
              <a:spcAft>
                <a:spcPts val="0"/>
              </a:spcAft>
              <a:buSzPts val="2700"/>
              <a:buChar char="●"/>
            </a:pPr>
            <a:r>
              <a:rPr lang="en-US"/>
              <a:t>How are they different?</a:t>
            </a:r>
            <a:br>
              <a:rPr lang="en-US"/>
            </a:br>
            <a:endParaRPr/>
          </a:p>
          <a:p>
            <a:pPr marL="457200" lvl="0" indent="-400050" algn="l" rtl="0">
              <a:spcBef>
                <a:spcPts val="0"/>
              </a:spcBef>
              <a:spcAft>
                <a:spcPts val="0"/>
              </a:spcAft>
              <a:buSzPts val="2700"/>
              <a:buChar char="●"/>
            </a:pPr>
            <a:r>
              <a:rPr lang="en-US"/>
              <a:t>Record your findings on your worksheet.</a:t>
            </a:r>
            <a:endParaRPr/>
          </a:p>
        </p:txBody>
      </p:sp>
      <p:grpSp>
        <p:nvGrpSpPr>
          <p:cNvPr id="256" name="Google Shape;256;g279e0dd9b33_0_17">
            <a:extLst>
              <a:ext uri="{FF2B5EF4-FFF2-40B4-BE49-F238E27FC236}">
                <a16:creationId xmlns:a16="http://schemas.microsoft.com/office/drawing/2014/main" id="{5D82DEF3-59D2-386D-4926-31BC90ACC986}"/>
              </a:ext>
            </a:extLst>
          </p:cNvPr>
          <p:cNvGrpSpPr/>
          <p:nvPr/>
        </p:nvGrpSpPr>
        <p:grpSpPr>
          <a:xfrm>
            <a:off x="6701250" y="593375"/>
            <a:ext cx="4457307" cy="2509750"/>
            <a:chOff x="6701250" y="593375"/>
            <a:chExt cx="4457307" cy="2509750"/>
          </a:xfrm>
        </p:grpSpPr>
        <p:pic>
          <p:nvPicPr>
            <p:cNvPr id="257" name="Google Shape;257;g279e0dd9b33_0_17" title="MM-TX-TH.jpg">
              <a:hlinkClick r:id="rId5" action="ppaction://hlinksldjump"/>
              <a:extLst>
                <a:ext uri="{FF2B5EF4-FFF2-40B4-BE49-F238E27FC236}">
                  <a16:creationId xmlns:a16="http://schemas.microsoft.com/office/drawing/2014/main" id="{75B02AB8-3EFC-BA56-20D1-C1652238DFDE}"/>
                </a:ext>
              </a:extLst>
            </p:cNvPr>
            <p:cNvPicPr preferRelativeResize="0"/>
            <p:nvPr/>
          </p:nvPicPr>
          <p:blipFill>
            <a:blip r:embed="rId6">
              <a:alphaModFix/>
            </a:blip>
            <a:stretch>
              <a:fillRect/>
            </a:stretch>
          </p:blipFill>
          <p:spPr>
            <a:xfrm>
              <a:off x="6701250" y="593375"/>
              <a:ext cx="4457307" cy="2509750"/>
            </a:xfrm>
            <a:prstGeom prst="rect">
              <a:avLst/>
            </a:prstGeom>
            <a:noFill/>
            <a:ln w="76200" cap="flat" cmpd="sng">
              <a:solidFill>
                <a:schemeClr val="accent6"/>
              </a:solidFill>
              <a:prstDash val="solid"/>
              <a:round/>
              <a:headEnd type="none" w="sm" len="sm"/>
              <a:tailEnd type="none" w="sm" len="sm"/>
            </a:ln>
          </p:spPr>
        </p:pic>
        <p:sp>
          <p:nvSpPr>
            <p:cNvPr id="258" name="Google Shape;258;g279e0dd9b33_0_17">
              <a:hlinkClick r:id="rId5" action="ppaction://hlinksldjump"/>
              <a:extLst>
                <a:ext uri="{FF2B5EF4-FFF2-40B4-BE49-F238E27FC236}">
                  <a16:creationId xmlns:a16="http://schemas.microsoft.com/office/drawing/2014/main" id="{95D02DFB-15D1-C15C-CF25-DC609FC986D8}"/>
                </a:ext>
              </a:extLst>
            </p:cNvPr>
            <p:cNvSpPr/>
            <p:nvPr/>
          </p:nvSpPr>
          <p:spPr>
            <a:xfrm rot="5400000">
              <a:off x="8812188" y="1736375"/>
              <a:ext cx="267925" cy="223750"/>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extLst>
      <p:ext uri="{BB962C8B-B14F-4D97-AF65-F5344CB8AC3E}">
        <p14:creationId xmlns:p14="http://schemas.microsoft.com/office/powerpoint/2010/main" val="8844992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pic>
        <p:nvPicPr>
          <p:cNvPr id="2" name="S3_Video_Creosote">
            <a:hlinkClick r:id="" action="ppaction://media"/>
            <a:extLst>
              <a:ext uri="{FF2B5EF4-FFF2-40B4-BE49-F238E27FC236}">
                <a16:creationId xmlns:a16="http://schemas.microsoft.com/office/drawing/2014/main" id="{A48F82AA-D79E-177B-CA77-75C9273F36C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350" y="4763"/>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577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Play"/>
              <a:buNone/>
            </a:pPr>
            <a:r>
              <a:rPr lang="en-US" sz="4000">
                <a:latin typeface="Barlow"/>
                <a:ea typeface="Barlow"/>
                <a:cs typeface="Barlow"/>
                <a:sym typeface="Barlow"/>
              </a:rPr>
              <a:t>Let's Discuss!</a:t>
            </a:r>
            <a:endParaRPr sz="4000">
              <a:latin typeface="Barlow"/>
              <a:ea typeface="Barlow"/>
              <a:cs typeface="Barlow"/>
              <a:sym typeface="Barlow"/>
            </a:endParaRPr>
          </a:p>
        </p:txBody>
      </p:sp>
      <p:sp>
        <p:nvSpPr>
          <p:cNvPr id="286" name="Google Shape;286;p10"/>
          <p:cNvSpPr txBox="1"/>
          <p:nvPr/>
        </p:nvSpPr>
        <p:spPr>
          <a:xfrm>
            <a:off x="871800" y="1832075"/>
            <a:ext cx="10448400" cy="3540300"/>
          </a:xfrm>
          <a:prstGeom prst="rect">
            <a:avLst/>
          </a:prstGeom>
          <a:noFill/>
          <a:ln>
            <a:noFill/>
          </a:ln>
        </p:spPr>
        <p:txBody>
          <a:bodyPr spcFirstLastPara="1" wrap="square" lIns="91425" tIns="45700" rIns="91425" bIns="45700" anchor="t" anchorCtr="0">
            <a:spAutoFit/>
          </a:bodyPr>
          <a:lstStyle/>
          <a:p>
            <a:pPr marL="457200" lvl="0" indent="-431800" algn="l" rtl="0">
              <a:spcBef>
                <a:spcPts val="0"/>
              </a:spcBef>
              <a:spcAft>
                <a:spcPts val="0"/>
              </a:spcAft>
              <a:buClr>
                <a:schemeClr val="dk2"/>
              </a:buClr>
              <a:buSzPts val="3200"/>
              <a:buFont typeface="Barlow Medium"/>
              <a:buChar char="•"/>
            </a:pPr>
            <a:r>
              <a:rPr lang="en-US" sz="3200">
                <a:solidFill>
                  <a:schemeClr val="dk2"/>
                </a:solidFill>
                <a:latin typeface="Barlow Medium"/>
                <a:ea typeface="Barlow Medium"/>
                <a:cs typeface="Barlow Medium"/>
                <a:sym typeface="Barlow Medium"/>
              </a:rPr>
              <a:t>What did you observe?</a:t>
            </a:r>
            <a:endParaRPr sz="3200">
              <a:solidFill>
                <a:schemeClr val="dk2"/>
              </a:solidFill>
              <a:latin typeface="Barlow Medium"/>
              <a:ea typeface="Barlow Medium"/>
              <a:cs typeface="Barlow Medium"/>
              <a:sym typeface="Barlow Medium"/>
            </a:endParaRPr>
          </a:p>
          <a:p>
            <a:pPr marL="0" lvl="0" indent="0" algn="l" rtl="0">
              <a:spcBef>
                <a:spcPts val="0"/>
              </a:spcBef>
              <a:spcAft>
                <a:spcPts val="0"/>
              </a:spcAft>
              <a:buNone/>
            </a:pPr>
            <a:endParaRPr sz="3200">
              <a:solidFill>
                <a:schemeClr val="dk2"/>
              </a:solidFill>
              <a:latin typeface="Barlow Medium"/>
              <a:ea typeface="Barlow Medium"/>
              <a:cs typeface="Barlow Medium"/>
              <a:sym typeface="Barlow Medium"/>
            </a:endParaRPr>
          </a:p>
          <a:p>
            <a:pPr marL="457200" lvl="0" indent="-431800" algn="l" rtl="0">
              <a:spcBef>
                <a:spcPts val="0"/>
              </a:spcBef>
              <a:spcAft>
                <a:spcPts val="0"/>
              </a:spcAft>
              <a:buClr>
                <a:schemeClr val="dk2"/>
              </a:buClr>
              <a:buSzPts val="3200"/>
              <a:buFont typeface="Barlow Medium"/>
              <a:buChar char="•"/>
            </a:pPr>
            <a:r>
              <a:rPr lang="en-US" sz="3200">
                <a:solidFill>
                  <a:schemeClr val="dk2"/>
                </a:solidFill>
                <a:latin typeface="Barlow Medium"/>
                <a:ea typeface="Barlow Medium"/>
                <a:cs typeface="Barlow Medium"/>
                <a:sym typeface="Barlow Medium"/>
              </a:rPr>
              <a:t>What did you hear?</a:t>
            </a:r>
            <a:endParaRPr sz="3200">
              <a:solidFill>
                <a:schemeClr val="dk2"/>
              </a:solidFill>
              <a:latin typeface="Barlow Medium"/>
              <a:ea typeface="Barlow Medium"/>
              <a:cs typeface="Barlow Medium"/>
              <a:sym typeface="Barlow Medium"/>
            </a:endParaRPr>
          </a:p>
          <a:p>
            <a:pPr marL="0" lvl="0" indent="0" algn="l" rtl="0">
              <a:spcBef>
                <a:spcPts val="0"/>
              </a:spcBef>
              <a:spcAft>
                <a:spcPts val="0"/>
              </a:spcAft>
              <a:buNone/>
            </a:pPr>
            <a:endParaRPr sz="3200">
              <a:solidFill>
                <a:schemeClr val="dk2"/>
              </a:solidFill>
              <a:latin typeface="Barlow Medium"/>
              <a:ea typeface="Barlow Medium"/>
              <a:cs typeface="Barlow Medium"/>
              <a:sym typeface="Barlow Medium"/>
            </a:endParaRPr>
          </a:p>
          <a:p>
            <a:pPr marL="457200" lvl="0" indent="-431800" algn="l" rtl="0">
              <a:spcBef>
                <a:spcPts val="0"/>
              </a:spcBef>
              <a:spcAft>
                <a:spcPts val="0"/>
              </a:spcAft>
              <a:buClr>
                <a:schemeClr val="dk2"/>
              </a:buClr>
              <a:buSzPts val="3200"/>
              <a:buFont typeface="Barlow Medium"/>
              <a:buChar char="•"/>
            </a:pPr>
            <a:r>
              <a:rPr lang="en-US" sz="3200">
                <a:solidFill>
                  <a:schemeClr val="dk2"/>
                </a:solidFill>
                <a:latin typeface="Barlow Medium"/>
                <a:ea typeface="Barlow Medium"/>
                <a:cs typeface="Barlow Medium"/>
                <a:sym typeface="Barlow Medium"/>
              </a:rPr>
              <a:t>How have accordions and mandolins changed?</a:t>
            </a:r>
            <a:endParaRPr sz="3200">
              <a:solidFill>
                <a:schemeClr val="dk2"/>
              </a:solidFill>
              <a:latin typeface="Barlow Medium"/>
              <a:ea typeface="Barlow Medium"/>
              <a:cs typeface="Barlow Medium"/>
              <a:sym typeface="Barlow Medium"/>
            </a:endParaRPr>
          </a:p>
          <a:p>
            <a:pPr marL="0" lvl="0" indent="0" algn="l" rtl="0">
              <a:spcBef>
                <a:spcPts val="0"/>
              </a:spcBef>
              <a:spcAft>
                <a:spcPts val="0"/>
              </a:spcAft>
              <a:buNone/>
            </a:pPr>
            <a:endParaRPr sz="3200">
              <a:solidFill>
                <a:schemeClr val="dk2"/>
              </a:solidFill>
              <a:latin typeface="Barlow Medium"/>
              <a:ea typeface="Barlow Medium"/>
              <a:cs typeface="Barlow Medium"/>
              <a:sym typeface="Barlow Medium"/>
            </a:endParaRPr>
          </a:p>
          <a:p>
            <a:pPr marL="457200" lvl="0" indent="-431800" algn="l" rtl="0">
              <a:spcBef>
                <a:spcPts val="0"/>
              </a:spcBef>
              <a:spcAft>
                <a:spcPts val="0"/>
              </a:spcAft>
              <a:buClr>
                <a:schemeClr val="dk2"/>
              </a:buClr>
              <a:buSzPts val="3200"/>
              <a:buFont typeface="Barlow Medium"/>
              <a:buChar char="•"/>
            </a:pPr>
            <a:r>
              <a:rPr lang="en-US" sz="3200">
                <a:solidFill>
                  <a:schemeClr val="dk2"/>
                </a:solidFill>
                <a:latin typeface="Barlow Medium"/>
                <a:ea typeface="Barlow Medium"/>
                <a:cs typeface="Barlow Medium"/>
                <a:sym typeface="Barlow Medium"/>
              </a:rPr>
              <a:t>How are they used in new musical styles?</a:t>
            </a:r>
            <a:endParaRPr sz="3200">
              <a:solidFill>
                <a:schemeClr val="dk2"/>
              </a:solidFill>
              <a:latin typeface="Barlow Medium"/>
              <a:ea typeface="Barlow Medium"/>
              <a:cs typeface="Barlow Medium"/>
              <a:sym typeface="Barlow Medium"/>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76200" algn="l" rtl="0">
              <a:lnSpc>
                <a:spcPct val="90000"/>
              </a:lnSpc>
              <a:spcBef>
                <a:spcPts val="0"/>
              </a:spcBef>
              <a:spcAft>
                <a:spcPts val="0"/>
              </a:spcAft>
              <a:buClr>
                <a:schemeClr val="dk1"/>
              </a:buClr>
              <a:buSzPts val="2400"/>
              <a:buNone/>
            </a:pPr>
            <a:endParaRPr sz="2400"/>
          </a:p>
          <a:p>
            <a:pPr marL="0" lvl="0" indent="0" algn="l" rtl="0">
              <a:lnSpc>
                <a:spcPct val="90000"/>
              </a:lnSpc>
              <a:spcBef>
                <a:spcPts val="1000"/>
              </a:spcBef>
              <a:spcAft>
                <a:spcPts val="0"/>
              </a:spcAft>
              <a:buClr>
                <a:schemeClr val="dk1"/>
              </a:buClr>
              <a:buSzPts val="2400"/>
              <a:buNone/>
            </a:pPr>
            <a:endParaRPr sz="2400">
              <a:latin typeface="Play"/>
              <a:ea typeface="Play"/>
              <a:cs typeface="Play"/>
              <a:sym typeface="Play"/>
            </a:endParaRPr>
          </a:p>
          <a:p>
            <a:pPr marL="228600" lvl="0" indent="-76200" algn="l" rtl="0">
              <a:lnSpc>
                <a:spcPct val="90000"/>
              </a:lnSpc>
              <a:spcBef>
                <a:spcPts val="1000"/>
              </a:spcBef>
              <a:spcAft>
                <a:spcPts val="0"/>
              </a:spcAft>
              <a:buClr>
                <a:schemeClr val="dk1"/>
              </a:buClr>
              <a:buSzPts val="2400"/>
              <a:buNone/>
            </a:pPr>
            <a:endParaRPr sz="2400">
              <a:latin typeface="Play"/>
              <a:ea typeface="Play"/>
              <a:cs typeface="Play"/>
              <a:sym typeface="Play"/>
            </a:endParaRPr>
          </a:p>
          <a:p>
            <a:pPr marL="228600" lvl="0" indent="-50800" algn="l" rtl="0">
              <a:lnSpc>
                <a:spcPct val="90000"/>
              </a:lnSpc>
              <a:spcBef>
                <a:spcPts val="1000"/>
              </a:spcBef>
              <a:spcAft>
                <a:spcPts val="1600"/>
              </a:spcAft>
              <a:buClr>
                <a:schemeClr val="dk1"/>
              </a:buClr>
              <a:buSzPts val="2800"/>
              <a:buNone/>
            </a:pPr>
            <a:endParaRPr/>
          </a:p>
        </p:txBody>
      </p:sp>
      <p:sp>
        <p:nvSpPr>
          <p:cNvPr id="292" name="Google Shape;292;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sz="4000">
                <a:latin typeface="Barlow"/>
                <a:ea typeface="Barlow"/>
                <a:cs typeface="Barlow"/>
                <a:sym typeface="Barlow"/>
              </a:rPr>
              <a:t>Wrap-Up</a:t>
            </a:r>
            <a:endParaRPr sz="4000">
              <a:latin typeface="Barlow"/>
              <a:ea typeface="Barlow"/>
              <a:cs typeface="Barlow"/>
              <a:sym typeface="Barlow"/>
            </a:endParaRPr>
          </a:p>
        </p:txBody>
      </p:sp>
      <p:sp>
        <p:nvSpPr>
          <p:cNvPr id="293" name="Google Shape;293;p11"/>
          <p:cNvSpPr txBox="1"/>
          <p:nvPr/>
        </p:nvSpPr>
        <p:spPr>
          <a:xfrm>
            <a:off x="959817" y="2052174"/>
            <a:ext cx="10448400" cy="4894800"/>
          </a:xfrm>
          <a:prstGeom prst="rect">
            <a:avLst/>
          </a:prstGeom>
          <a:noFill/>
          <a:ln>
            <a:noFill/>
          </a:ln>
        </p:spPr>
        <p:txBody>
          <a:bodyPr spcFirstLastPara="1" wrap="square" lIns="91425" tIns="45700" rIns="91425" bIns="45700" anchor="t" anchorCtr="0">
            <a:spAutoFit/>
          </a:bodyPr>
          <a:lstStyle/>
          <a:p>
            <a:pPr marL="457200" lvl="0" indent="-457200" algn="l" rtl="0">
              <a:spcBef>
                <a:spcPts val="0"/>
              </a:spcBef>
              <a:spcAft>
                <a:spcPts val="0"/>
              </a:spcAft>
              <a:buClr>
                <a:schemeClr val="dk2"/>
              </a:buClr>
              <a:buSzPts val="3600"/>
              <a:buFont typeface="Barlow Medium"/>
              <a:buChar char="•"/>
            </a:pPr>
            <a:r>
              <a:rPr lang="en-US" sz="3600">
                <a:solidFill>
                  <a:schemeClr val="dk2"/>
                </a:solidFill>
                <a:latin typeface="Barlow Medium"/>
                <a:ea typeface="Barlow Medium"/>
                <a:cs typeface="Barlow Medium"/>
                <a:sym typeface="Barlow Medium"/>
              </a:rPr>
              <a:t>What instruments can you think of that have changed in design in recent years?</a:t>
            </a:r>
            <a:endParaRPr sz="3600">
              <a:solidFill>
                <a:schemeClr val="dk2"/>
              </a:solidFill>
              <a:latin typeface="Barlow Medium"/>
              <a:ea typeface="Barlow Medium"/>
              <a:cs typeface="Barlow Medium"/>
              <a:sym typeface="Barlow Medium"/>
            </a:endParaRPr>
          </a:p>
          <a:p>
            <a:pPr marL="0" lvl="0" indent="0" algn="l" rtl="0">
              <a:spcBef>
                <a:spcPts val="0"/>
              </a:spcBef>
              <a:spcAft>
                <a:spcPts val="0"/>
              </a:spcAft>
              <a:buNone/>
            </a:pPr>
            <a:endParaRPr sz="3600">
              <a:solidFill>
                <a:schemeClr val="dk2"/>
              </a:solidFill>
              <a:latin typeface="Barlow Medium"/>
              <a:ea typeface="Barlow Medium"/>
              <a:cs typeface="Barlow Medium"/>
              <a:sym typeface="Barlow Medium"/>
            </a:endParaRPr>
          </a:p>
          <a:p>
            <a:pPr marL="457200" lvl="0" indent="-457200" algn="l" rtl="0">
              <a:spcBef>
                <a:spcPts val="0"/>
              </a:spcBef>
              <a:spcAft>
                <a:spcPts val="0"/>
              </a:spcAft>
              <a:buClr>
                <a:schemeClr val="dk2"/>
              </a:buClr>
              <a:buSzPts val="3600"/>
              <a:buFont typeface="Barlow Medium"/>
              <a:buChar char="•"/>
            </a:pPr>
            <a:r>
              <a:rPr lang="en-US" sz="3600">
                <a:solidFill>
                  <a:schemeClr val="dk2"/>
                </a:solidFill>
                <a:latin typeface="Barlow Medium"/>
                <a:ea typeface="Barlow Medium"/>
                <a:cs typeface="Barlow Medium"/>
                <a:sym typeface="Barlow Medium"/>
              </a:rPr>
              <a:t>What instruments can you think of that have become integrated into different musical styles in recent years? </a:t>
            </a:r>
            <a:endParaRPr sz="3600" i="0" u="none" strike="noStrike" cap="none">
              <a:solidFill>
                <a:schemeClr val="dk2"/>
              </a:solidFill>
              <a:latin typeface="Barlow Medium"/>
              <a:ea typeface="Barlow Medium"/>
              <a:cs typeface="Barlow Medium"/>
              <a:sym typeface="Barlow Medium"/>
            </a:endParaRPr>
          </a:p>
          <a:p>
            <a:pPr marL="0" marR="0" lvl="0" indent="0" algn="l" rtl="0">
              <a:spcBef>
                <a:spcPts val="0"/>
              </a:spcBef>
              <a:spcAft>
                <a:spcPts val="0"/>
              </a:spcAft>
              <a:buNone/>
            </a:pPr>
            <a:endParaRPr sz="2400">
              <a:solidFill>
                <a:schemeClr val="dk1"/>
              </a:solidFill>
            </a:endParaRPr>
          </a:p>
          <a:p>
            <a:pPr marL="0" marR="0" lvl="0" indent="0" algn="l" rtl="0">
              <a:spcBef>
                <a:spcPts val="0"/>
              </a:spcBef>
              <a:spcAft>
                <a:spcPts val="0"/>
              </a:spcAft>
              <a:buNone/>
            </a:pPr>
            <a:endParaRPr sz="2400">
              <a:solidFill>
                <a:schemeClr val="dk1"/>
              </a:solidFill>
            </a:endParaRPr>
          </a:p>
          <a:p>
            <a:pPr marL="0" marR="0" lvl="0" indent="0" algn="l" rtl="0">
              <a:spcBef>
                <a:spcPts val="0"/>
              </a:spcBef>
              <a:spcAft>
                <a:spcPts val="0"/>
              </a:spcAft>
              <a:buNone/>
            </a:pPr>
            <a:endParaRPr sz="2400">
              <a:solidFill>
                <a:schemeClr val="dk1"/>
              </a:solidFill>
            </a:endParaRPr>
          </a:p>
          <a:p>
            <a:pPr marL="0" marR="0" lvl="0" indent="0" algn="l" rtl="0">
              <a:spcBef>
                <a:spcPts val="0"/>
              </a:spcBef>
              <a:spcAft>
                <a:spcPts val="0"/>
              </a:spcAft>
              <a:buNone/>
            </a:pPr>
            <a:endParaRPr sz="2400">
              <a:solidFill>
                <a:srgbClr val="FF0000"/>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76200" algn="l" rtl="0">
              <a:lnSpc>
                <a:spcPct val="90000"/>
              </a:lnSpc>
              <a:spcBef>
                <a:spcPts val="0"/>
              </a:spcBef>
              <a:spcAft>
                <a:spcPts val="0"/>
              </a:spcAft>
              <a:buClr>
                <a:schemeClr val="dk1"/>
              </a:buClr>
              <a:buSzPts val="2400"/>
              <a:buNone/>
            </a:pPr>
            <a:endParaRPr sz="2400"/>
          </a:p>
          <a:p>
            <a:pPr marL="0" lvl="0" indent="0" algn="l" rtl="0">
              <a:lnSpc>
                <a:spcPct val="90000"/>
              </a:lnSpc>
              <a:spcBef>
                <a:spcPts val="1000"/>
              </a:spcBef>
              <a:spcAft>
                <a:spcPts val="0"/>
              </a:spcAft>
              <a:buClr>
                <a:schemeClr val="dk1"/>
              </a:buClr>
              <a:buSzPts val="2400"/>
              <a:buNone/>
            </a:pPr>
            <a:endParaRPr sz="2400">
              <a:latin typeface="Play"/>
              <a:ea typeface="Play"/>
              <a:cs typeface="Play"/>
              <a:sym typeface="Play"/>
            </a:endParaRPr>
          </a:p>
          <a:p>
            <a:pPr marL="228600" lvl="0" indent="-76200" algn="l" rtl="0">
              <a:lnSpc>
                <a:spcPct val="90000"/>
              </a:lnSpc>
              <a:spcBef>
                <a:spcPts val="1000"/>
              </a:spcBef>
              <a:spcAft>
                <a:spcPts val="0"/>
              </a:spcAft>
              <a:buClr>
                <a:schemeClr val="dk1"/>
              </a:buClr>
              <a:buSzPts val="2400"/>
              <a:buNone/>
            </a:pPr>
            <a:endParaRPr sz="2400">
              <a:latin typeface="Play"/>
              <a:ea typeface="Play"/>
              <a:cs typeface="Play"/>
              <a:sym typeface="Play"/>
            </a:endParaRPr>
          </a:p>
          <a:p>
            <a:pPr marL="228600" lvl="0" indent="-50800" algn="l" rtl="0">
              <a:lnSpc>
                <a:spcPct val="90000"/>
              </a:lnSpc>
              <a:spcBef>
                <a:spcPts val="1000"/>
              </a:spcBef>
              <a:spcAft>
                <a:spcPts val="1600"/>
              </a:spcAft>
              <a:buClr>
                <a:schemeClr val="dk1"/>
              </a:buClr>
              <a:buSzPts val="2800"/>
              <a:buNone/>
            </a:pPr>
            <a:endParaRPr/>
          </a:p>
        </p:txBody>
      </p:sp>
      <p:sp>
        <p:nvSpPr>
          <p:cNvPr id="299" name="Google Shape;299;p12"/>
          <p:cNvSpPr txBox="1">
            <a:spLocks noGrp="1"/>
          </p:cNvSpPr>
          <p:nvPr>
            <p:ph type="title"/>
          </p:nvPr>
        </p:nvSpPr>
        <p:spPr>
          <a:xfrm>
            <a:off x="751800" y="1864800"/>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a:latin typeface="Barlow"/>
                <a:ea typeface="Barlow"/>
                <a:cs typeface="Barlow"/>
                <a:sym typeface="Barlow"/>
              </a:rPr>
              <a:t>Exit Ticket or Homework</a:t>
            </a:r>
            <a:endParaRPr>
              <a:latin typeface="Barlow"/>
              <a:ea typeface="Barlow"/>
              <a:cs typeface="Barlow"/>
              <a:sym typeface="Barlow"/>
            </a:endParaRPr>
          </a:p>
        </p:txBody>
      </p:sp>
      <p:sp>
        <p:nvSpPr>
          <p:cNvPr id="300" name="Google Shape;300;p12"/>
          <p:cNvSpPr txBox="1"/>
          <p:nvPr/>
        </p:nvSpPr>
        <p:spPr>
          <a:xfrm>
            <a:off x="871804" y="3190499"/>
            <a:ext cx="10448400" cy="554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000" i="0" u="none" strike="noStrike" cap="none">
                <a:solidFill>
                  <a:schemeClr val="dk2"/>
                </a:solidFill>
                <a:latin typeface="Barlow Medium"/>
                <a:ea typeface="Barlow Medium"/>
                <a:cs typeface="Barlow Medium"/>
                <a:sym typeface="Barlow Medium"/>
              </a:rPr>
              <a:t>Based on today's lesson, complete your exit ticket.</a:t>
            </a:r>
            <a:endParaRPr sz="3000" i="0" u="none" strike="noStrike" cap="none">
              <a:solidFill>
                <a:schemeClr val="dk2"/>
              </a:solidFill>
              <a:latin typeface="Barlow Medium"/>
              <a:ea typeface="Barlow Medium"/>
              <a:cs typeface="Barlow Medium"/>
              <a:sym typeface="Barlow Medium"/>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g2f248b0d2f3_0_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4020">
                <a:solidFill>
                  <a:schemeClr val="accent1"/>
                </a:solidFill>
                <a:latin typeface="Barlow"/>
                <a:ea typeface="Barlow"/>
                <a:cs typeface="Barlow"/>
                <a:sym typeface="Barlow"/>
              </a:rPr>
              <a:t>Consider a Career in Music!</a:t>
            </a:r>
            <a:endParaRPr sz="4700">
              <a:solidFill>
                <a:schemeClr val="accent1"/>
              </a:solidFill>
            </a:endParaRPr>
          </a:p>
          <a:p>
            <a:pPr marL="0" lvl="0" indent="0" algn="l" rtl="0">
              <a:spcBef>
                <a:spcPts val="0"/>
              </a:spcBef>
              <a:spcAft>
                <a:spcPts val="0"/>
              </a:spcAft>
              <a:buNone/>
            </a:pPr>
            <a:endParaRPr/>
          </a:p>
        </p:txBody>
      </p:sp>
      <p:sp>
        <p:nvSpPr>
          <p:cNvPr id="306" name="Google Shape;306;g2f248b0d2f3_0_0"/>
          <p:cNvSpPr txBox="1">
            <a:spLocks noGrp="1"/>
          </p:cNvSpPr>
          <p:nvPr>
            <p:ph type="body" idx="1"/>
          </p:nvPr>
        </p:nvSpPr>
        <p:spPr>
          <a:xfrm>
            <a:off x="838200" y="1492000"/>
            <a:ext cx="10515600" cy="43512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3000"/>
              <a:t>What careers are related to the lesson we just completed?</a:t>
            </a:r>
            <a:endParaRPr sz="3000"/>
          </a:p>
          <a:p>
            <a:pPr marL="457200" lvl="0" indent="-419100" algn="l" rtl="0">
              <a:lnSpc>
                <a:spcPct val="115000"/>
              </a:lnSpc>
              <a:spcBef>
                <a:spcPts val="1200"/>
              </a:spcBef>
              <a:spcAft>
                <a:spcPts val="0"/>
              </a:spcAft>
              <a:buClr>
                <a:schemeClr val="dk2"/>
              </a:buClr>
              <a:buSzPts val="3000"/>
              <a:buChar char="●"/>
            </a:pPr>
            <a:r>
              <a:rPr lang="en-US" sz="3000"/>
              <a:t>Instrument Manufacturer</a:t>
            </a:r>
            <a:endParaRPr sz="3000"/>
          </a:p>
          <a:p>
            <a:pPr marL="457200" lvl="0" indent="-419100" algn="l" rtl="0">
              <a:lnSpc>
                <a:spcPct val="115000"/>
              </a:lnSpc>
              <a:spcBef>
                <a:spcPts val="0"/>
              </a:spcBef>
              <a:spcAft>
                <a:spcPts val="0"/>
              </a:spcAft>
              <a:buClr>
                <a:schemeClr val="dk2"/>
              </a:buClr>
              <a:buSzPts val="3000"/>
              <a:buChar char="●"/>
            </a:pPr>
            <a:r>
              <a:rPr lang="en-US" sz="3000"/>
              <a:t>Music Store/Retailer Owner, Manager</a:t>
            </a:r>
            <a:endParaRPr sz="3000"/>
          </a:p>
          <a:p>
            <a:pPr marL="457200" lvl="0" indent="-419100" algn="l" rtl="0">
              <a:lnSpc>
                <a:spcPct val="115000"/>
              </a:lnSpc>
              <a:spcBef>
                <a:spcPts val="0"/>
              </a:spcBef>
              <a:spcAft>
                <a:spcPts val="0"/>
              </a:spcAft>
              <a:buClr>
                <a:schemeClr val="dk2"/>
              </a:buClr>
              <a:buSzPts val="3000"/>
              <a:buChar char="●"/>
            </a:pPr>
            <a:r>
              <a:rPr lang="en-US" sz="3000"/>
              <a:t>Instrument Repair &amp; Restoration Tech</a:t>
            </a:r>
            <a:endParaRPr sz="3000"/>
          </a:p>
          <a:p>
            <a:pPr marL="457200" lvl="0" indent="-419100" algn="l" rtl="0">
              <a:lnSpc>
                <a:spcPct val="115000"/>
              </a:lnSpc>
              <a:spcBef>
                <a:spcPts val="0"/>
              </a:spcBef>
              <a:spcAft>
                <a:spcPts val="0"/>
              </a:spcAft>
              <a:buClr>
                <a:schemeClr val="dk2"/>
              </a:buClr>
              <a:buSzPts val="3000"/>
              <a:buChar char="●"/>
            </a:pPr>
            <a:r>
              <a:rPr lang="en-US" sz="3000"/>
              <a:t>Instrument Sales Associate</a:t>
            </a:r>
            <a:endParaRPr sz="3000"/>
          </a:p>
          <a:p>
            <a:pPr marL="457200" lvl="0" indent="-419100" algn="l" rtl="0">
              <a:lnSpc>
                <a:spcPct val="115000"/>
              </a:lnSpc>
              <a:spcBef>
                <a:spcPts val="0"/>
              </a:spcBef>
              <a:spcAft>
                <a:spcPts val="0"/>
              </a:spcAft>
              <a:buClr>
                <a:schemeClr val="dk2"/>
              </a:buClr>
              <a:buSzPts val="3000"/>
              <a:buChar char="●"/>
            </a:pPr>
            <a:r>
              <a:rPr lang="en-US" sz="3000"/>
              <a:t>Composer</a:t>
            </a:r>
            <a:endParaRPr sz="3000"/>
          </a:p>
          <a:p>
            <a:pPr marL="457200" lvl="0" indent="-419100" algn="l" rtl="0">
              <a:lnSpc>
                <a:spcPct val="115000"/>
              </a:lnSpc>
              <a:spcBef>
                <a:spcPts val="0"/>
              </a:spcBef>
              <a:spcAft>
                <a:spcPts val="0"/>
              </a:spcAft>
              <a:buClr>
                <a:schemeClr val="dk2"/>
              </a:buClr>
              <a:buSzPts val="3000"/>
              <a:buChar char="●"/>
            </a:pPr>
            <a:r>
              <a:rPr lang="en-US" sz="3000"/>
              <a:t>Performer</a:t>
            </a:r>
            <a:endParaRPr sz="3000"/>
          </a:p>
          <a:p>
            <a:pPr marL="0" lvl="0" indent="0" algn="l" rtl="0">
              <a:spcBef>
                <a:spcPts val="1000"/>
              </a:spcBef>
              <a:spcAft>
                <a:spcPts val="1600"/>
              </a:spcAft>
              <a:buNone/>
            </a:pP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pic>
        <p:nvPicPr>
          <p:cNvPr id="311" name="Google Shape;311;g302a5fcc70e_0_0"/>
          <p:cNvPicPr preferRelativeResize="0"/>
          <p:nvPr/>
        </p:nvPicPr>
        <p:blipFill>
          <a:blip r:embed="rId3">
            <a:alphaModFix/>
          </a:blip>
          <a:stretch>
            <a:fillRect/>
          </a:stretch>
        </p:blipFill>
        <p:spPr>
          <a:xfrm>
            <a:off x="0" y="0"/>
            <a:ext cx="12191990" cy="6858000"/>
          </a:xfrm>
          <a:prstGeom prst="rect">
            <a:avLst/>
          </a:prstGeom>
          <a:noFill/>
          <a:ln>
            <a:noFill/>
          </a:ln>
        </p:spPr>
      </p:pic>
    </p:spTree>
  </p:cSld>
  <p:clrMapOvr>
    <a:masterClrMapping/>
  </p:clrMapOvr>
</p:sld>
</file>

<file path=ppt/theme/theme1.xml><?xml version="1.0" encoding="utf-8"?>
<a:theme xmlns:a="http://schemas.openxmlformats.org/drawingml/2006/main" name="Build on Music!">
  <a:themeElements>
    <a:clrScheme name="Simple Light">
      <a:dk1>
        <a:srgbClr val="000000"/>
      </a:dk1>
      <a:lt1>
        <a:srgbClr val="FFFFFF"/>
      </a:lt1>
      <a:dk2>
        <a:srgbClr val="595959"/>
      </a:dk2>
      <a:lt2>
        <a:srgbClr val="EEEEEE"/>
      </a:lt2>
      <a:accent1>
        <a:srgbClr val="01486B"/>
      </a:accent1>
      <a:accent2>
        <a:srgbClr val="47C5DE"/>
      </a:accent2>
      <a:accent3>
        <a:srgbClr val="F1B000"/>
      </a:accent3>
      <a:accent4>
        <a:srgbClr val="F1B000"/>
      </a:accent4>
      <a:accent5>
        <a:srgbClr val="00B7CE"/>
      </a:accent5>
      <a:accent6>
        <a:srgbClr val="00486F"/>
      </a:accent6>
      <a:hlink>
        <a:srgbClr val="43B8D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1714</Words>
  <Application>Microsoft Macintosh PowerPoint</Application>
  <PresentationFormat>Widescreen</PresentationFormat>
  <Paragraphs>127</Paragraphs>
  <Slides>33</Slides>
  <Notes>33</Notes>
  <HiddenSlides>0</HiddenSlides>
  <MMClips>5</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Calibri</vt:lpstr>
      <vt:lpstr>Roboto</vt:lpstr>
      <vt:lpstr>Arial</vt:lpstr>
      <vt:lpstr>Barlow Medium</vt:lpstr>
      <vt:lpstr>Play</vt:lpstr>
      <vt:lpstr>Barlow</vt:lpstr>
      <vt:lpstr>Build on Music!</vt:lpstr>
      <vt:lpstr>PowerPoint Presentation</vt:lpstr>
      <vt:lpstr>Instruments on the Move!</vt:lpstr>
      <vt:lpstr>Lesson Objectives</vt:lpstr>
      <vt:lpstr>Lesson Introduction</vt:lpstr>
      <vt:lpstr>Class Discussion</vt:lpstr>
      <vt:lpstr>Instruments on the Move </vt:lpstr>
      <vt:lpstr>The Journey of the  Mandolin and Accordion</vt:lpstr>
      <vt:lpstr>Accordions</vt:lpstr>
      <vt:lpstr>Mandolins</vt:lpstr>
      <vt:lpstr>The Journey of the Mandolin</vt:lpstr>
      <vt:lpstr>The Journey of a Mandolin</vt:lpstr>
      <vt:lpstr>The Journey of the Mandolin</vt:lpstr>
      <vt:lpstr>The Mandolin  Finds a Musical Home</vt:lpstr>
      <vt:lpstr>The Journey of the Accordion</vt:lpstr>
      <vt:lpstr>The Journey of the Accordion</vt:lpstr>
      <vt:lpstr>The Journey of the Accordion</vt:lpstr>
      <vt:lpstr>Oral History</vt:lpstr>
      <vt:lpstr>PowerPoint Presentation</vt:lpstr>
      <vt:lpstr>Compare and contrast mandolins</vt:lpstr>
      <vt:lpstr>Compare and contrast accordions</vt:lpstr>
      <vt:lpstr>Mandolins: The Sounds</vt:lpstr>
      <vt:lpstr>PowerPoint Presentation</vt:lpstr>
      <vt:lpstr>Mandolins: The Sounds</vt:lpstr>
      <vt:lpstr>PowerPoint Presentation</vt:lpstr>
      <vt:lpstr>Accordions: The Sounds</vt:lpstr>
      <vt:lpstr>PowerPoint Presentation</vt:lpstr>
      <vt:lpstr>Accordions: The Sounds</vt:lpstr>
      <vt:lpstr>PowerPoint Presentation</vt:lpstr>
      <vt:lpstr>Let's Discuss!</vt:lpstr>
      <vt:lpstr>Wrap-Up</vt:lpstr>
      <vt:lpstr>Exit Ticket or Homework</vt:lpstr>
      <vt:lpstr>Consider a Career in Music!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B.J. Morgan</cp:lastModifiedBy>
  <cp:revision>1</cp:revision>
  <dcterms:created xsi:type="dcterms:W3CDTF">2024-05-27T10:57:34Z</dcterms:created>
  <dcterms:modified xsi:type="dcterms:W3CDTF">2024-12-03T21:46:46Z</dcterms:modified>
</cp:coreProperties>
</file>