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Barlow" pitchFamily="2" charset="77"/>
      <p:regular r:id="rId31"/>
      <p:bold r:id="rId32"/>
      <p:italic r:id="rId33"/>
      <p:boldItalic r:id="rId34"/>
    </p:embeddedFont>
    <p:embeddedFont>
      <p:font typeface="Barlow Medium" panose="020F0502020204030204" pitchFamily="34"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36" d="100"/>
          <a:sy n="136" d="100"/>
        </p:scale>
        <p:origin x="200" y="4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fc92bbf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dfc92bb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ed6c06e695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ed6c06e69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d6c06e695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d6c06e695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ed6c06e695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ed6c06e695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815129e6e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815129e6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ed6c06e69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ed6c06e69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ed6c06e69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ed6c06e69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ed6c06e695_1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ed6c06e695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f3935a902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f3935a902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ed6c06e695_1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ed6c06e695_1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3935a902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f3935a902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ed6c06e695_1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ed6c06e695_1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rPr>
              <a:t>Through the early 20</a:t>
            </a:r>
            <a:r>
              <a:rPr lang="en" sz="1300" baseline="30000">
                <a:solidFill>
                  <a:schemeClr val="dk1"/>
                </a:solidFill>
              </a:rPr>
              <a:t>th</a:t>
            </a:r>
            <a:r>
              <a:rPr lang="en" sz="1300">
                <a:solidFill>
                  <a:schemeClr val="dk1"/>
                </a:solidFill>
              </a:rPr>
              <a:t> century, the size of ensembles, venues, and audiences for popular music grew to the point where, in the 1920s, an acoustic guitar was almost inaudible. These ensembles played a wide range of music, including jazz, blues, and Hawaiian songs.</a:t>
            </a:r>
            <a:r>
              <a:rPr lang="en" sz="1300">
                <a:solidFill>
                  <a:srgbClr val="FF0000"/>
                </a:solidFill>
              </a:rPr>
              <a:t> </a:t>
            </a:r>
            <a:r>
              <a:rPr lang="en" sz="1300">
                <a:solidFill>
                  <a:schemeClr val="dk1"/>
                </a:solidFill>
              </a:rPr>
              <a:t>Many guitarists found that they simply needed louder instruments to contribute to a band or, particularly in Hawaiian music, play a melody over one. </a:t>
            </a:r>
            <a:endParaRPr sz="13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rPr>
              <a:t>Luthiers and engineers began experimenting with electricity to determine what this then-new technology could do to add volume. With the amplifying vacuum tube and moving coil speaker already having been invented in 1906 and 1924, respectively, luthiers developed louder instruments that enabled guitarists to create new sounds</a:t>
            </a:r>
            <a:r>
              <a:rPr lang="en" sz="1300">
                <a:solidFill>
                  <a:srgbClr val="70AD47"/>
                </a:solidFill>
              </a:rPr>
              <a:t>, </a:t>
            </a:r>
            <a:r>
              <a:rPr lang="en" sz="1300">
                <a:solidFill>
                  <a:schemeClr val="dk1"/>
                </a:solidFill>
              </a:rPr>
              <a:t>their own signature sound, and even entirely new music. </a:t>
            </a:r>
            <a:endParaRPr sz="13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rPr>
              <a:t>Electric guitars feature devices called pickups embedded in their bodies. Pickups convert the vibrations of the strings into an electric signal which is then sent to an amplifier through a cable. The amplifier converts the electric signal into sound and plays it.</a:t>
            </a:r>
            <a:endParaRPr sz="13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ed6c06e695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ed6c06e695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ed6c06e695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ed6c06e695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Rickenbacker </a:t>
            </a:r>
            <a:r>
              <a:rPr lang="en" sz="1200" b="1">
                <a:solidFill>
                  <a:schemeClr val="dk1"/>
                </a:solidFill>
                <a:latin typeface="Calibri"/>
                <a:ea typeface="Calibri"/>
                <a:cs typeface="Calibri"/>
                <a:sym typeface="Calibri"/>
              </a:rPr>
              <a:t>A-22 “Frying Pan” Electric Guitar</a:t>
            </a:r>
            <a:r>
              <a:rPr lang="en" sz="1200">
                <a:solidFill>
                  <a:schemeClr val="dk1"/>
                </a:solidFill>
                <a:latin typeface="Calibri"/>
                <a:ea typeface="Calibri"/>
                <a:cs typeface="Calibri"/>
                <a:sym typeface="Calibri"/>
              </a:rPr>
              <a:t>, Mid 1930s</a:t>
            </a:r>
            <a:r>
              <a:rPr lang="en" sz="1200">
                <a:solidFill>
                  <a:schemeClr val="dk1"/>
                </a:solidFill>
              </a:rPr>
              <a:t>   </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George Beauchamp sought to make guitars even louder using electrical amplification. He recognized that the vibration of the guitar’s strings, rather than its body, was the most effective source for a signal to amplify. Using two large magnets and a length of wire, he created the pickup that enabled Ro-Pat-In (later renamed Rickenbacker) to release the A-22 “Frying Pan” electric lap steel guitar in 1932. Paired with an amplifier, the pickup made the Frying Pan loud enough to play with the large bands of the day. </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But as bands grew louder, venues and crowds grew – and so bands had to become louder again. Guitarists needed their pickups to be more efficient for higher volume and more customizable for better control over their sound. Makers innovated pickups with different magnets, variations in wiring, and even entirely new electric circuitry. These new designs have helped guitarists reach almost any volume level required with the ability for everyone to find their signature sound. </a:t>
            </a:r>
            <a:endParaRPr sz="1200">
              <a:solidFill>
                <a:schemeClr val="dk1"/>
              </a:solidFill>
            </a:endParaRPr>
          </a:p>
          <a:p>
            <a:pPr marL="0" lvl="0" indent="0" algn="l" rtl="0">
              <a:lnSpc>
                <a:spcPct val="115000"/>
              </a:lnSpc>
              <a:spcBef>
                <a:spcPts val="800"/>
              </a:spcBef>
              <a:spcAft>
                <a:spcPts val="80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ed6c06e695_1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ed6c06e695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a:solidFill>
                  <a:schemeClr val="dk1"/>
                </a:solidFill>
              </a:rPr>
              <a:t>Through the early 20</a:t>
            </a:r>
            <a:r>
              <a:rPr lang="en" sz="1300" baseline="30000">
                <a:solidFill>
                  <a:schemeClr val="dk1"/>
                </a:solidFill>
              </a:rPr>
              <a:t>th</a:t>
            </a:r>
            <a:r>
              <a:rPr lang="en" sz="1300">
                <a:solidFill>
                  <a:schemeClr val="dk1"/>
                </a:solidFill>
              </a:rPr>
              <a:t> century, the size of ensembles, venues, and audiences for popular music grew to the point where, in the 1920s, an acoustic guitar was almost inaudible. These ensembles played a wide range of music, including jazz, blues, and Hawaiian songs.</a:t>
            </a:r>
            <a:r>
              <a:rPr lang="en" sz="1300">
                <a:solidFill>
                  <a:srgbClr val="FF0000"/>
                </a:solidFill>
              </a:rPr>
              <a:t> </a:t>
            </a:r>
            <a:r>
              <a:rPr lang="en" sz="1300">
                <a:solidFill>
                  <a:schemeClr val="dk1"/>
                </a:solidFill>
              </a:rPr>
              <a:t>Many guitarists found that they simply needed louder instruments to contribute to a band or, particularly in Hawaiian music, play a melody over one. Luthiers and engineers began experimenting with electricity to determine what this then-new technology could do to add volume. With the amplifying vacuum tube and moving coil speaker already having been invented in 1906 and 1924, respectively, luthiers developed louder instruments that enabled guitarists to create new sounds</a:t>
            </a:r>
            <a:r>
              <a:rPr lang="en" sz="1300">
                <a:solidFill>
                  <a:srgbClr val="70AD47"/>
                </a:solidFill>
              </a:rPr>
              <a:t>, </a:t>
            </a:r>
            <a:r>
              <a:rPr lang="en" sz="1300">
                <a:solidFill>
                  <a:schemeClr val="dk1"/>
                </a:solidFill>
              </a:rPr>
              <a:t>their own signature sound, and even entirely new music. The instruments to the right include some direct results, and some distant descendants, of this pioneering work.</a:t>
            </a:r>
            <a:endParaRPr sz="13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ed6c06e695_1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ed6c06e695_1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f3935a9026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f3935a902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ed6c06e695_3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ed6c06e695_3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Without amplification, many electric instruments would be almost silent – or at least much quieter. Early guitar amplifiers, first released with matching electrified guitars in 1928 and as standalone units in 1933, were scaled-down versions of public address and movie theater sound systems. Portability was key, as they were primarily used in performances by guitarists who needed to be heard in a larger band. </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As popular tastes changed, particularly with the advent of rock and roll in the 1940s and 50s, many musicians demanded ever-increasing volume. In the 1960s, guitarists Dick Dale and Pete Townshend worked with Leo Fender and Jim Marshall, respectively, to develop 100 watt amplifiers that would let them push their sound to incredible levels. </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The development of transistor-based, or solid-state, amplifiers led to even more power albeit with a different tone quality. Many guitarists continue to play through vacuum tube-based amplifiers, while bass guitarists often rely on the greater power afforded by solid-state amplifiers: bass frequencies need to be amplified at a higher level to be heard as equally loud.</a:t>
            </a:r>
            <a:endParaRPr sz="1200">
              <a:solidFill>
                <a:schemeClr val="dk1"/>
              </a:solidFill>
            </a:endParaRPr>
          </a:p>
          <a:p>
            <a:pPr marL="0" lvl="0" indent="0" algn="l" rtl="0">
              <a:spcBef>
                <a:spcPts val="80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ed6c06e695_1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ed6c06e695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f3935a902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f3935a902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ed6c06e695_1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ed6c06e695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Because magnetic pickups take their signal directly from vibrating strings rather than a resonating body, luthiers making electric instruments are free to make instruments in just about any shape. Rickenbacker’s Frying Pan, based on the Hawaiian lap guitar, eliminated almost all of that instrument’s body other than a small circular section supporting the pickup, bridge, and volume control. </a:t>
            </a:r>
            <a:br>
              <a:rPr lang="en" sz="1200">
                <a:solidFill>
                  <a:schemeClr val="dk1"/>
                </a:solidFill>
              </a:rPr>
            </a:br>
            <a:r>
              <a:rPr lang="en" sz="1200">
                <a:solidFill>
                  <a:schemeClr val="dk1"/>
                </a:solidFill>
              </a:rPr>
              <a:t>Fender’s solid-body Telecaster was larger than the Frying Pan, but still much shallower than an acoustic or hollow-body electric. </a:t>
            </a:r>
            <a:br>
              <a:rPr lang="en" sz="1200">
                <a:solidFill>
                  <a:schemeClr val="dk1"/>
                </a:solidFill>
              </a:rPr>
            </a:br>
            <a:r>
              <a:rPr lang="en" sz="1200">
                <a:solidFill>
                  <a:schemeClr val="dk1"/>
                </a:solidFill>
              </a:rPr>
              <a:t>The Stratocaster, Fender’s follow-up to the Telecaster, featured extensive contouring on its body to make the guitar more comfortable to hold. Unconstrained entirely by the need for a resonant body, luthiers pioneered new designs, styles, and even new instruments. </a:t>
            </a:r>
            <a:br>
              <a:rPr lang="en" sz="1200">
                <a:solidFill>
                  <a:schemeClr val="dk1"/>
                </a:solidFill>
              </a:rPr>
            </a:br>
            <a:r>
              <a:rPr lang="en" sz="1200">
                <a:solidFill>
                  <a:schemeClr val="dk1"/>
                </a:solidFill>
              </a:rPr>
              <a:t>Fender’s Precision Bass (“P-Bass”), with its fret markers and significantly smaller size compared to an upright string bass, gave bass guitarists new opportunities for dexterity and virtuosity. Luthiers like Ned Steinberger and Phil Kubicki created radical new designs for the electric bass guitar with, among other innovations, slimmer or even no headstocks, greatly reduced weight, and tuning mechanisms that keep the musician’s hands near playing position.  </a:t>
            </a:r>
            <a:endParaRPr sz="1200">
              <a:solidFill>
                <a:schemeClr val="dk1"/>
              </a:solidFill>
            </a:endParaRPr>
          </a:p>
          <a:p>
            <a:pPr marL="0" lvl="0" indent="0" algn="l" rtl="0">
              <a:lnSpc>
                <a:spcPct val="115000"/>
              </a:lnSpc>
              <a:spcBef>
                <a:spcPts val="800"/>
              </a:spcBef>
              <a:spcAft>
                <a:spcPts val="0"/>
              </a:spcAft>
              <a:buNone/>
            </a:pPr>
            <a:r>
              <a:rPr lang="en" sz="1200">
                <a:solidFill>
                  <a:schemeClr val="dk1"/>
                </a:solidFill>
              </a:rPr>
              <a:t>1. </a:t>
            </a:r>
            <a:r>
              <a:rPr lang="en" sz="1400">
                <a:solidFill>
                  <a:schemeClr val="dk1"/>
                </a:solidFill>
                <a:latin typeface="Calibri"/>
                <a:ea typeface="Calibri"/>
                <a:cs typeface="Calibri"/>
                <a:sym typeface="Calibri"/>
              </a:rPr>
              <a:t>Fender “Nocaster” Electric Guitar, 1951</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2. </a:t>
            </a:r>
            <a:r>
              <a:rPr lang="en" sz="1400">
                <a:solidFill>
                  <a:schemeClr val="dk1"/>
                </a:solidFill>
                <a:latin typeface="Calibri"/>
                <a:ea typeface="Calibri"/>
                <a:cs typeface="Calibri"/>
                <a:sym typeface="Calibri"/>
              </a:rPr>
              <a:t>Fender Stratocaster, 1955</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3. Gibson, Inc. Les Paul “Goldtop” Electric Guitar, 1952</a:t>
            </a:r>
            <a:endParaRPr sz="12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200">
                <a:solidFill>
                  <a:schemeClr val="dk1"/>
                </a:solidFill>
              </a:rPr>
              <a:t>4. Fender Musical Instrument Company Precision Electric Bass Guitar, 1965     </a:t>
            </a:r>
            <a:endParaRPr sz="1200">
              <a:solidFill>
                <a:schemeClr val="dk1"/>
              </a:solidFill>
            </a:endParaRPr>
          </a:p>
          <a:p>
            <a:pPr marL="0" lvl="0" indent="0" algn="l" rtl="0">
              <a:spcBef>
                <a:spcPts val="80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2ed6c06e695_1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2ed6c06e695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f3935a9026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f3935a902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ed6c06e695_1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ed6c06e695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ed6c06e695_1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ed6c06e695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f242ebb685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f242ebb68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02907b595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02907b595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300"/>
              <a:buFont typeface="Barlow"/>
              <a:buNone/>
              <a:defRPr sz="4300" b="1">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516075"/>
            <a:ext cx="8520600" cy="1110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Barlow"/>
              <a:buNone/>
              <a:defRPr sz="3600" b="1">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26600" y="620050"/>
            <a:ext cx="82908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1088875" y="1443100"/>
            <a:ext cx="7097400" cy="27420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Font typeface="Barlow"/>
              <a:buChar char="○"/>
              <a:defRPr sz="1800">
                <a:latin typeface="Barlow"/>
                <a:ea typeface="Barlow"/>
                <a:cs typeface="Barlow"/>
                <a:sym typeface="Barlow"/>
              </a:defRPr>
            </a:lvl2pPr>
            <a:lvl3pPr marL="1371600" lvl="2" indent="-342900">
              <a:spcBef>
                <a:spcPts val="0"/>
              </a:spcBef>
              <a:spcAft>
                <a:spcPts val="0"/>
              </a:spcAft>
              <a:buSzPts val="1800"/>
              <a:buFont typeface="Barlow"/>
              <a:buChar char="■"/>
              <a:defRPr sz="1800">
                <a:latin typeface="Barlow"/>
                <a:ea typeface="Barlow"/>
                <a:cs typeface="Barlow"/>
                <a:sym typeface="Barlow"/>
              </a:defRPr>
            </a:lvl3pPr>
            <a:lvl4pPr marL="1828800" lvl="3" indent="-342900">
              <a:spcBef>
                <a:spcPts val="0"/>
              </a:spcBef>
              <a:spcAft>
                <a:spcPts val="0"/>
              </a:spcAft>
              <a:buSzPts val="1800"/>
              <a:buFont typeface="Barlow"/>
              <a:buChar char="●"/>
              <a:defRPr sz="1800">
                <a:latin typeface="Barlow"/>
                <a:ea typeface="Barlow"/>
                <a:cs typeface="Barlow"/>
                <a:sym typeface="Barlow"/>
              </a:defRPr>
            </a:lvl4pPr>
            <a:lvl5pPr marL="2286000" lvl="4" indent="-342900">
              <a:spcBef>
                <a:spcPts val="0"/>
              </a:spcBef>
              <a:spcAft>
                <a:spcPts val="0"/>
              </a:spcAft>
              <a:buSzPts val="1800"/>
              <a:buFont typeface="Barlow"/>
              <a:buChar char="○"/>
              <a:defRPr sz="1800">
                <a:latin typeface="Barlow"/>
                <a:ea typeface="Barlow"/>
                <a:cs typeface="Barlow"/>
                <a:sym typeface="Barlow"/>
              </a:defRPr>
            </a:lvl5pPr>
            <a:lvl6pPr marL="2743200" lvl="5" indent="-342900">
              <a:spcBef>
                <a:spcPts val="0"/>
              </a:spcBef>
              <a:spcAft>
                <a:spcPts val="0"/>
              </a:spcAft>
              <a:buSzPts val="1800"/>
              <a:buFont typeface="Barlow"/>
              <a:buChar char="■"/>
              <a:defRPr sz="1800">
                <a:latin typeface="Barlow"/>
                <a:ea typeface="Barlow"/>
                <a:cs typeface="Barlow"/>
                <a:sym typeface="Barlow"/>
              </a:defRPr>
            </a:lvl6pPr>
            <a:lvl7pPr marL="3200400" lvl="6" indent="-342900">
              <a:spcBef>
                <a:spcPts val="0"/>
              </a:spcBef>
              <a:spcAft>
                <a:spcPts val="0"/>
              </a:spcAft>
              <a:buSzPts val="1800"/>
              <a:buFont typeface="Barlow"/>
              <a:buChar char="●"/>
              <a:defRPr sz="1800">
                <a:latin typeface="Barlow"/>
                <a:ea typeface="Barlow"/>
                <a:cs typeface="Barlow"/>
                <a:sym typeface="Barlow"/>
              </a:defRPr>
            </a:lvl7pPr>
            <a:lvl8pPr marL="3657600" lvl="7" indent="-342900">
              <a:spcBef>
                <a:spcPts val="0"/>
              </a:spcBef>
              <a:spcAft>
                <a:spcPts val="0"/>
              </a:spcAft>
              <a:buSzPts val="1800"/>
              <a:buFont typeface="Barlow"/>
              <a:buChar char="○"/>
              <a:defRPr sz="1800">
                <a:latin typeface="Barlow"/>
                <a:ea typeface="Barlow"/>
                <a:cs typeface="Barlow"/>
                <a:sym typeface="Barlow"/>
              </a:defRPr>
            </a:lvl8pPr>
            <a:lvl9pPr marL="4114800" lvl="8" indent="-342900">
              <a:spcBef>
                <a:spcPts val="0"/>
              </a:spcBef>
              <a:spcAft>
                <a:spcPts val="0"/>
              </a:spcAft>
              <a:buSzPts val="1800"/>
              <a:buFont typeface="Barlow"/>
              <a:buChar char="■"/>
              <a:defRPr sz="1800">
                <a:latin typeface="Barlow"/>
                <a:ea typeface="Barlow"/>
                <a:cs typeface="Barlow"/>
                <a:sym typeface="Barlow"/>
              </a:defRPr>
            </a:lvl9pPr>
          </a:lstStyle>
          <a:p>
            <a:endParaRPr/>
          </a:p>
        </p:txBody>
      </p:sp>
      <p:sp>
        <p:nvSpPr>
          <p:cNvPr id="23" name="Google Shape;23;p5"/>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a:endParaRPr/>
          </a:p>
        </p:txBody>
      </p:sp>
      <p:sp>
        <p:nvSpPr>
          <p:cNvPr id="26" name="Google Shape;26;p6"/>
          <p:cNvSpPr txBox="1">
            <a:spLocks noGrp="1"/>
          </p:cNvSpPr>
          <p:nvPr>
            <p:ph type="body" idx="1"/>
          </p:nvPr>
        </p:nvSpPr>
        <p:spPr>
          <a:xfrm>
            <a:off x="341100" y="1152475"/>
            <a:ext cx="39705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7" name="Google Shape;27;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8" name="Google Shape;28;p6"/>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478375" y="2000250"/>
            <a:ext cx="3379200" cy="2568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5" name="Google Shape;35;p8"/>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8"/>
          <p:cNvSpPr/>
          <p:nvPr/>
        </p:nvSpPr>
        <p:spPr>
          <a:xfrm>
            <a:off x="4530075" y="259025"/>
            <a:ext cx="4351500" cy="4236000"/>
          </a:xfrm>
          <a:prstGeom prst="roundRect">
            <a:avLst>
              <a:gd name="adj" fmla="val 373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367325" y="329275"/>
            <a:ext cx="8431500" cy="516900"/>
          </a:xfrm>
          <a:prstGeom prst="rect">
            <a:avLst/>
          </a:prstGeom>
        </p:spPr>
        <p:txBody>
          <a:bodyPr spcFirstLastPara="1" wrap="square" lIns="91425" tIns="91425" rIns="91425" bIns="91425" anchor="b" anchorCtr="0">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 name="Google Shape;39;p9"/>
          <p:cNvSpPr txBox="1">
            <a:spLocks noGrp="1"/>
          </p:cNvSpPr>
          <p:nvPr>
            <p:ph type="body" idx="1"/>
          </p:nvPr>
        </p:nvSpPr>
        <p:spPr>
          <a:xfrm>
            <a:off x="367325" y="846175"/>
            <a:ext cx="8431500" cy="9642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sz="2000"/>
            </a:lvl1pPr>
            <a:lvl2pPr marL="914400" lvl="1" indent="-323850" rtl="0">
              <a:spcBef>
                <a:spcPts val="0"/>
              </a:spcBef>
              <a:spcAft>
                <a:spcPts val="0"/>
              </a:spcAft>
              <a:buSzPts val="1500"/>
              <a:buChar char="○"/>
              <a:defRPr sz="1500"/>
            </a:lvl2pPr>
            <a:lvl3pPr marL="1371600" lvl="2" indent="-323850" rtl="0">
              <a:spcBef>
                <a:spcPts val="0"/>
              </a:spcBef>
              <a:spcAft>
                <a:spcPts val="0"/>
              </a:spcAft>
              <a:buSzPts val="1500"/>
              <a:buChar char="■"/>
              <a:defRPr sz="1500"/>
            </a:lvl3pPr>
            <a:lvl4pPr marL="1828800" lvl="3" indent="-323850" rtl="0">
              <a:spcBef>
                <a:spcPts val="0"/>
              </a:spcBef>
              <a:spcAft>
                <a:spcPts val="0"/>
              </a:spcAft>
              <a:buSzPts val="1500"/>
              <a:buChar char="●"/>
              <a:defRPr sz="1500"/>
            </a:lvl4pPr>
            <a:lvl5pPr marL="2286000" lvl="4" indent="-323850" rtl="0">
              <a:spcBef>
                <a:spcPts val="0"/>
              </a:spcBef>
              <a:spcAft>
                <a:spcPts val="0"/>
              </a:spcAft>
              <a:buSzPts val="1500"/>
              <a:buChar char="○"/>
              <a:defRPr sz="1500"/>
            </a:lvl5pPr>
            <a:lvl6pPr marL="2743200" lvl="5" indent="-323850" rtl="0">
              <a:spcBef>
                <a:spcPts val="0"/>
              </a:spcBef>
              <a:spcAft>
                <a:spcPts val="0"/>
              </a:spcAft>
              <a:buSzPts val="1500"/>
              <a:buChar char="■"/>
              <a:defRPr sz="1500"/>
            </a:lvl6pPr>
            <a:lvl7pPr marL="3200400" lvl="6" indent="-323850" rtl="0">
              <a:spcBef>
                <a:spcPts val="0"/>
              </a:spcBef>
              <a:spcAft>
                <a:spcPts val="0"/>
              </a:spcAft>
              <a:buSzPts val="1500"/>
              <a:buChar char="●"/>
              <a:defRPr sz="1500"/>
            </a:lvl7pPr>
            <a:lvl8pPr marL="3657600" lvl="7" indent="-323850" rtl="0">
              <a:spcBef>
                <a:spcPts val="0"/>
              </a:spcBef>
              <a:spcAft>
                <a:spcPts val="0"/>
              </a:spcAft>
              <a:buSzPts val="1500"/>
              <a:buChar char="○"/>
              <a:defRPr sz="1500"/>
            </a:lvl8pPr>
            <a:lvl9pPr marL="4114800" lvl="8" indent="-323850" rtl="0">
              <a:spcBef>
                <a:spcPts val="0"/>
              </a:spcBef>
              <a:spcAft>
                <a:spcPts val="0"/>
              </a:spcAft>
              <a:buSzPts val="1500"/>
              <a:buChar char="■"/>
              <a:defRPr sz="1500"/>
            </a:lvl9pPr>
          </a:lstStyle>
          <a:p>
            <a:endParaRPr/>
          </a:p>
        </p:txBody>
      </p:sp>
      <p:sp>
        <p:nvSpPr>
          <p:cNvPr id="40" name="Google Shape;40;p9"/>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 name="Google Shape;41;p9"/>
          <p:cNvSpPr/>
          <p:nvPr/>
        </p:nvSpPr>
        <p:spPr>
          <a:xfrm>
            <a:off x="284075" y="1810375"/>
            <a:ext cx="8589300" cy="2684700"/>
          </a:xfrm>
          <a:prstGeom prst="roundRect">
            <a:avLst>
              <a:gd name="adj" fmla="val 6132"/>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11"/>
          <p:cNvSpPr/>
          <p:nvPr/>
        </p:nvSpPr>
        <p:spPr>
          <a:xfrm>
            <a:off x="4572000" y="246075"/>
            <a:ext cx="4294200" cy="428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p:nvPr>
        </p:nvSpPr>
        <p:spPr>
          <a:xfrm>
            <a:off x="488525" y="11019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488525" y="269155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4939500" y="610025"/>
            <a:ext cx="3443700" cy="3588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318250" y="38894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311700" y="1394750"/>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1486B"/>
              </a:buClr>
              <a:buSzPts val="2800"/>
              <a:buFont typeface="Roboto"/>
              <a:buNone/>
              <a:defRPr sz="2800" b="1">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334375" y="4198950"/>
            <a:ext cx="464400" cy="3339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4691425" y="4764750"/>
            <a:ext cx="4452600" cy="37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300" b="1">
                <a:solidFill>
                  <a:schemeClr val="lt1"/>
                </a:solidFill>
                <a:latin typeface="Barlow"/>
                <a:ea typeface="Barlow"/>
                <a:cs typeface="Barlow"/>
                <a:sym typeface="Barlow"/>
              </a:rPr>
              <a:t>Turn it Up: Amplifying Guitars</a:t>
            </a:r>
            <a:endParaRPr sz="13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51296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Turn It Up: </a:t>
            </a:r>
            <a:endParaRPr/>
          </a:p>
          <a:p>
            <a:pPr marL="0" lvl="0" indent="0" algn="ctr" rtl="0">
              <a:spcBef>
                <a:spcPts val="0"/>
              </a:spcBef>
              <a:spcAft>
                <a:spcPts val="0"/>
              </a:spcAft>
              <a:buNone/>
            </a:pPr>
            <a:r>
              <a:rPr lang="en"/>
              <a:t>Amplifying Guitars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Lesson Objectives</a:t>
            </a:r>
            <a:r>
              <a:rPr lang="en"/>
              <a:t>	</a:t>
            </a:r>
            <a:endParaRPr/>
          </a:p>
        </p:txBody>
      </p:sp>
      <p:sp>
        <p:nvSpPr>
          <p:cNvPr id="75" name="Google Shape;75;p17"/>
          <p:cNvSpPr txBox="1">
            <a:spLocks noGrp="1"/>
          </p:cNvSpPr>
          <p:nvPr>
            <p:ph type="body" idx="1"/>
          </p:nvPr>
        </p:nvSpPr>
        <p:spPr>
          <a:xfrm>
            <a:off x="524775" y="1228625"/>
            <a:ext cx="8179800" cy="3276900"/>
          </a:xfrm>
          <a:prstGeom prst="rect">
            <a:avLst/>
          </a:prstGeom>
        </p:spPr>
        <p:txBody>
          <a:bodyPr spcFirstLastPara="1" wrap="square" lIns="91425" tIns="91425" rIns="91425" bIns="91425" anchor="t" anchorCtr="0">
            <a:normAutofit lnSpcReduction="20000"/>
          </a:bodyPr>
          <a:lstStyle/>
          <a:p>
            <a:pPr marL="457200" lvl="0" indent="-382830" algn="l" rtl="0">
              <a:lnSpc>
                <a:spcPct val="95000"/>
              </a:lnSpc>
              <a:spcBef>
                <a:spcPts val="0"/>
              </a:spcBef>
              <a:spcAft>
                <a:spcPts val="0"/>
              </a:spcAft>
              <a:buSzPts val="2429"/>
              <a:buChar char="●"/>
            </a:pPr>
            <a:r>
              <a:rPr lang="en" sz="2428"/>
              <a:t>Define pickup, amplification, and electricity.  </a:t>
            </a:r>
            <a:br>
              <a:rPr lang="en" sz="2428"/>
            </a:br>
            <a:endParaRPr sz="2428"/>
          </a:p>
          <a:p>
            <a:pPr marL="457200" lvl="0" indent="-382830" algn="l" rtl="0">
              <a:lnSpc>
                <a:spcPct val="95000"/>
              </a:lnSpc>
              <a:spcBef>
                <a:spcPts val="0"/>
              </a:spcBef>
              <a:spcAft>
                <a:spcPts val="0"/>
              </a:spcAft>
              <a:buSzPts val="2429"/>
              <a:buChar char="●"/>
            </a:pPr>
            <a:r>
              <a:rPr lang="en" sz="2428"/>
              <a:t>Identify the societal factors leading to the need for amplification.  </a:t>
            </a:r>
            <a:br>
              <a:rPr lang="en" sz="2428"/>
            </a:br>
            <a:endParaRPr sz="2428"/>
          </a:p>
          <a:p>
            <a:pPr marL="457200" lvl="0" indent="-382830" algn="l" rtl="0">
              <a:lnSpc>
                <a:spcPct val="95000"/>
              </a:lnSpc>
              <a:spcBef>
                <a:spcPts val="0"/>
              </a:spcBef>
              <a:spcAft>
                <a:spcPts val="0"/>
              </a:spcAft>
              <a:buSzPts val="2429"/>
              <a:buChar char="●"/>
            </a:pPr>
            <a:r>
              <a:rPr lang="en" sz="2428"/>
              <a:t>Compare various makes and models of guitars on visual and aural differences.  </a:t>
            </a:r>
            <a:br>
              <a:rPr lang="en" sz="2428"/>
            </a:br>
            <a:endParaRPr sz="2428"/>
          </a:p>
          <a:p>
            <a:pPr marL="457200" lvl="0" indent="-382830" algn="l" rtl="0">
              <a:lnSpc>
                <a:spcPct val="95000"/>
              </a:lnSpc>
              <a:spcBef>
                <a:spcPts val="0"/>
              </a:spcBef>
              <a:spcAft>
                <a:spcPts val="0"/>
              </a:spcAft>
              <a:buSzPts val="2429"/>
              <a:buChar char="●"/>
            </a:pPr>
            <a:r>
              <a:rPr lang="en" sz="2428"/>
              <a:t>Identify amplification preferences for self-selected artists. </a:t>
            </a:r>
            <a:endParaRPr sz="18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620"/>
              <a:t>Activity 1</a:t>
            </a:r>
            <a:endParaRPr sz="3620"/>
          </a:p>
        </p:txBody>
      </p:sp>
      <p:sp>
        <p:nvSpPr>
          <p:cNvPr id="81" name="Google Shape;81;p18"/>
          <p:cNvSpPr txBox="1">
            <a:spLocks noGrp="1"/>
          </p:cNvSpPr>
          <p:nvPr>
            <p:ph type="body" idx="1"/>
          </p:nvPr>
        </p:nvSpPr>
        <p:spPr>
          <a:xfrm>
            <a:off x="524775" y="1455625"/>
            <a:ext cx="7930500" cy="3046500"/>
          </a:xfrm>
          <a:prstGeom prst="rect">
            <a:avLst/>
          </a:prstGeom>
        </p:spPr>
        <p:txBody>
          <a:bodyPr spcFirstLastPara="1" wrap="square" lIns="91425" tIns="91425" rIns="91425" bIns="91425" anchor="t" anchorCtr="0">
            <a:normAutofit/>
          </a:bodyPr>
          <a:lstStyle/>
          <a:p>
            <a:pPr marL="457200" lvl="0" indent="-419100" algn="l" rtl="0">
              <a:spcBef>
                <a:spcPts val="0"/>
              </a:spcBef>
              <a:spcAft>
                <a:spcPts val="0"/>
              </a:spcAft>
              <a:buSzPts val="3000"/>
              <a:buChar char="●"/>
            </a:pPr>
            <a:r>
              <a:rPr lang="en" sz="3000"/>
              <a:t>Work collaboratively for five minutes to answer the question on the next slide.</a:t>
            </a:r>
            <a:br>
              <a:rPr lang="en" sz="3000"/>
            </a:br>
            <a:endParaRPr sz="3000"/>
          </a:p>
          <a:p>
            <a:pPr marL="457200" lvl="0" indent="-419100" algn="l" rtl="0">
              <a:spcBef>
                <a:spcPts val="0"/>
              </a:spcBef>
              <a:spcAft>
                <a:spcPts val="0"/>
              </a:spcAft>
              <a:buSzPts val="3000"/>
              <a:buChar char="●"/>
            </a:pPr>
            <a:r>
              <a:rPr lang="en" sz="3000"/>
              <a:t>You may use WORDS or DRAWINGS.</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524775" y="2926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Activity 1</a:t>
            </a:r>
            <a:endParaRPr sz="3020"/>
          </a:p>
        </p:txBody>
      </p:sp>
      <p:sp>
        <p:nvSpPr>
          <p:cNvPr id="87" name="Google Shape;87;p19"/>
          <p:cNvSpPr txBox="1">
            <a:spLocks noGrp="1"/>
          </p:cNvSpPr>
          <p:nvPr>
            <p:ph type="body" idx="1"/>
          </p:nvPr>
        </p:nvSpPr>
        <p:spPr>
          <a:xfrm>
            <a:off x="524775" y="771475"/>
            <a:ext cx="7930500" cy="776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600"/>
              <a:t>How does an electric guitar work?</a:t>
            </a:r>
            <a:endParaRPr sz="2600"/>
          </a:p>
        </p:txBody>
      </p:sp>
      <p:grpSp>
        <p:nvGrpSpPr>
          <p:cNvPr id="88" name="Google Shape;88;p19"/>
          <p:cNvGrpSpPr/>
          <p:nvPr/>
        </p:nvGrpSpPr>
        <p:grpSpPr>
          <a:xfrm>
            <a:off x="1977263" y="1548175"/>
            <a:ext cx="5189473" cy="2832901"/>
            <a:chOff x="1977263" y="1548175"/>
            <a:chExt cx="5189473" cy="2832901"/>
          </a:xfrm>
        </p:grpSpPr>
        <p:pic>
          <p:nvPicPr>
            <p:cNvPr id="89" name="Google Shape;89;p19" title="S2_Image_5MinuteTimerThumbnail.jpg">
              <a:hlinkClick r:id="" action="ppaction://hlinkshowjump?jump=nextslide"/>
            </p:cNvPr>
            <p:cNvPicPr preferRelativeResize="0"/>
            <p:nvPr/>
          </p:nvPicPr>
          <p:blipFill>
            <a:blip r:embed="rId3">
              <a:alphaModFix/>
            </a:blip>
            <a:stretch>
              <a:fillRect/>
            </a:stretch>
          </p:blipFill>
          <p:spPr>
            <a:xfrm>
              <a:off x="1977263" y="1548175"/>
              <a:ext cx="5189473" cy="2832901"/>
            </a:xfrm>
            <a:prstGeom prst="rect">
              <a:avLst/>
            </a:prstGeom>
            <a:noFill/>
            <a:ln w="76200" cap="flat" cmpd="sng">
              <a:solidFill>
                <a:schemeClr val="accent6"/>
              </a:solidFill>
              <a:prstDash val="solid"/>
              <a:round/>
              <a:headEnd type="none" w="sm" len="sm"/>
              <a:tailEnd type="none" w="sm" len="sm"/>
            </a:ln>
          </p:spPr>
        </p:pic>
        <p:sp>
          <p:nvSpPr>
            <p:cNvPr id="90" name="Google Shape;90;p19">
              <a:hlinkClick r:id="" action="ppaction://hlinkshowjump?jump=nextslide"/>
            </p:cNvPr>
            <p:cNvSpPr/>
            <p:nvPr/>
          </p:nvSpPr>
          <p:spPr>
            <a:xfrm rot="5400000">
              <a:off x="4480713" y="2852750"/>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 name="S2_Video_5MinuteTimer">
            <a:hlinkClick r:id="" action="ppaction://media"/>
            <a:extLst>
              <a:ext uri="{FF2B5EF4-FFF2-40B4-BE49-F238E27FC236}">
                <a16:creationId xmlns:a16="http://schemas.microsoft.com/office/drawing/2014/main" id="{11037118-4EF9-F197-4E22-E20B9D323A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59156" y="252474"/>
            <a:ext cx="7625687" cy="42894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75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4020"/>
              <a:t>Activity 1	</a:t>
            </a:r>
            <a:endParaRPr sz="4020"/>
          </a:p>
        </p:txBody>
      </p:sp>
      <p:sp>
        <p:nvSpPr>
          <p:cNvPr id="101" name="Google Shape;101;p21"/>
          <p:cNvSpPr txBox="1">
            <a:spLocks noGrp="1"/>
          </p:cNvSpPr>
          <p:nvPr>
            <p:ph type="body" idx="1"/>
          </p:nvPr>
        </p:nvSpPr>
        <p:spPr>
          <a:xfrm>
            <a:off x="606750" y="1929450"/>
            <a:ext cx="7930500" cy="1284600"/>
          </a:xfrm>
          <a:prstGeom prst="rect">
            <a:avLst/>
          </a:prstGeom>
        </p:spPr>
        <p:txBody>
          <a:bodyPr spcFirstLastPara="1" wrap="square" lIns="91425" tIns="91425" rIns="91425" bIns="91425" anchor="t" anchorCtr="0">
            <a:normAutofit/>
          </a:bodyPr>
          <a:lstStyle/>
          <a:p>
            <a:pPr marL="0" lvl="0" indent="0" algn="ctr" rtl="0">
              <a:spcBef>
                <a:spcPts val="0"/>
              </a:spcBef>
              <a:spcAft>
                <a:spcPts val="1200"/>
              </a:spcAft>
              <a:buNone/>
            </a:pPr>
            <a:r>
              <a:rPr lang="en" sz="3600"/>
              <a:t>Let’s Share!</a:t>
            </a:r>
            <a:endParaRPr sz="3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400"/>
              <a:t>Lesson Focus</a:t>
            </a:r>
            <a:r>
              <a:rPr lang="en"/>
              <a:t>	</a:t>
            </a:r>
            <a:endParaRPr/>
          </a:p>
        </p:txBody>
      </p:sp>
      <p:sp>
        <p:nvSpPr>
          <p:cNvPr id="107" name="Google Shape;107;p22"/>
          <p:cNvSpPr txBox="1">
            <a:spLocks noGrp="1"/>
          </p:cNvSpPr>
          <p:nvPr>
            <p:ph type="body" idx="1"/>
          </p:nvPr>
        </p:nvSpPr>
        <p:spPr>
          <a:xfrm>
            <a:off x="524775" y="1406975"/>
            <a:ext cx="3775800" cy="17235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None/>
            </a:pPr>
            <a:r>
              <a:rPr lang="en" sz="2800"/>
              <a:t>This lesson will be focused on the development of the electric guitar and how it became essential to the music industry.</a:t>
            </a:r>
            <a:endParaRPr sz="2800"/>
          </a:p>
          <a:p>
            <a:pPr marL="457200" lvl="0" indent="0" algn="l" rtl="0">
              <a:lnSpc>
                <a:spcPct val="95000"/>
              </a:lnSpc>
              <a:spcBef>
                <a:spcPts val="1200"/>
              </a:spcBef>
              <a:spcAft>
                <a:spcPts val="1200"/>
              </a:spcAft>
              <a:buNone/>
            </a:pPr>
            <a:endParaRPr/>
          </a:p>
        </p:txBody>
      </p:sp>
      <p:pic>
        <p:nvPicPr>
          <p:cNvPr id="108" name="Google Shape;108;p22"/>
          <p:cNvPicPr preferRelativeResize="0"/>
          <p:nvPr/>
        </p:nvPicPr>
        <p:blipFill rotWithShape="1">
          <a:blip r:embed="rId3">
            <a:alphaModFix/>
          </a:blip>
          <a:srcRect l="7330"/>
          <a:stretch/>
        </p:blipFill>
        <p:spPr>
          <a:xfrm>
            <a:off x="4490750" y="1085267"/>
            <a:ext cx="4132576" cy="297298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524775" y="3688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Lionel Loueke</a:t>
            </a:r>
            <a:r>
              <a:rPr lang="en"/>
              <a:t>	</a:t>
            </a:r>
            <a:endParaRPr/>
          </a:p>
        </p:txBody>
      </p:sp>
      <p:sp>
        <p:nvSpPr>
          <p:cNvPr id="114" name="Google Shape;114;p23"/>
          <p:cNvSpPr txBox="1">
            <a:spLocks noGrp="1"/>
          </p:cNvSpPr>
          <p:nvPr>
            <p:ph type="body" idx="1"/>
          </p:nvPr>
        </p:nvSpPr>
        <p:spPr>
          <a:xfrm>
            <a:off x="542350" y="941525"/>
            <a:ext cx="7930500" cy="8586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SzPts val="852"/>
              <a:buNone/>
            </a:pPr>
            <a:r>
              <a:rPr lang="en" sz="1950"/>
              <a:t>Watch two minutes of the Lionel Loueke video and answer the questions on your worksheet.</a:t>
            </a:r>
            <a:endParaRPr sz="1950">
              <a:solidFill>
                <a:srgbClr val="FF0000"/>
              </a:solidFill>
            </a:endParaRPr>
          </a:p>
        </p:txBody>
      </p:sp>
      <p:grpSp>
        <p:nvGrpSpPr>
          <p:cNvPr id="115" name="Google Shape;115;p23"/>
          <p:cNvGrpSpPr/>
          <p:nvPr/>
        </p:nvGrpSpPr>
        <p:grpSpPr>
          <a:xfrm>
            <a:off x="2168675" y="1809025"/>
            <a:ext cx="4677850" cy="2633925"/>
            <a:chOff x="2168675" y="1809025"/>
            <a:chExt cx="4677850" cy="2633925"/>
          </a:xfrm>
        </p:grpSpPr>
        <p:pic>
          <p:nvPicPr>
            <p:cNvPr id="116" name="Google Shape;116;p23" title="MM-LL-TH.jpg">
              <a:hlinkClick r:id="" action="ppaction://hlinkshowjump?jump=nextslide"/>
            </p:cNvPr>
            <p:cNvPicPr preferRelativeResize="0"/>
            <p:nvPr/>
          </p:nvPicPr>
          <p:blipFill>
            <a:blip r:embed="rId3">
              <a:alphaModFix/>
            </a:blip>
            <a:stretch>
              <a:fillRect/>
            </a:stretch>
          </p:blipFill>
          <p:spPr>
            <a:xfrm>
              <a:off x="2168675" y="1809025"/>
              <a:ext cx="4677850" cy="2633925"/>
            </a:xfrm>
            <a:prstGeom prst="rect">
              <a:avLst/>
            </a:prstGeom>
            <a:noFill/>
            <a:ln w="76200" cap="flat" cmpd="sng">
              <a:solidFill>
                <a:schemeClr val="accent1"/>
              </a:solidFill>
              <a:prstDash val="solid"/>
              <a:round/>
              <a:headEnd type="none" w="sm" len="sm"/>
              <a:tailEnd type="none" w="sm" len="sm"/>
            </a:ln>
          </p:spPr>
        </p:pic>
        <p:sp>
          <p:nvSpPr>
            <p:cNvPr id="117" name="Google Shape;117;p23">
              <a:hlinkClick r:id="" action="ppaction://hlinkshowjump?jump=nextslide"/>
            </p:cNvPr>
            <p:cNvSpPr/>
            <p:nvPr/>
          </p:nvSpPr>
          <p:spPr>
            <a:xfrm rot="5400000">
              <a:off x="4356063" y="3014113"/>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2" name="S2_Video_LionelLoueke">
            <a:hlinkClick r:id="" action="ppaction://media"/>
            <a:extLst>
              <a:ext uri="{FF2B5EF4-FFF2-40B4-BE49-F238E27FC236}">
                <a16:creationId xmlns:a16="http://schemas.microsoft.com/office/drawing/2014/main" id="{D72E9991-1361-07AD-D1FC-25458629BD1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00"/>
              <a:t>Jackie Venson</a:t>
            </a:r>
            <a:r>
              <a:rPr lang="en"/>
              <a:t>	</a:t>
            </a:r>
            <a:endParaRPr/>
          </a:p>
          <a:p>
            <a:pPr marL="0" lvl="0" indent="0" algn="l" rtl="0">
              <a:spcBef>
                <a:spcPts val="0"/>
              </a:spcBef>
              <a:spcAft>
                <a:spcPts val="0"/>
              </a:spcAft>
              <a:buNone/>
            </a:pPr>
            <a:endParaRPr/>
          </a:p>
        </p:txBody>
      </p:sp>
      <p:sp>
        <p:nvSpPr>
          <p:cNvPr id="128" name="Google Shape;128;p25"/>
          <p:cNvSpPr txBox="1">
            <a:spLocks noGrp="1"/>
          </p:cNvSpPr>
          <p:nvPr>
            <p:ph type="body" idx="1"/>
          </p:nvPr>
        </p:nvSpPr>
        <p:spPr>
          <a:xfrm>
            <a:off x="524775" y="1017725"/>
            <a:ext cx="7930500" cy="861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Watch the Jackie Venson video and answer the questions on your worksheet.</a:t>
            </a:r>
            <a:endParaRPr>
              <a:solidFill>
                <a:srgbClr val="FF0000"/>
              </a:solidFill>
            </a:endParaRPr>
          </a:p>
        </p:txBody>
      </p:sp>
      <p:grpSp>
        <p:nvGrpSpPr>
          <p:cNvPr id="129" name="Google Shape;129;p25"/>
          <p:cNvGrpSpPr/>
          <p:nvPr/>
        </p:nvGrpSpPr>
        <p:grpSpPr>
          <a:xfrm>
            <a:off x="2195650" y="1728875"/>
            <a:ext cx="4775525" cy="2688925"/>
            <a:chOff x="2195650" y="1728875"/>
            <a:chExt cx="4775525" cy="2688925"/>
          </a:xfrm>
        </p:grpSpPr>
        <p:pic>
          <p:nvPicPr>
            <p:cNvPr id="130" name="Google Shape;130;p25" title="MM-JV-TH.jpg">
              <a:hlinkClick r:id="" action="ppaction://hlinkshowjump?jump=nextslide"/>
            </p:cNvPr>
            <p:cNvPicPr preferRelativeResize="0"/>
            <p:nvPr/>
          </p:nvPicPr>
          <p:blipFill>
            <a:blip r:embed="rId3">
              <a:alphaModFix/>
            </a:blip>
            <a:stretch>
              <a:fillRect/>
            </a:stretch>
          </p:blipFill>
          <p:spPr>
            <a:xfrm>
              <a:off x="2195650" y="1728875"/>
              <a:ext cx="4775525" cy="2688925"/>
            </a:xfrm>
            <a:prstGeom prst="rect">
              <a:avLst/>
            </a:prstGeom>
            <a:noFill/>
            <a:ln w="76200" cap="flat" cmpd="sng">
              <a:solidFill>
                <a:schemeClr val="accent6"/>
              </a:solidFill>
              <a:prstDash val="solid"/>
              <a:round/>
              <a:headEnd type="none" w="sm" len="sm"/>
              <a:tailEnd type="none" w="sm" len="sm"/>
            </a:ln>
          </p:spPr>
        </p:pic>
        <p:sp>
          <p:nvSpPr>
            <p:cNvPr id="131" name="Google Shape;131;p25">
              <a:hlinkClick r:id="" action="ppaction://hlinkshowjump?jump=nextslide"/>
            </p:cNvPr>
            <p:cNvSpPr/>
            <p:nvPr/>
          </p:nvSpPr>
          <p:spPr>
            <a:xfrm rot="5400000">
              <a:off x="4356063" y="2961463"/>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2" name="S2_Video_JackieVenson">
            <a:hlinkClick r:id="" action="ppaction://media"/>
            <a:extLst>
              <a:ext uri="{FF2B5EF4-FFF2-40B4-BE49-F238E27FC236}">
                <a16:creationId xmlns:a16="http://schemas.microsoft.com/office/drawing/2014/main" id="{5005C1E8-7028-0A33-4841-66460F0D335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3175"/>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3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Let’s Discuss Electric Guitars</a:t>
            </a:r>
            <a:r>
              <a:rPr lang="en"/>
              <a:t>	</a:t>
            </a:r>
            <a:endParaRPr/>
          </a:p>
        </p:txBody>
      </p:sp>
      <p:sp>
        <p:nvSpPr>
          <p:cNvPr id="142" name="Google Shape;142;p27"/>
          <p:cNvSpPr txBox="1">
            <a:spLocks noGrp="1"/>
          </p:cNvSpPr>
          <p:nvPr>
            <p:ph type="body" idx="1"/>
          </p:nvPr>
        </p:nvSpPr>
        <p:spPr>
          <a:xfrm>
            <a:off x="524775" y="1254275"/>
            <a:ext cx="7930500" cy="304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Key ideas:</a:t>
            </a:r>
            <a:endParaRPr/>
          </a:p>
          <a:p>
            <a:pPr marL="457200" lvl="0" indent="-355600" algn="l" rtl="0">
              <a:spcBef>
                <a:spcPts val="1200"/>
              </a:spcBef>
              <a:spcAft>
                <a:spcPts val="0"/>
              </a:spcAft>
              <a:buSzPts val="2000"/>
              <a:buChar char="●"/>
            </a:pPr>
            <a:r>
              <a:rPr lang="en"/>
              <a:t>The development of the pickup. </a:t>
            </a:r>
            <a:br>
              <a:rPr lang="en"/>
            </a:br>
            <a:endParaRPr/>
          </a:p>
          <a:p>
            <a:pPr marL="457200" lvl="0" indent="-355600" algn="l" rtl="0">
              <a:spcBef>
                <a:spcPts val="0"/>
              </a:spcBef>
              <a:spcAft>
                <a:spcPts val="0"/>
              </a:spcAft>
              <a:buSzPts val="2000"/>
              <a:buChar char="●"/>
            </a:pPr>
            <a:r>
              <a:rPr lang="en"/>
              <a:t>The creation of amplification technology to project the sound.</a:t>
            </a:r>
            <a:br>
              <a:rPr lang="en"/>
            </a:br>
            <a:endParaRPr/>
          </a:p>
          <a:p>
            <a:pPr marL="457200" lvl="0" indent="-355600" algn="l" rtl="0">
              <a:spcBef>
                <a:spcPts val="0"/>
              </a:spcBef>
              <a:spcAft>
                <a:spcPts val="0"/>
              </a:spcAft>
              <a:buSzPts val="2000"/>
              <a:buChar char="●"/>
            </a:pPr>
            <a:r>
              <a:rPr lang="en"/>
              <a:t>The expansion of new shapes (no need for hollow body and resonating chamber).</a:t>
            </a:r>
            <a:endParaRPr sz="13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481950" y="953600"/>
            <a:ext cx="3690900" cy="2246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Here’s how electric guitars create and project sound.</a:t>
            </a:r>
            <a:endParaRPr sz="3000"/>
          </a:p>
        </p:txBody>
      </p:sp>
      <p:grpSp>
        <p:nvGrpSpPr>
          <p:cNvPr id="148" name="Google Shape;148;p28"/>
          <p:cNvGrpSpPr/>
          <p:nvPr/>
        </p:nvGrpSpPr>
        <p:grpSpPr>
          <a:xfrm>
            <a:off x="4514171" y="272974"/>
            <a:ext cx="4695894" cy="4242012"/>
            <a:chOff x="4514025" y="272975"/>
            <a:chExt cx="4467600" cy="4163325"/>
          </a:xfrm>
        </p:grpSpPr>
        <p:pic>
          <p:nvPicPr>
            <p:cNvPr id="149" name="Google Shape;149;p28" title="E2_Image_GuitarandAmp.jpg"/>
            <p:cNvPicPr preferRelativeResize="0"/>
            <p:nvPr/>
          </p:nvPicPr>
          <p:blipFill rotWithShape="1">
            <a:blip r:embed="rId3">
              <a:alphaModFix/>
            </a:blip>
            <a:srcRect l="5368" t="4786" r="9950" b="3157"/>
            <a:stretch/>
          </p:blipFill>
          <p:spPr>
            <a:xfrm>
              <a:off x="4568000" y="272975"/>
              <a:ext cx="3755226" cy="4082225"/>
            </a:xfrm>
            <a:prstGeom prst="rect">
              <a:avLst/>
            </a:prstGeom>
            <a:noFill/>
            <a:ln>
              <a:noFill/>
            </a:ln>
          </p:spPr>
        </p:pic>
        <p:cxnSp>
          <p:nvCxnSpPr>
            <p:cNvPr id="150" name="Google Shape;150;p28"/>
            <p:cNvCxnSpPr/>
            <p:nvPr/>
          </p:nvCxnSpPr>
          <p:spPr>
            <a:xfrm flipH="1">
              <a:off x="7433000" y="1244775"/>
              <a:ext cx="431400" cy="7200"/>
            </a:xfrm>
            <a:prstGeom prst="straightConnector1">
              <a:avLst/>
            </a:prstGeom>
            <a:noFill/>
            <a:ln w="9525" cap="flat" cmpd="sng">
              <a:solidFill>
                <a:srgbClr val="595959"/>
              </a:solidFill>
              <a:prstDash val="solid"/>
              <a:round/>
              <a:headEnd type="none" w="med" len="med"/>
              <a:tailEnd type="triangle" w="med" len="med"/>
            </a:ln>
          </p:spPr>
        </p:cxnSp>
        <p:sp>
          <p:nvSpPr>
            <p:cNvPr id="151" name="Google Shape;151;p28"/>
            <p:cNvSpPr txBox="1"/>
            <p:nvPr/>
          </p:nvSpPr>
          <p:spPr>
            <a:xfrm>
              <a:off x="7864400" y="971325"/>
              <a:ext cx="996000" cy="90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0000"/>
                  </a:solidFill>
                  <a:latin typeface="Barlow"/>
                  <a:ea typeface="Barlow"/>
                  <a:cs typeface="Barlow"/>
                  <a:sym typeface="Barlow"/>
                </a:rPr>
                <a:t>Strings</a:t>
              </a:r>
              <a:r>
                <a:rPr lang="en" sz="1200">
                  <a:solidFill>
                    <a:srgbClr val="000000"/>
                  </a:solidFill>
                  <a:latin typeface="Barlow"/>
                  <a:ea typeface="Barlow"/>
                  <a:cs typeface="Barlow"/>
                  <a:sym typeface="Barlow"/>
                </a:rPr>
                <a:t> vibrate and sound is created</a:t>
              </a:r>
              <a:endParaRPr sz="1200">
                <a:solidFill>
                  <a:srgbClr val="000000"/>
                </a:solidFill>
                <a:latin typeface="Barlow"/>
                <a:ea typeface="Barlow"/>
                <a:cs typeface="Barlow"/>
                <a:sym typeface="Barlow"/>
              </a:endParaRPr>
            </a:p>
          </p:txBody>
        </p:sp>
        <p:cxnSp>
          <p:nvCxnSpPr>
            <p:cNvPr id="152" name="Google Shape;152;p28"/>
            <p:cNvCxnSpPr/>
            <p:nvPr/>
          </p:nvCxnSpPr>
          <p:spPr>
            <a:xfrm rot="10800000" flipH="1">
              <a:off x="5871050" y="3954675"/>
              <a:ext cx="552600" cy="268800"/>
            </a:xfrm>
            <a:prstGeom prst="straightConnector1">
              <a:avLst/>
            </a:prstGeom>
            <a:noFill/>
            <a:ln w="9525" cap="flat" cmpd="sng">
              <a:solidFill>
                <a:srgbClr val="595959"/>
              </a:solidFill>
              <a:prstDash val="solid"/>
              <a:round/>
              <a:headEnd type="none" w="med" len="med"/>
              <a:tailEnd type="triangle" w="med" len="med"/>
            </a:ln>
          </p:spPr>
        </p:cxnSp>
        <p:sp>
          <p:nvSpPr>
            <p:cNvPr id="153" name="Google Shape;153;p28"/>
            <p:cNvSpPr txBox="1"/>
            <p:nvPr/>
          </p:nvSpPr>
          <p:spPr>
            <a:xfrm>
              <a:off x="4865925" y="4112000"/>
              <a:ext cx="1246500" cy="3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595959"/>
                  </a:solidFill>
                  <a:latin typeface="Barlow"/>
                  <a:ea typeface="Barlow"/>
                  <a:cs typeface="Barlow"/>
                  <a:sym typeface="Barlow"/>
                </a:rPr>
                <a:t>Shielded Cable</a:t>
              </a:r>
              <a:endParaRPr sz="1200" b="1">
                <a:solidFill>
                  <a:srgbClr val="595959"/>
                </a:solidFill>
                <a:latin typeface="Barlow"/>
                <a:ea typeface="Barlow"/>
                <a:cs typeface="Barlow"/>
                <a:sym typeface="Barlow"/>
              </a:endParaRPr>
            </a:p>
          </p:txBody>
        </p:sp>
        <p:cxnSp>
          <p:nvCxnSpPr>
            <p:cNvPr id="154" name="Google Shape;154;p28"/>
            <p:cNvCxnSpPr/>
            <p:nvPr/>
          </p:nvCxnSpPr>
          <p:spPr>
            <a:xfrm rot="10800000" flipH="1">
              <a:off x="5085525" y="2875250"/>
              <a:ext cx="172200" cy="699300"/>
            </a:xfrm>
            <a:prstGeom prst="straightConnector1">
              <a:avLst/>
            </a:prstGeom>
            <a:noFill/>
            <a:ln w="9525" cap="flat" cmpd="sng">
              <a:solidFill>
                <a:srgbClr val="595959"/>
              </a:solidFill>
              <a:prstDash val="solid"/>
              <a:round/>
              <a:headEnd type="none" w="med" len="med"/>
              <a:tailEnd type="triangle" w="med" len="med"/>
            </a:ln>
          </p:spPr>
        </p:cxnSp>
        <p:sp>
          <p:nvSpPr>
            <p:cNvPr id="155" name="Google Shape;155;p28"/>
            <p:cNvSpPr txBox="1"/>
            <p:nvPr/>
          </p:nvSpPr>
          <p:spPr>
            <a:xfrm>
              <a:off x="4584975" y="3433100"/>
              <a:ext cx="819900" cy="3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595959"/>
                  </a:solidFill>
                  <a:latin typeface="Barlow"/>
                  <a:ea typeface="Barlow"/>
                  <a:cs typeface="Barlow"/>
                  <a:sym typeface="Barlow"/>
                </a:rPr>
                <a:t>Speaker</a:t>
              </a:r>
              <a:endParaRPr sz="1200" b="1">
                <a:solidFill>
                  <a:srgbClr val="595959"/>
                </a:solidFill>
                <a:latin typeface="Barlow"/>
                <a:ea typeface="Barlow"/>
                <a:cs typeface="Barlow"/>
                <a:sym typeface="Barlow"/>
              </a:endParaRPr>
            </a:p>
          </p:txBody>
        </p:sp>
        <p:sp>
          <p:nvSpPr>
            <p:cNvPr id="156" name="Google Shape;156;p28"/>
            <p:cNvSpPr txBox="1"/>
            <p:nvPr/>
          </p:nvSpPr>
          <p:spPr>
            <a:xfrm>
              <a:off x="4514025" y="1099425"/>
              <a:ext cx="1950300" cy="67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595959"/>
                  </a:solidFill>
                  <a:latin typeface="Barlow"/>
                  <a:ea typeface="Barlow"/>
                  <a:cs typeface="Barlow"/>
                  <a:sym typeface="Barlow"/>
                </a:rPr>
                <a:t>Amplifier:</a:t>
              </a:r>
              <a:r>
                <a:rPr lang="en" sz="1200">
                  <a:solidFill>
                    <a:srgbClr val="595959"/>
                  </a:solidFill>
                  <a:latin typeface="Barlow Medium"/>
                  <a:ea typeface="Barlow Medium"/>
                  <a:cs typeface="Barlow Medium"/>
                  <a:sym typeface="Barlow Medium"/>
                </a:rPr>
                <a:t> Amplifies the sound and outputs sound from the speaker</a:t>
              </a:r>
              <a:endParaRPr sz="1200">
                <a:solidFill>
                  <a:srgbClr val="595959"/>
                </a:solidFill>
                <a:latin typeface="Barlow Medium"/>
                <a:ea typeface="Barlow Medium"/>
                <a:cs typeface="Barlow Medium"/>
                <a:sym typeface="Barlow Medium"/>
              </a:endParaRPr>
            </a:p>
          </p:txBody>
        </p:sp>
        <p:cxnSp>
          <p:nvCxnSpPr>
            <p:cNvPr id="157" name="Google Shape;157;p28"/>
            <p:cNvCxnSpPr/>
            <p:nvPr/>
          </p:nvCxnSpPr>
          <p:spPr>
            <a:xfrm>
              <a:off x="4959075" y="1761150"/>
              <a:ext cx="329400" cy="318900"/>
            </a:xfrm>
            <a:prstGeom prst="straightConnector1">
              <a:avLst/>
            </a:prstGeom>
            <a:noFill/>
            <a:ln w="9525" cap="flat" cmpd="sng">
              <a:solidFill>
                <a:srgbClr val="595959"/>
              </a:solidFill>
              <a:prstDash val="solid"/>
              <a:round/>
              <a:headEnd type="none" w="med" len="med"/>
              <a:tailEnd type="triangle" w="med" len="med"/>
            </a:ln>
          </p:spPr>
        </p:cxnSp>
        <p:cxnSp>
          <p:nvCxnSpPr>
            <p:cNvPr id="158" name="Google Shape;158;p28"/>
            <p:cNvCxnSpPr/>
            <p:nvPr/>
          </p:nvCxnSpPr>
          <p:spPr>
            <a:xfrm rot="10800000">
              <a:off x="7463550" y="3433100"/>
              <a:ext cx="532200" cy="9900"/>
            </a:xfrm>
            <a:prstGeom prst="straightConnector1">
              <a:avLst/>
            </a:prstGeom>
            <a:noFill/>
            <a:ln w="9525" cap="flat" cmpd="sng">
              <a:solidFill>
                <a:srgbClr val="595959"/>
              </a:solidFill>
              <a:prstDash val="solid"/>
              <a:round/>
              <a:headEnd type="none" w="med" len="med"/>
              <a:tailEnd type="triangle" w="med" len="med"/>
            </a:ln>
          </p:spPr>
        </p:cxnSp>
        <p:sp>
          <p:nvSpPr>
            <p:cNvPr id="159" name="Google Shape;159;p28"/>
            <p:cNvSpPr txBox="1"/>
            <p:nvPr/>
          </p:nvSpPr>
          <p:spPr>
            <a:xfrm>
              <a:off x="7985625" y="2585475"/>
              <a:ext cx="996000" cy="126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000000"/>
                  </a:solidFill>
                  <a:latin typeface="Barlow"/>
                  <a:ea typeface="Barlow"/>
                  <a:cs typeface="Barlow"/>
                  <a:sym typeface="Barlow"/>
                </a:rPr>
                <a:t>Pickups</a:t>
              </a:r>
              <a:r>
                <a:rPr lang="en" sz="1200">
                  <a:solidFill>
                    <a:srgbClr val="000000"/>
                  </a:solidFill>
                  <a:latin typeface="Barlow"/>
                  <a:ea typeface="Barlow"/>
                  <a:cs typeface="Barlow"/>
                  <a:sym typeface="Barlow"/>
                </a:rPr>
                <a:t> convert vibration into an electric signal</a:t>
              </a:r>
              <a:endParaRPr sz="1200">
                <a:solidFill>
                  <a:srgbClr val="000000"/>
                </a:solidFill>
                <a:latin typeface="Barlow"/>
                <a:ea typeface="Barlow"/>
                <a:cs typeface="Barlow"/>
                <a:sym typeface="Barlow"/>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479800" y="2104050"/>
            <a:ext cx="3690900" cy="876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000"/>
              <a:t>An early example: </a:t>
            </a:r>
            <a:endParaRPr sz="3000"/>
          </a:p>
          <a:p>
            <a:pPr marL="0" lvl="0" indent="0" algn="l" rtl="0">
              <a:spcBef>
                <a:spcPts val="0"/>
              </a:spcBef>
              <a:spcAft>
                <a:spcPts val="0"/>
              </a:spcAft>
              <a:buNone/>
            </a:pPr>
            <a:r>
              <a:rPr lang="en" sz="3000"/>
              <a:t>The “Frying Pan” electric guitar</a:t>
            </a:r>
            <a:endParaRPr sz="3000"/>
          </a:p>
        </p:txBody>
      </p:sp>
      <p:pic>
        <p:nvPicPr>
          <p:cNvPr id="165" name="Google Shape;165;p29"/>
          <p:cNvPicPr preferRelativeResize="0"/>
          <p:nvPr/>
        </p:nvPicPr>
        <p:blipFill>
          <a:blip r:embed="rId3">
            <a:alphaModFix/>
          </a:blip>
          <a:stretch>
            <a:fillRect/>
          </a:stretch>
        </p:blipFill>
        <p:spPr>
          <a:xfrm>
            <a:off x="6271653" y="331673"/>
            <a:ext cx="2535976" cy="4092723"/>
          </a:xfrm>
          <a:prstGeom prst="rect">
            <a:avLst/>
          </a:prstGeom>
          <a:noFill/>
          <a:ln>
            <a:noFill/>
          </a:ln>
        </p:spPr>
      </p:pic>
      <p:pic>
        <p:nvPicPr>
          <p:cNvPr id="166" name="Google Shape;166;p29"/>
          <p:cNvPicPr preferRelativeResize="0"/>
          <p:nvPr/>
        </p:nvPicPr>
        <p:blipFill>
          <a:blip r:embed="rId4">
            <a:alphaModFix/>
          </a:blip>
          <a:stretch>
            <a:fillRect/>
          </a:stretch>
        </p:blipFill>
        <p:spPr>
          <a:xfrm rot="10800000">
            <a:off x="4944151" y="529551"/>
            <a:ext cx="920488" cy="380082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0"/>
          <p:cNvSpPr txBox="1">
            <a:spLocks noGrp="1"/>
          </p:cNvSpPr>
          <p:nvPr>
            <p:ph type="title"/>
          </p:nvPr>
        </p:nvSpPr>
        <p:spPr>
          <a:xfrm>
            <a:off x="351825" y="1501538"/>
            <a:ext cx="4034700" cy="279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a:t>Electric Guitars </a:t>
            </a:r>
            <a:endParaRPr sz="2600"/>
          </a:p>
          <a:p>
            <a:pPr marL="0" lvl="0" indent="0" algn="l" rtl="0">
              <a:spcBef>
                <a:spcPts val="0"/>
              </a:spcBef>
              <a:spcAft>
                <a:spcPts val="0"/>
              </a:spcAft>
              <a:buNone/>
            </a:pPr>
            <a:r>
              <a:rPr lang="en" sz="2600"/>
              <a:t>from the </a:t>
            </a:r>
            <a:endParaRPr sz="2600"/>
          </a:p>
          <a:p>
            <a:pPr marL="0" lvl="0" indent="0" algn="l" rtl="0">
              <a:spcBef>
                <a:spcPts val="0"/>
              </a:spcBef>
              <a:spcAft>
                <a:spcPts val="0"/>
              </a:spcAft>
              <a:buNone/>
            </a:pPr>
            <a:r>
              <a:rPr lang="en" sz="2600"/>
              <a:t>Museum of Making Music</a:t>
            </a:r>
            <a:endParaRPr sz="2600"/>
          </a:p>
        </p:txBody>
      </p:sp>
      <p:sp>
        <p:nvSpPr>
          <p:cNvPr id="172" name="Google Shape;172;p30"/>
          <p:cNvSpPr txBox="1"/>
          <p:nvPr/>
        </p:nvSpPr>
        <p:spPr>
          <a:xfrm>
            <a:off x="264950" y="1670350"/>
            <a:ext cx="1331700" cy="11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FF0000"/>
              </a:solidFill>
              <a:latin typeface="Barlow Medium"/>
              <a:ea typeface="Barlow Medium"/>
              <a:cs typeface="Barlow Medium"/>
              <a:sym typeface="Barlow Medium"/>
            </a:endParaRPr>
          </a:p>
        </p:txBody>
      </p:sp>
      <p:pic>
        <p:nvPicPr>
          <p:cNvPr id="173" name="Google Shape;173;p30"/>
          <p:cNvPicPr preferRelativeResize="0"/>
          <p:nvPr/>
        </p:nvPicPr>
        <p:blipFill>
          <a:blip r:embed="rId3">
            <a:alphaModFix/>
          </a:blip>
          <a:stretch>
            <a:fillRect/>
          </a:stretch>
        </p:blipFill>
        <p:spPr>
          <a:xfrm>
            <a:off x="4304625" y="586250"/>
            <a:ext cx="4298076" cy="3578249"/>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1"/>
          <p:cNvSpPr txBox="1">
            <a:spLocks noGrp="1"/>
          </p:cNvSpPr>
          <p:nvPr>
            <p:ph type="title"/>
          </p:nvPr>
        </p:nvSpPr>
        <p:spPr>
          <a:xfrm>
            <a:off x="498513" y="648600"/>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00"/>
              <a:t>Watch electric guitars being built in the Gibson factory.</a:t>
            </a:r>
            <a:endParaRPr sz="2500"/>
          </a:p>
        </p:txBody>
      </p:sp>
      <p:grpSp>
        <p:nvGrpSpPr>
          <p:cNvPr id="179" name="Google Shape;179;p31"/>
          <p:cNvGrpSpPr/>
          <p:nvPr/>
        </p:nvGrpSpPr>
        <p:grpSpPr>
          <a:xfrm>
            <a:off x="1763638" y="1506975"/>
            <a:ext cx="5616725" cy="2649400"/>
            <a:chOff x="1780050" y="1703050"/>
            <a:chExt cx="5616725" cy="2649400"/>
          </a:xfrm>
        </p:grpSpPr>
        <p:pic>
          <p:nvPicPr>
            <p:cNvPr id="180" name="Google Shape;180;p31" title="FF-GIBSON-THUMB.jpg">
              <a:hlinkClick r:id="" action="ppaction://hlinkshowjump?jump=nextslide"/>
            </p:cNvPr>
            <p:cNvPicPr preferRelativeResize="0"/>
            <p:nvPr/>
          </p:nvPicPr>
          <p:blipFill>
            <a:blip r:embed="rId3">
              <a:alphaModFix/>
            </a:blip>
            <a:stretch>
              <a:fillRect/>
            </a:stretch>
          </p:blipFill>
          <p:spPr>
            <a:xfrm>
              <a:off x="1780050" y="1703050"/>
              <a:ext cx="5616725" cy="2649400"/>
            </a:xfrm>
            <a:prstGeom prst="rect">
              <a:avLst/>
            </a:prstGeom>
            <a:noFill/>
            <a:ln w="76200" cap="flat" cmpd="sng">
              <a:solidFill>
                <a:schemeClr val="accent6"/>
              </a:solidFill>
              <a:prstDash val="solid"/>
              <a:round/>
              <a:headEnd type="none" w="sm" len="sm"/>
              <a:tailEnd type="none" w="sm" len="sm"/>
            </a:ln>
          </p:spPr>
        </p:pic>
        <p:sp>
          <p:nvSpPr>
            <p:cNvPr id="181" name="Google Shape;181;p31">
              <a:hlinkClick r:id="" action="ppaction://hlinkshowjump?jump=nextslide"/>
            </p:cNvPr>
            <p:cNvSpPr/>
            <p:nvPr/>
          </p:nvSpPr>
          <p:spPr>
            <a:xfrm rot="5400000">
              <a:off x="4438038" y="2915863"/>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2" name="S2_Video_GibsonFactory">
            <a:hlinkClick r:id="" action="ppaction://media"/>
            <a:extLst>
              <a:ext uri="{FF2B5EF4-FFF2-40B4-BE49-F238E27FC236}">
                <a16:creationId xmlns:a16="http://schemas.microsoft.com/office/drawing/2014/main" id="{4702762B-4157-B5CA-BADC-47717641B7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75" y="1588"/>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a:spLocks noGrp="1"/>
          </p:cNvSpPr>
          <p:nvPr>
            <p:ph type="title"/>
          </p:nvPr>
        </p:nvSpPr>
        <p:spPr>
          <a:xfrm flipH="1">
            <a:off x="514550" y="1084800"/>
            <a:ext cx="4415400" cy="2973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3000"/>
          </a:p>
          <a:p>
            <a:pPr marL="0" lvl="0" indent="0" algn="l" rtl="0">
              <a:spcBef>
                <a:spcPts val="0"/>
              </a:spcBef>
              <a:spcAft>
                <a:spcPts val="0"/>
              </a:spcAft>
              <a:buNone/>
            </a:pPr>
            <a:r>
              <a:rPr lang="en" sz="3000"/>
              <a:t>Amplifiers from the </a:t>
            </a:r>
            <a:endParaRPr sz="3000"/>
          </a:p>
          <a:p>
            <a:pPr marL="0" lvl="0" indent="0" algn="l" rtl="0">
              <a:spcBef>
                <a:spcPts val="0"/>
              </a:spcBef>
              <a:spcAft>
                <a:spcPts val="0"/>
              </a:spcAft>
              <a:buNone/>
            </a:pPr>
            <a:r>
              <a:rPr lang="en" sz="3000"/>
              <a:t>Museum of Making Music</a:t>
            </a:r>
            <a:endParaRPr sz="3000"/>
          </a:p>
        </p:txBody>
      </p:sp>
      <p:sp>
        <p:nvSpPr>
          <p:cNvPr id="192" name="Google Shape;192;p33"/>
          <p:cNvSpPr txBox="1"/>
          <p:nvPr/>
        </p:nvSpPr>
        <p:spPr>
          <a:xfrm>
            <a:off x="2364400" y="2762700"/>
            <a:ext cx="4881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FF0000"/>
              </a:solidFill>
            </a:endParaRPr>
          </a:p>
        </p:txBody>
      </p:sp>
      <p:pic>
        <p:nvPicPr>
          <p:cNvPr id="193" name="Google Shape;193;p33"/>
          <p:cNvPicPr preferRelativeResize="0"/>
          <p:nvPr/>
        </p:nvPicPr>
        <p:blipFill rotWithShape="1">
          <a:blip r:embed="rId3">
            <a:alphaModFix/>
          </a:blip>
          <a:srcRect t="13769" b="11110"/>
          <a:stretch/>
        </p:blipFill>
        <p:spPr>
          <a:xfrm>
            <a:off x="4985800" y="571375"/>
            <a:ext cx="3658049" cy="3664026"/>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Watch amplifiers being built in the Orange Amps factory.</a:t>
            </a:r>
            <a:endParaRPr sz="2400"/>
          </a:p>
        </p:txBody>
      </p:sp>
      <p:grpSp>
        <p:nvGrpSpPr>
          <p:cNvPr id="199" name="Google Shape;199;p34"/>
          <p:cNvGrpSpPr/>
          <p:nvPr/>
        </p:nvGrpSpPr>
        <p:grpSpPr>
          <a:xfrm>
            <a:off x="1336000" y="1199450"/>
            <a:ext cx="6504850" cy="3068325"/>
            <a:chOff x="1336000" y="1199450"/>
            <a:chExt cx="6504850" cy="3068325"/>
          </a:xfrm>
        </p:grpSpPr>
        <p:pic>
          <p:nvPicPr>
            <p:cNvPr id="200" name="Google Shape;200;p34" title="FF-ORANGE-THUMB.jpg">
              <a:hlinkClick r:id="" action="ppaction://hlinkshowjump?jump=nextslide"/>
            </p:cNvPr>
            <p:cNvPicPr preferRelativeResize="0"/>
            <p:nvPr/>
          </p:nvPicPr>
          <p:blipFill>
            <a:blip r:embed="rId3">
              <a:alphaModFix/>
            </a:blip>
            <a:stretch>
              <a:fillRect/>
            </a:stretch>
          </p:blipFill>
          <p:spPr>
            <a:xfrm>
              <a:off x="1336000" y="1199450"/>
              <a:ext cx="6504850" cy="3068325"/>
            </a:xfrm>
            <a:prstGeom prst="rect">
              <a:avLst/>
            </a:prstGeom>
            <a:noFill/>
            <a:ln w="76200" cap="flat" cmpd="sng">
              <a:solidFill>
                <a:schemeClr val="accent6"/>
              </a:solidFill>
              <a:prstDash val="solid"/>
              <a:round/>
              <a:headEnd type="none" w="sm" len="sm"/>
              <a:tailEnd type="none" w="sm" len="sm"/>
            </a:ln>
          </p:spPr>
        </p:pic>
        <p:sp>
          <p:nvSpPr>
            <p:cNvPr id="201" name="Google Shape;201;p34">
              <a:hlinkClick r:id="" action="ppaction://hlinkshowjump?jump=nextslide"/>
            </p:cNvPr>
            <p:cNvSpPr/>
            <p:nvPr/>
          </p:nvSpPr>
          <p:spPr>
            <a:xfrm rot="5400000">
              <a:off x="4438038" y="245987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 name="S2_Video_OrangeFactory">
            <a:hlinkClick r:id="" action="ppaction://media"/>
            <a:extLst>
              <a:ext uri="{FF2B5EF4-FFF2-40B4-BE49-F238E27FC236}">
                <a16:creationId xmlns:a16="http://schemas.microsoft.com/office/drawing/2014/main" id="{35107B4E-44A0-1174-6A62-35BD058C695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75" y="3175"/>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6"/>
          <p:cNvSpPr txBox="1">
            <a:spLocks noGrp="1"/>
          </p:cNvSpPr>
          <p:nvPr>
            <p:ph type="title"/>
          </p:nvPr>
        </p:nvSpPr>
        <p:spPr>
          <a:xfrm>
            <a:off x="524775" y="310500"/>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Experimenting with Shapes</a:t>
            </a:r>
            <a:endParaRPr sz="3020"/>
          </a:p>
        </p:txBody>
      </p:sp>
      <p:pic>
        <p:nvPicPr>
          <p:cNvPr id="212" name="Google Shape;212;p36"/>
          <p:cNvPicPr preferRelativeResize="0"/>
          <p:nvPr/>
        </p:nvPicPr>
        <p:blipFill>
          <a:blip r:embed="rId3">
            <a:alphaModFix/>
          </a:blip>
          <a:stretch>
            <a:fillRect/>
          </a:stretch>
        </p:blipFill>
        <p:spPr>
          <a:xfrm>
            <a:off x="848250" y="1060550"/>
            <a:ext cx="1077550" cy="3332198"/>
          </a:xfrm>
          <a:prstGeom prst="rect">
            <a:avLst/>
          </a:prstGeom>
          <a:noFill/>
          <a:ln>
            <a:noFill/>
          </a:ln>
        </p:spPr>
      </p:pic>
      <p:pic>
        <p:nvPicPr>
          <p:cNvPr id="213" name="Google Shape;213;p36"/>
          <p:cNvPicPr preferRelativeResize="0"/>
          <p:nvPr/>
        </p:nvPicPr>
        <p:blipFill>
          <a:blip r:embed="rId4">
            <a:alphaModFix/>
          </a:blip>
          <a:stretch>
            <a:fillRect/>
          </a:stretch>
        </p:blipFill>
        <p:spPr>
          <a:xfrm>
            <a:off x="2911725" y="1071350"/>
            <a:ext cx="1077549" cy="3358023"/>
          </a:xfrm>
          <a:prstGeom prst="rect">
            <a:avLst/>
          </a:prstGeom>
          <a:noFill/>
          <a:ln>
            <a:noFill/>
          </a:ln>
        </p:spPr>
      </p:pic>
      <p:pic>
        <p:nvPicPr>
          <p:cNvPr id="214" name="Google Shape;214;p36"/>
          <p:cNvPicPr preferRelativeResize="0"/>
          <p:nvPr/>
        </p:nvPicPr>
        <p:blipFill>
          <a:blip r:embed="rId5">
            <a:alphaModFix/>
          </a:blip>
          <a:stretch>
            <a:fillRect/>
          </a:stretch>
        </p:blipFill>
        <p:spPr>
          <a:xfrm>
            <a:off x="4982475" y="1016900"/>
            <a:ext cx="1122143" cy="3358026"/>
          </a:xfrm>
          <a:prstGeom prst="rect">
            <a:avLst/>
          </a:prstGeom>
          <a:noFill/>
          <a:ln>
            <a:noFill/>
          </a:ln>
        </p:spPr>
      </p:pic>
      <p:pic>
        <p:nvPicPr>
          <p:cNvPr id="215" name="Google Shape;215;p36"/>
          <p:cNvPicPr preferRelativeResize="0"/>
          <p:nvPr/>
        </p:nvPicPr>
        <p:blipFill>
          <a:blip r:embed="rId6">
            <a:alphaModFix/>
          </a:blip>
          <a:stretch>
            <a:fillRect/>
          </a:stretch>
        </p:blipFill>
        <p:spPr>
          <a:xfrm>
            <a:off x="7196625" y="1016900"/>
            <a:ext cx="928022" cy="335802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Luthier Rick Turner </a:t>
            </a:r>
            <a:endParaRPr sz="3020"/>
          </a:p>
        </p:txBody>
      </p:sp>
      <p:grpSp>
        <p:nvGrpSpPr>
          <p:cNvPr id="221" name="Google Shape;221;p37"/>
          <p:cNvGrpSpPr/>
          <p:nvPr/>
        </p:nvGrpSpPr>
        <p:grpSpPr>
          <a:xfrm>
            <a:off x="1978214" y="1275877"/>
            <a:ext cx="5187572" cy="2939704"/>
            <a:chOff x="2191725" y="1347150"/>
            <a:chExt cx="4760550" cy="2680500"/>
          </a:xfrm>
        </p:grpSpPr>
        <p:pic>
          <p:nvPicPr>
            <p:cNvPr id="222" name="Google Shape;222;p37" title="OH-TURNER-TH.jpg">
              <a:hlinkClick r:id="" action="ppaction://hlinkshowjump?jump=nextslide"/>
            </p:cNvPr>
            <p:cNvPicPr preferRelativeResize="0"/>
            <p:nvPr/>
          </p:nvPicPr>
          <p:blipFill>
            <a:blip r:embed="rId3">
              <a:alphaModFix/>
            </a:blip>
            <a:stretch>
              <a:fillRect/>
            </a:stretch>
          </p:blipFill>
          <p:spPr>
            <a:xfrm>
              <a:off x="2191725" y="1347150"/>
              <a:ext cx="4760550" cy="2680500"/>
            </a:xfrm>
            <a:prstGeom prst="rect">
              <a:avLst/>
            </a:prstGeom>
            <a:noFill/>
            <a:ln w="76200" cap="flat" cmpd="sng">
              <a:solidFill>
                <a:schemeClr val="accent6"/>
              </a:solidFill>
              <a:prstDash val="solid"/>
              <a:round/>
              <a:headEnd type="none" w="sm" len="sm"/>
              <a:tailEnd type="none" w="sm" len="sm"/>
            </a:ln>
          </p:spPr>
        </p:pic>
        <p:sp>
          <p:nvSpPr>
            <p:cNvPr id="223" name="Google Shape;223;p37">
              <a:hlinkClick r:id="" action="ppaction://hlinkshowjump?jump=nextslide"/>
            </p:cNvPr>
            <p:cNvSpPr/>
            <p:nvPr/>
          </p:nvSpPr>
          <p:spPr>
            <a:xfrm rot="5400000">
              <a:off x="4454463" y="257552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 name="S2_Video_RickTurner">
            <a:hlinkClick r:id="" action="ppaction://media"/>
            <a:extLst>
              <a:ext uri="{FF2B5EF4-FFF2-40B4-BE49-F238E27FC236}">
                <a16:creationId xmlns:a16="http://schemas.microsoft.com/office/drawing/2014/main" id="{3E51B900-372C-E332-7606-8370B8BA4F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88" y="3175"/>
            <a:ext cx="91440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85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620"/>
              <a:t>Let’s Dive Deeper!</a:t>
            </a:r>
            <a:endParaRPr sz="3620"/>
          </a:p>
        </p:txBody>
      </p:sp>
      <p:sp>
        <p:nvSpPr>
          <p:cNvPr id="234" name="Google Shape;234;p39"/>
          <p:cNvSpPr txBox="1">
            <a:spLocks noGrp="1"/>
          </p:cNvSpPr>
          <p:nvPr>
            <p:ph type="body" idx="1"/>
          </p:nvPr>
        </p:nvSpPr>
        <p:spPr>
          <a:xfrm>
            <a:off x="524775" y="1320450"/>
            <a:ext cx="7930500" cy="3046500"/>
          </a:xfrm>
          <a:prstGeom prst="rect">
            <a:avLst/>
          </a:prstGeom>
        </p:spPr>
        <p:txBody>
          <a:bodyPr spcFirstLastPara="1" wrap="square" lIns="91425" tIns="91425" rIns="91425" bIns="91425" anchor="t" anchorCtr="0">
            <a:noAutofit/>
          </a:bodyPr>
          <a:lstStyle/>
          <a:p>
            <a:pPr marL="457200" lvl="0" indent="-419100" algn="l" rtl="0">
              <a:lnSpc>
                <a:spcPct val="100000"/>
              </a:lnSpc>
              <a:spcBef>
                <a:spcPts val="0"/>
              </a:spcBef>
              <a:spcAft>
                <a:spcPts val="0"/>
              </a:spcAft>
              <a:buSzPts val="3000"/>
              <a:buChar char="●"/>
            </a:pPr>
            <a:r>
              <a:rPr lang="en" sz="3000"/>
              <a:t>Spend 5-10 minutes researching a guitarist from a band/artist you listen to.</a:t>
            </a:r>
            <a:br>
              <a:rPr lang="en" sz="3000"/>
            </a:br>
            <a:endParaRPr sz="3000"/>
          </a:p>
          <a:p>
            <a:pPr marL="457200" lvl="0" indent="-419100" algn="l" rtl="0">
              <a:spcBef>
                <a:spcPts val="0"/>
              </a:spcBef>
              <a:spcAft>
                <a:spcPts val="0"/>
              </a:spcAft>
              <a:buSzPts val="3000"/>
              <a:buChar char="●"/>
            </a:pPr>
            <a:r>
              <a:rPr lang="en" sz="3000"/>
              <a:t>Once you’ve done so, answer the questions on your worksheet.</a:t>
            </a:r>
            <a:endParaRPr sz="3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0"/>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4022"/>
              <a:t>Wrap-Up</a:t>
            </a:r>
            <a:r>
              <a:rPr lang="en"/>
              <a:t>	</a:t>
            </a:r>
            <a:endParaRPr/>
          </a:p>
        </p:txBody>
      </p:sp>
      <p:sp>
        <p:nvSpPr>
          <p:cNvPr id="240" name="Google Shape;240;p40"/>
          <p:cNvSpPr txBox="1">
            <a:spLocks noGrp="1"/>
          </p:cNvSpPr>
          <p:nvPr>
            <p:ph type="body" idx="1"/>
          </p:nvPr>
        </p:nvSpPr>
        <p:spPr>
          <a:xfrm>
            <a:off x="524775" y="1459500"/>
            <a:ext cx="7930500" cy="2766600"/>
          </a:xfrm>
          <a:prstGeom prst="rect">
            <a:avLst/>
          </a:prstGeom>
        </p:spPr>
        <p:txBody>
          <a:bodyPr spcFirstLastPara="1" wrap="square" lIns="91425" tIns="91425" rIns="91425" bIns="91425" anchor="t" anchorCtr="0">
            <a:normAutofit lnSpcReduction="20000"/>
          </a:bodyPr>
          <a:lstStyle/>
          <a:p>
            <a:pPr marL="457200" lvl="0" indent="-406400" algn="l" rtl="0">
              <a:spcBef>
                <a:spcPts val="0"/>
              </a:spcBef>
              <a:spcAft>
                <a:spcPts val="0"/>
              </a:spcAft>
              <a:buSzPts val="2800"/>
              <a:buChar char="●"/>
            </a:pPr>
            <a:r>
              <a:rPr lang="en" sz="2800"/>
              <a:t>Return to your small groups.</a:t>
            </a:r>
            <a:br>
              <a:rPr lang="en" sz="2800"/>
            </a:br>
            <a:endParaRPr sz="2800"/>
          </a:p>
          <a:p>
            <a:pPr marL="457200" lvl="0" indent="-406400" algn="l" rtl="0">
              <a:spcBef>
                <a:spcPts val="0"/>
              </a:spcBef>
              <a:spcAft>
                <a:spcPts val="0"/>
              </a:spcAft>
              <a:buSzPts val="2800"/>
              <a:buChar char="●"/>
            </a:pPr>
            <a:r>
              <a:rPr lang="en" sz="2800"/>
              <a:t>Based on the new information you received throughout the class period, edit your answers.</a:t>
            </a:r>
            <a:br>
              <a:rPr lang="en" sz="2800"/>
            </a:br>
            <a:endParaRPr sz="2800"/>
          </a:p>
          <a:p>
            <a:pPr marL="457200" lvl="0" indent="-406400" algn="l" rtl="0">
              <a:spcBef>
                <a:spcPts val="0"/>
              </a:spcBef>
              <a:spcAft>
                <a:spcPts val="0"/>
              </a:spcAft>
              <a:buSzPts val="2800"/>
              <a:buChar char="●"/>
            </a:pPr>
            <a:r>
              <a:rPr lang="en" sz="2800"/>
              <a:t>Then, answer the exit ticket question.</a:t>
            </a:r>
            <a:endParaRPr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1"/>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0386"/>
              <a:buFont typeface="Arial"/>
              <a:buNone/>
            </a:pPr>
            <a:r>
              <a:rPr lang="en"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246" name="Google Shape;246;p41"/>
          <p:cNvSpPr txBox="1">
            <a:spLocks noGrp="1"/>
          </p:cNvSpPr>
          <p:nvPr>
            <p:ph type="body" idx="1"/>
          </p:nvPr>
        </p:nvSpPr>
        <p:spPr>
          <a:xfrm>
            <a:off x="524775" y="1152475"/>
            <a:ext cx="8359500" cy="30465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Clr>
                <a:schemeClr val="dk1"/>
              </a:buClr>
              <a:buSzPct val="55000"/>
              <a:buFont typeface="Arial"/>
              <a:buNone/>
            </a:pPr>
            <a:r>
              <a:rPr lang="en"/>
              <a:t>What careers are related to the lesson we just completed?</a:t>
            </a:r>
            <a:endParaRPr/>
          </a:p>
          <a:p>
            <a:pPr marL="457200" lvl="0" indent="-317500" algn="l" rtl="0">
              <a:spcBef>
                <a:spcPts val="1200"/>
              </a:spcBef>
              <a:spcAft>
                <a:spcPts val="0"/>
              </a:spcAft>
              <a:buSzPct val="100000"/>
              <a:buChar char="●"/>
            </a:pPr>
            <a:r>
              <a:rPr lang="en"/>
              <a:t>Luthier</a:t>
            </a:r>
            <a:endParaRPr/>
          </a:p>
          <a:p>
            <a:pPr marL="457200" lvl="0" indent="-317500" algn="l" rtl="0">
              <a:spcBef>
                <a:spcPts val="0"/>
              </a:spcBef>
              <a:spcAft>
                <a:spcPts val="0"/>
              </a:spcAft>
              <a:buSzPct val="100000"/>
              <a:buChar char="●"/>
            </a:pPr>
            <a:r>
              <a:rPr lang="en"/>
              <a:t>Instrument Manufacturer</a:t>
            </a:r>
            <a:endParaRPr/>
          </a:p>
          <a:p>
            <a:pPr marL="457200" lvl="0" indent="-317500" algn="l" rtl="0">
              <a:spcBef>
                <a:spcPts val="0"/>
              </a:spcBef>
              <a:spcAft>
                <a:spcPts val="0"/>
              </a:spcAft>
              <a:buSzPct val="100000"/>
              <a:buChar char="●"/>
            </a:pPr>
            <a:r>
              <a:rPr lang="en"/>
              <a:t>Singer/Songwriter</a:t>
            </a:r>
            <a:endParaRPr/>
          </a:p>
          <a:p>
            <a:pPr marL="457200" lvl="0" indent="-317500" algn="l" rtl="0">
              <a:spcBef>
                <a:spcPts val="0"/>
              </a:spcBef>
              <a:spcAft>
                <a:spcPts val="0"/>
              </a:spcAft>
              <a:buSzPct val="100000"/>
              <a:buChar char="●"/>
            </a:pPr>
            <a:r>
              <a:rPr lang="en"/>
              <a:t>Guitar Tech</a:t>
            </a:r>
            <a:endParaRPr/>
          </a:p>
          <a:p>
            <a:pPr marL="457200" lvl="0" indent="-317500" algn="l" rtl="0">
              <a:spcBef>
                <a:spcPts val="0"/>
              </a:spcBef>
              <a:spcAft>
                <a:spcPts val="0"/>
              </a:spcAft>
              <a:buSzPct val="100000"/>
              <a:buChar char="●"/>
            </a:pPr>
            <a:r>
              <a:rPr lang="en"/>
              <a:t>Guitar Repair Person</a:t>
            </a:r>
            <a:endParaRPr/>
          </a:p>
          <a:p>
            <a:pPr marL="457200" lvl="0" indent="-317500" algn="l" rtl="0">
              <a:spcBef>
                <a:spcPts val="0"/>
              </a:spcBef>
              <a:spcAft>
                <a:spcPts val="0"/>
              </a:spcAft>
              <a:buSzPct val="100000"/>
              <a:buChar char="●"/>
            </a:pPr>
            <a:r>
              <a:rPr lang="en"/>
              <a:t>Sound Engineer (stage)</a:t>
            </a:r>
            <a:endParaRPr/>
          </a:p>
          <a:p>
            <a:pPr marL="457200" lvl="0" indent="-317500" algn="l" rtl="0">
              <a:spcBef>
                <a:spcPts val="0"/>
              </a:spcBef>
              <a:spcAft>
                <a:spcPts val="0"/>
              </a:spcAft>
              <a:buSzPct val="100000"/>
              <a:buChar char="●"/>
            </a:pPr>
            <a:r>
              <a:rPr lang="en"/>
              <a:t>Stage Manager</a:t>
            </a:r>
            <a:endParaRPr/>
          </a:p>
          <a:p>
            <a:pPr marL="457200" lvl="0" indent="-317500" algn="l" rtl="0">
              <a:spcBef>
                <a:spcPts val="0"/>
              </a:spcBef>
              <a:spcAft>
                <a:spcPts val="0"/>
              </a:spcAft>
              <a:buSzPct val="100000"/>
              <a:buChar char="●"/>
            </a:pPr>
            <a:r>
              <a:rPr lang="en"/>
              <a:t>Acoustic Engineers</a:t>
            </a:r>
            <a:endParaRPr/>
          </a:p>
          <a:p>
            <a:pPr marL="457200" lvl="0" indent="-317500" algn="l" rtl="0">
              <a:spcBef>
                <a:spcPts val="0"/>
              </a:spcBef>
              <a:spcAft>
                <a:spcPts val="0"/>
              </a:spcAft>
              <a:buSzPct val="100000"/>
              <a:buChar char="●"/>
            </a:pPr>
            <a:r>
              <a:rPr lang="en"/>
              <a:t>Roadie</a:t>
            </a:r>
            <a:endParaRPr/>
          </a:p>
          <a:p>
            <a:pPr marL="457200" lvl="0" indent="-317500" algn="l" rtl="0">
              <a:spcBef>
                <a:spcPts val="0"/>
              </a:spcBef>
              <a:spcAft>
                <a:spcPts val="0"/>
              </a:spcAft>
              <a:buSzPct val="100000"/>
              <a:buChar char="●"/>
            </a:pPr>
            <a:r>
              <a:rPr lang="en"/>
              <a:t>Production Design</a:t>
            </a:r>
            <a:endParaRPr/>
          </a:p>
          <a:p>
            <a:pPr marL="457200" lvl="0" indent="-317500" algn="l" rtl="0">
              <a:spcBef>
                <a:spcPts val="0"/>
              </a:spcBef>
              <a:spcAft>
                <a:spcPts val="0"/>
              </a:spcAft>
              <a:buSzPct val="100000"/>
              <a:buChar char="●"/>
            </a:pPr>
            <a:r>
              <a:rPr lang="en"/>
              <a:t>Lighting Design</a:t>
            </a:r>
            <a:endParaRPr/>
          </a:p>
          <a:p>
            <a:pPr marL="457200" lvl="0" indent="-317500" algn="l" rtl="0">
              <a:spcBef>
                <a:spcPts val="0"/>
              </a:spcBef>
              <a:spcAft>
                <a:spcPts val="0"/>
              </a:spcAft>
              <a:buSzPct val="100000"/>
              <a:buChar char="●"/>
            </a:pPr>
            <a:r>
              <a:rPr lang="en"/>
              <a:t>Artist Relations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42"/>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1376</Words>
  <Application>Microsoft Macintosh PowerPoint</Application>
  <PresentationFormat>On-screen Show (16:9)</PresentationFormat>
  <Paragraphs>81</Paragraphs>
  <Slides>28</Slides>
  <Notes>28</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Roboto</vt:lpstr>
      <vt:lpstr>Arial</vt:lpstr>
      <vt:lpstr>Barlow Medium</vt:lpstr>
      <vt:lpstr>Barlow</vt:lpstr>
      <vt:lpstr>Build on Music!</vt:lpstr>
      <vt:lpstr>PowerPoint Presentation</vt:lpstr>
      <vt:lpstr>Turn It Up:  Amplifying Guitars</vt:lpstr>
      <vt:lpstr>Lesson Objectives </vt:lpstr>
      <vt:lpstr>Activity 1</vt:lpstr>
      <vt:lpstr>Activity 1</vt:lpstr>
      <vt:lpstr>PowerPoint Presentation</vt:lpstr>
      <vt:lpstr>Activity 1 </vt:lpstr>
      <vt:lpstr>Lesson Focus </vt:lpstr>
      <vt:lpstr>Lionel Loueke </vt:lpstr>
      <vt:lpstr>PowerPoint Presentation</vt:lpstr>
      <vt:lpstr>Jackie Venson  </vt:lpstr>
      <vt:lpstr>PowerPoint Presentation</vt:lpstr>
      <vt:lpstr>Let’s Discuss Electric Guitars </vt:lpstr>
      <vt:lpstr>Here’s how electric guitars create and project sound.</vt:lpstr>
      <vt:lpstr>An early example:  The “Frying Pan” electric guitar</vt:lpstr>
      <vt:lpstr>Electric Guitars  from the  Museum of Making Music</vt:lpstr>
      <vt:lpstr>Watch electric guitars being built in the Gibson factory.</vt:lpstr>
      <vt:lpstr>PowerPoint Presentation</vt:lpstr>
      <vt:lpstr> Amplifiers from the  Museum of Making Music</vt:lpstr>
      <vt:lpstr>Watch amplifiers being built in the Orange Amps factory.</vt:lpstr>
      <vt:lpstr>PowerPoint Presentation</vt:lpstr>
      <vt:lpstr>Experimenting with Shapes</vt:lpstr>
      <vt:lpstr>Luthier Rick Turner </vt:lpstr>
      <vt:lpstr>PowerPoint Presentation</vt:lpstr>
      <vt:lpstr>Let’s Dive Deeper!</vt:lpstr>
      <vt:lpstr>Wrap-Up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B.J. Morgan</cp:lastModifiedBy>
  <cp:revision>1</cp:revision>
  <dcterms:modified xsi:type="dcterms:W3CDTF">2024-12-03T21:32:41Z</dcterms:modified>
</cp:coreProperties>
</file>