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embeddedFontLst>
    <p:embeddedFont>
      <p:font typeface="Barlow" pitchFamily="2" charset="77"/>
      <p:regular r:id="rId22"/>
      <p:bold r:id="rId23"/>
      <p:italic r:id="rId24"/>
      <p:boldItalic r:id="rId25"/>
    </p:embeddedFont>
    <p:embeddedFont>
      <p:font typeface="Barlow Medium" panose="020F0502020204030204" pitchFamily="34" charset="0"/>
      <p:regular r:id="rId26"/>
      <p:bold r:id="rId27"/>
      <p:italic r:id="rId28"/>
      <p:boldItalic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jeoFh3CQdrWpeupL528C95A1EE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2" d="100"/>
          <a:sy n="102" d="100"/>
        </p:scale>
        <p:origin x="192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heme" Target="theme/them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fdfabab3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g2fdfabab3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858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Jeff Bezos = Amazon, Steve Jobs = Apple, Mark Zuckerberg = Meta</a:t>
            </a:r>
            <a:endParaRPr/>
          </a:p>
        </p:txBody>
      </p:sp>
      <p:sp>
        <p:nvSpPr>
          <p:cNvPr id="84" name="Google Shape;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7f9f3e750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7f9f3e750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Brick and Mortar Music Store</a:t>
            </a: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7f9f3e750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7f9f3e750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fabc55ce7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fabc55ce79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fabc55ce7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fabc55ce7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fabc55ce7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fabc55ce7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fabc55ce79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fabc55ce79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fabc55ce79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fabc55ce79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fabc55ce79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fabc55ce79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fabc55ce79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fabc55ce79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f2537ccc5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f2537ccc5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028f3af1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028f3af1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2f232199cab_0_6"/>
          <p:cNvSpPr txBox="1">
            <a:spLocks noGrp="1"/>
          </p:cNvSpPr>
          <p:nvPr>
            <p:ph type="ctrTitle"/>
          </p:nvPr>
        </p:nvSpPr>
        <p:spPr>
          <a:xfrm>
            <a:off x="415600" y="992767"/>
            <a:ext cx="11360700" cy="2361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700"/>
              <a:buFont typeface="Barlow"/>
              <a:buNone/>
              <a:defRPr sz="57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2" name="Google Shape;12;g2f232199cab_0_6"/>
          <p:cNvSpPr txBox="1">
            <a:spLocks noGrp="1"/>
          </p:cNvSpPr>
          <p:nvPr>
            <p:ph type="subTitle" idx="1"/>
          </p:nvPr>
        </p:nvSpPr>
        <p:spPr>
          <a:xfrm>
            <a:off x="415600" y="3354767"/>
            <a:ext cx="11360700" cy="148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sz="37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3" name="Google Shape;13;g2f232199cab_0_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2f232199cab_0_10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Barlow"/>
              <a:buNone/>
              <a:defRPr sz="48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g2f232199cab_0_1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Copy">
  <p:cSld name="CUSTOM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f232199cab_0_13"/>
          <p:cNvSpPr txBox="1">
            <a:spLocks noGrp="1"/>
          </p:cNvSpPr>
          <p:nvPr>
            <p:ph type="title"/>
          </p:nvPr>
        </p:nvSpPr>
        <p:spPr>
          <a:xfrm>
            <a:off x="568800" y="826733"/>
            <a:ext cx="11054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2f232199cab_0_13"/>
          <p:cNvSpPr txBox="1">
            <a:spLocks noGrp="1"/>
          </p:cNvSpPr>
          <p:nvPr>
            <p:ph type="body" idx="1"/>
          </p:nvPr>
        </p:nvSpPr>
        <p:spPr>
          <a:xfrm>
            <a:off x="1451833" y="1924133"/>
            <a:ext cx="9463200" cy="365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2f232199cab_0_16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2f232199cab_0_16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3" name="Google Shape;23;g2f232199cab_0_1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f232199cab_0_2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6" name="Google Shape;26;g2f232199cab_0_20"/>
          <p:cNvSpPr txBox="1">
            <a:spLocks noGrp="1"/>
          </p:cNvSpPr>
          <p:nvPr>
            <p:ph type="body" idx="1"/>
          </p:nvPr>
        </p:nvSpPr>
        <p:spPr>
          <a:xfrm>
            <a:off x="454800" y="1536633"/>
            <a:ext cx="5294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7" name="Google Shape;27;g2f232199cab_0_20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8" name="Google Shape;28;g2f232199cab_0_2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f232199cab_0_25"/>
          <p:cNvSpPr txBox="1">
            <a:spLocks noGrp="1"/>
          </p:cNvSpPr>
          <p:nvPr>
            <p:ph type="title"/>
          </p:nvPr>
        </p:nvSpPr>
        <p:spPr>
          <a:xfrm>
            <a:off x="664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2f232199cab_0_25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 with Image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232199cab_0_28"/>
          <p:cNvSpPr txBox="1">
            <a:spLocks noGrp="1"/>
          </p:cNvSpPr>
          <p:nvPr>
            <p:ph type="title"/>
          </p:nvPr>
        </p:nvSpPr>
        <p:spPr>
          <a:xfrm>
            <a:off x="637833" y="1471067"/>
            <a:ext cx="49212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4" name="Google Shape;34;g2f232199cab_0_28"/>
          <p:cNvSpPr txBox="1">
            <a:spLocks noGrp="1"/>
          </p:cNvSpPr>
          <p:nvPr>
            <p:ph type="body" idx="1"/>
          </p:nvPr>
        </p:nvSpPr>
        <p:spPr>
          <a:xfrm>
            <a:off x="637833" y="2667000"/>
            <a:ext cx="4505700" cy="342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5" name="Google Shape;35;g2f232199cab_0_2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g2f232199cab_0_28"/>
          <p:cNvSpPr/>
          <p:nvPr/>
        </p:nvSpPr>
        <p:spPr>
          <a:xfrm>
            <a:off x="6040100" y="345367"/>
            <a:ext cx="5802000" cy="5648100"/>
          </a:xfrm>
          <a:prstGeom prst="roundRect">
            <a:avLst>
              <a:gd name="adj" fmla="val 373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ide Image">
  <p:cSld name="ONE_COLUMN_TEXT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f232199cab_0_33"/>
          <p:cNvSpPr txBox="1">
            <a:spLocks noGrp="1"/>
          </p:cNvSpPr>
          <p:nvPr>
            <p:ph type="title"/>
          </p:nvPr>
        </p:nvSpPr>
        <p:spPr>
          <a:xfrm>
            <a:off x="489767" y="439033"/>
            <a:ext cx="11241900" cy="689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9" name="Google Shape;39;g2f232199cab_0_33"/>
          <p:cNvSpPr txBox="1">
            <a:spLocks noGrp="1"/>
          </p:cNvSpPr>
          <p:nvPr>
            <p:ph type="body" idx="1"/>
          </p:nvPr>
        </p:nvSpPr>
        <p:spPr>
          <a:xfrm>
            <a:off x="489767" y="1128233"/>
            <a:ext cx="11241900" cy="128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 rtl="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0" name="Google Shape;40;g2f232199cab_0_33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g2f232199cab_0_33"/>
          <p:cNvSpPr/>
          <p:nvPr/>
        </p:nvSpPr>
        <p:spPr>
          <a:xfrm>
            <a:off x="378767" y="2413833"/>
            <a:ext cx="11452500" cy="3579600"/>
          </a:xfrm>
          <a:prstGeom prst="roundRect">
            <a:avLst>
              <a:gd name="adj" fmla="val 613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2f232199cab_0_38"/>
          <p:cNvSpPr txBox="1">
            <a:spLocks noGrp="1"/>
          </p:cNvSpPr>
          <p:nvPr>
            <p:ph type="title"/>
          </p:nvPr>
        </p:nvSpPr>
        <p:spPr>
          <a:xfrm>
            <a:off x="644900" y="566200"/>
            <a:ext cx="10724700" cy="51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Font typeface="Barlow"/>
              <a:buNone/>
              <a:defRPr sz="640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4" name="Google Shape;44;g2f232199cab_0_3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f232199cab_0_41"/>
          <p:cNvSpPr/>
          <p:nvPr/>
        </p:nvSpPr>
        <p:spPr>
          <a:xfrm>
            <a:off x="6096000" y="328100"/>
            <a:ext cx="5725500" cy="57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g2f232199cab_0_41"/>
          <p:cNvSpPr txBox="1">
            <a:spLocks noGrp="1"/>
          </p:cNvSpPr>
          <p:nvPr>
            <p:ph type="title"/>
          </p:nvPr>
        </p:nvSpPr>
        <p:spPr>
          <a:xfrm>
            <a:off x="651367" y="1469300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Font typeface="Barlow"/>
              <a:buNone/>
              <a:defRPr sz="53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8" name="Google Shape;48;g2f232199cab_0_41"/>
          <p:cNvSpPr txBox="1">
            <a:spLocks noGrp="1"/>
          </p:cNvSpPr>
          <p:nvPr>
            <p:ph type="subTitle" idx="1"/>
          </p:nvPr>
        </p:nvSpPr>
        <p:spPr>
          <a:xfrm>
            <a:off x="651367" y="35887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700"/>
              <a:buNone/>
              <a:defRPr sz="2700">
                <a:solidFill>
                  <a:srgbClr val="66666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9" name="Google Shape;49;g2f232199cab_0_41"/>
          <p:cNvSpPr txBox="1">
            <a:spLocks noGrp="1"/>
          </p:cNvSpPr>
          <p:nvPr>
            <p:ph type="body" idx="2"/>
          </p:nvPr>
        </p:nvSpPr>
        <p:spPr>
          <a:xfrm>
            <a:off x="6586000" y="813367"/>
            <a:ext cx="4591500" cy="4785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g2f232199cab_0_41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f232199cab_0_47"/>
          <p:cNvSpPr txBox="1">
            <a:spLocks noGrp="1"/>
          </p:cNvSpPr>
          <p:nvPr>
            <p:ph type="body" idx="1"/>
          </p:nvPr>
        </p:nvSpPr>
        <p:spPr>
          <a:xfrm>
            <a:off x="424333" y="51859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3" name="Google Shape;53;g2f232199cab_0_47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f232199cab_0_50"/>
          <p:cNvSpPr txBox="1">
            <a:spLocks noGrp="1"/>
          </p:cNvSpPr>
          <p:nvPr>
            <p:ph type="title" hasCustomPrompt="1"/>
          </p:nvPr>
        </p:nvSpPr>
        <p:spPr>
          <a:xfrm>
            <a:off x="415600" y="1859667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g2f232199cab_0_5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g2f232199cab_0_5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232199cab_0_54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f232199cab_0_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2f232199cab_0_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g2f232199cab_0_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2f232199cab_0_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f232199cab_0_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f232199cab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486B"/>
              </a:buClr>
              <a:buSzPts val="3700"/>
              <a:buFont typeface="Roboto"/>
              <a:buNone/>
              <a:defRPr sz="3700" b="1">
                <a:solidFill>
                  <a:srgbClr val="01486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g2f232199cab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Medium"/>
              <a:buChar char="●"/>
              <a:defRPr sz="240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g2f232199cab_0_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Google Shape;9;g2f232199cab_0_0"/>
          <p:cNvSpPr txBox="1"/>
          <p:nvPr/>
        </p:nvSpPr>
        <p:spPr>
          <a:xfrm>
            <a:off x="8559107" y="6353000"/>
            <a:ext cx="3633000" cy="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Think Like a Retailer</a:t>
            </a:r>
            <a:endParaRPr sz="17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39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fdfabab3df_0_0"/>
          <p:cNvSpPr txBox="1">
            <a:spLocks noGrp="1"/>
          </p:cNvSpPr>
          <p:nvPr>
            <p:ph type="ctrTitle"/>
          </p:nvPr>
        </p:nvSpPr>
        <p:spPr>
          <a:xfrm>
            <a:off x="415600" y="992767"/>
            <a:ext cx="11360700" cy="23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Think Like a Retailer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81" name="Google Shape;81;p2"/>
          <p:cNvSpPr txBox="1">
            <a:spLocks noGrp="1"/>
          </p:cNvSpPr>
          <p:nvPr>
            <p:ph type="body" idx="1"/>
          </p:nvPr>
        </p:nvSpPr>
        <p:spPr>
          <a:xfrm>
            <a:off x="406750" y="2005250"/>
            <a:ext cx="11492400" cy="36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09600" lvl="0" indent="-4953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Identify the impact of music history on instrument retailers.</a:t>
            </a:r>
            <a:br>
              <a:rPr lang="en-US" sz="3000"/>
            </a:br>
            <a:endParaRPr sz="3000"/>
          </a:p>
          <a:p>
            <a:pPr marL="609600" lvl="0" indent="-4953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Design your own music retail store based on </a:t>
            </a:r>
            <a:br>
              <a:rPr lang="en-US" sz="3000"/>
            </a:br>
            <a:r>
              <a:rPr lang="en-US" sz="3000"/>
              <a:t>current popular music.</a:t>
            </a:r>
            <a:endParaRPr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"/>
          <p:cNvSpPr txBox="1">
            <a:spLocks noGrp="1"/>
          </p:cNvSpPr>
          <p:nvPr>
            <p:ph type="title"/>
          </p:nvPr>
        </p:nvSpPr>
        <p:spPr>
          <a:xfrm>
            <a:off x="642750" y="868307"/>
            <a:ext cx="10906500" cy="36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Who are some popular innovators and </a:t>
            </a:r>
            <a:endParaRPr sz="40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company owners you know of? </a:t>
            </a:r>
            <a:endParaRPr sz="4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"/>
          <p:cNvSpPr txBox="1">
            <a:spLocks noGrp="1"/>
          </p:cNvSpPr>
          <p:nvPr>
            <p:ph type="title"/>
          </p:nvPr>
        </p:nvSpPr>
        <p:spPr>
          <a:xfrm>
            <a:off x="642750" y="969577"/>
            <a:ext cx="10906500" cy="32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Why do you think these innovators </a:t>
            </a:r>
            <a:endParaRPr sz="40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created their companies? </a:t>
            </a:r>
            <a:endParaRPr sz="4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7f9f3e7505_0_0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Though these innovations and businesses are all different, the common ground is a passion for the product and/or service.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Just like these businesses, instrument retailers are the same. </a:t>
            </a:r>
            <a:br>
              <a:rPr lang="en-US"/>
            </a:br>
            <a:r>
              <a:rPr lang="en-US"/>
              <a:t>They have a passion for the products and services they provide to musicians.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Today we will be further examining this aspect of the music industry and how it has evolved over the years.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97" name="Google Shape;97;g27f9f3e7505_0_0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Common Ground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"/>
          <p:cNvSpPr txBox="1">
            <a:spLocks noGrp="1"/>
          </p:cNvSpPr>
          <p:nvPr>
            <p:ph type="title"/>
          </p:nvPr>
        </p:nvSpPr>
        <p:spPr>
          <a:xfrm>
            <a:off x="699700" y="435042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Play"/>
              <a:buNone/>
            </a:pPr>
            <a:r>
              <a:rPr lang="en-US" sz="3820"/>
              <a:t> Music Retail</a:t>
            </a:r>
            <a:endParaRPr sz="3820"/>
          </a:p>
        </p:txBody>
      </p:sp>
      <p:sp>
        <p:nvSpPr>
          <p:cNvPr id="103" name="Google Shape;103;p5"/>
          <p:cNvSpPr txBox="1">
            <a:spLocks noGrp="1"/>
          </p:cNvSpPr>
          <p:nvPr>
            <p:ph type="body" idx="1"/>
          </p:nvPr>
        </p:nvSpPr>
        <p:spPr>
          <a:xfrm>
            <a:off x="670750" y="1035225"/>
            <a:ext cx="109644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Play"/>
              <a:buNone/>
            </a:pPr>
            <a:r>
              <a:rPr lang="en-US" sz="2400"/>
              <a:t>In small groups, you will be asked to choose a music retailer and decide what makes them successful. 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3400"/>
          </a:p>
        </p:txBody>
      </p:sp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 l="3254" t="25805" r="3505" b="25950"/>
          <a:stretch/>
        </p:blipFill>
        <p:spPr>
          <a:xfrm>
            <a:off x="3289825" y="2114100"/>
            <a:ext cx="6375975" cy="3686550"/>
          </a:xfrm>
          <a:prstGeom prst="rect">
            <a:avLst/>
          </a:prstGeom>
          <a:noFill/>
          <a:ln w="76200" cap="flat" cmpd="sng">
            <a:solidFill>
              <a:srgbClr val="00486F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7f9f3e7505_0_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First, listen to one of the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following oral histories:</a:t>
            </a:r>
            <a:endParaRPr/>
          </a:p>
        </p:txBody>
      </p:sp>
      <p:sp>
        <p:nvSpPr>
          <p:cNvPr id="110" name="Google Shape;110;g27f9f3e7505_0_5"/>
          <p:cNvSpPr txBox="1">
            <a:spLocks noGrp="1"/>
          </p:cNvSpPr>
          <p:nvPr>
            <p:ph type="body" idx="1"/>
          </p:nvPr>
        </p:nvSpPr>
        <p:spPr>
          <a:xfrm>
            <a:off x="838200" y="2274250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100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Chuck Surack</a:t>
            </a:r>
            <a:br>
              <a:rPr lang="en-US" sz="3000"/>
            </a:b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David Kalt</a:t>
            </a:r>
            <a:br>
              <a:rPr lang="en-US" sz="3000"/>
            </a:b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Sam &amp; Peggy Falcetti</a:t>
            </a:r>
            <a:endParaRPr sz="30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fabc55ce79_0_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rPr>
              <a:t>Sweetwater</a:t>
            </a:r>
            <a:endParaRPr/>
          </a:p>
        </p:txBody>
      </p:sp>
      <p:sp>
        <p:nvSpPr>
          <p:cNvPr id="116" name="Google Shape;116;g2fabc55ce79_0_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22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</a:pPr>
            <a:r>
              <a:rPr lang="en-US"/>
              <a:t>Sweetwater is one of the largest music retailers in the country. </a:t>
            </a:r>
            <a:endParaRPr/>
          </a:p>
          <a:p>
            <a:pPr marL="228600" lvl="0" indent="-22225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</a:pPr>
            <a:r>
              <a:rPr lang="en-US"/>
              <a:t>Sweetwater was started by Chuck Surack to provide equipment for music-makers. </a:t>
            </a:r>
            <a:endParaRPr/>
          </a:p>
          <a:p>
            <a:pPr marL="228600" lvl="0" indent="-22225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</a:pPr>
            <a:r>
              <a:rPr lang="en-US"/>
              <a:t>What does Chuck say is the key to success at Sweetwater? </a:t>
            </a:r>
            <a:br>
              <a:rPr lang="en-US"/>
            </a:br>
            <a:endParaRPr/>
          </a:p>
        </p:txBody>
      </p:sp>
      <p:grpSp>
        <p:nvGrpSpPr>
          <p:cNvPr id="117" name="Google Shape;117;g2fabc55ce79_0_10"/>
          <p:cNvGrpSpPr/>
          <p:nvPr/>
        </p:nvGrpSpPr>
        <p:grpSpPr>
          <a:xfrm>
            <a:off x="6095988" y="1690833"/>
            <a:ext cx="5389142" cy="3238024"/>
            <a:chOff x="6887300" y="2058267"/>
            <a:chExt cx="4229100" cy="2381250"/>
          </a:xfrm>
        </p:grpSpPr>
        <p:pic>
          <p:nvPicPr>
            <p:cNvPr id="118" name="Google Shape;118;g2fabc55ce79_0_10" title="E15_Image_SurackChuckOHThumbnail.jpg">
              <a:hlinkClick r:id="" action="ppaction://hlinkshowjump?jump=nextslide"/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87300" y="2058267"/>
              <a:ext cx="4229100" cy="2381250"/>
            </a:xfrm>
            <a:prstGeom prst="rect">
              <a:avLst/>
            </a:prstGeom>
            <a:noFill/>
            <a:ln w="76200" cap="flat" cmpd="sng">
              <a:solidFill>
                <a:srgbClr val="00486F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19" name="Google Shape;119;g2fabc55ce79_0_10">
              <a:hlinkClick r:id="" action="ppaction://hlinkshowjump?jump=nextslide"/>
            </p:cNvPr>
            <p:cNvSpPr/>
            <p:nvPr/>
          </p:nvSpPr>
          <p:spPr>
            <a:xfrm rot="5400000">
              <a:off x="8858600" y="3127797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W-Trimmed">
            <a:hlinkClick r:id="" action="ppaction://media"/>
            <a:extLst>
              <a:ext uri="{FF2B5EF4-FFF2-40B4-BE49-F238E27FC236}">
                <a16:creationId xmlns:a16="http://schemas.microsoft.com/office/drawing/2014/main" id="{88082B7A-11FD-180A-0777-5A91F58474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38" y="3175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fabc55ce79_0_24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Play"/>
              <a:buNone/>
            </a:pPr>
            <a:r>
              <a:rPr lang="en-US" sz="4000">
                <a:solidFill>
                  <a:schemeClr val="accent1"/>
                </a:solidFill>
              </a:rPr>
              <a:t>Reverb</a:t>
            </a:r>
            <a:endParaRPr/>
          </a:p>
        </p:txBody>
      </p:sp>
      <p:sp>
        <p:nvSpPr>
          <p:cNvPr id="130" name="Google Shape;130;g2fabc55ce79_0_24"/>
          <p:cNvSpPr txBox="1">
            <a:spLocks noGrp="1"/>
          </p:cNvSpPr>
          <p:nvPr>
            <p:ph type="body" idx="1"/>
          </p:nvPr>
        </p:nvSpPr>
        <p:spPr>
          <a:xfrm>
            <a:off x="699700" y="1536625"/>
            <a:ext cx="45519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228600" lvl="0" indent="-247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Char char="●"/>
            </a:pPr>
            <a:r>
              <a:rPr lang="en-US" sz="2800"/>
              <a:t>Reverb was started in 2013 by David Kalt as an online platform to buy and sell musical products (both new and used).</a:t>
            </a:r>
            <a:endParaRPr sz="2800"/>
          </a:p>
          <a:p>
            <a:pPr marL="228600" lvl="0" indent="-2476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100"/>
              <a:buChar char="●"/>
            </a:pPr>
            <a:r>
              <a:rPr lang="en-US" sz="2800"/>
              <a:t>It is now owned by Etsy. </a:t>
            </a:r>
            <a:endParaRPr sz="3100"/>
          </a:p>
        </p:txBody>
      </p:sp>
      <p:grpSp>
        <p:nvGrpSpPr>
          <p:cNvPr id="131" name="Google Shape;131;g2fabc55ce79_0_24"/>
          <p:cNvGrpSpPr/>
          <p:nvPr/>
        </p:nvGrpSpPr>
        <p:grpSpPr>
          <a:xfrm>
            <a:off x="5696366" y="1800407"/>
            <a:ext cx="5843654" cy="3257176"/>
            <a:chOff x="5696366" y="1800407"/>
            <a:chExt cx="5843654" cy="3257176"/>
          </a:xfrm>
        </p:grpSpPr>
        <p:pic>
          <p:nvPicPr>
            <p:cNvPr id="132" name="Google Shape;132;g2fabc55ce79_0_24" title="E15_Image_KaltDavidOHThumbnail.jpg">
              <a:hlinkClick r:id="" action="ppaction://hlinkshowjump?jump=nextslide"/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696366" y="1800407"/>
              <a:ext cx="5843654" cy="3257176"/>
            </a:xfrm>
            <a:prstGeom prst="rect">
              <a:avLst/>
            </a:prstGeom>
            <a:solidFill>
              <a:srgbClr val="01486B"/>
            </a:solidFill>
            <a:ln w="76200" cap="flat" cmpd="sng">
              <a:solidFill>
                <a:srgbClr val="00486F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33" name="Google Shape;133;g2fabc55ce79_0_24">
              <a:hlinkClick r:id="" action="ppaction://hlinkshowjump?jump=nextslide"/>
            </p:cNvPr>
            <p:cNvSpPr/>
            <p:nvPr/>
          </p:nvSpPr>
          <p:spPr>
            <a:xfrm rot="5400000">
              <a:off x="8421235" y="3260807"/>
              <a:ext cx="393886" cy="336397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verb-trimmed">
            <a:hlinkClick r:id="" action="ppaction://media"/>
            <a:extLst>
              <a:ext uri="{FF2B5EF4-FFF2-40B4-BE49-F238E27FC236}">
                <a16:creationId xmlns:a16="http://schemas.microsoft.com/office/drawing/2014/main" id="{E31C5E67-FF90-BF73-309B-84A3CECC31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3175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fabc55ce79_0_38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 sz="4000">
                <a:solidFill>
                  <a:schemeClr val="accent1"/>
                </a:solidFill>
              </a:rPr>
              <a:t>Falcetti’s Music</a:t>
            </a:r>
            <a:endParaRPr/>
          </a:p>
        </p:txBody>
      </p:sp>
      <p:sp>
        <p:nvSpPr>
          <p:cNvPr id="144" name="Google Shape;144;g2fabc55ce79_0_38"/>
          <p:cNvSpPr txBox="1">
            <a:spLocks noGrp="1"/>
          </p:cNvSpPr>
          <p:nvPr>
            <p:ph type="body" idx="1"/>
          </p:nvPr>
        </p:nvSpPr>
        <p:spPr>
          <a:xfrm>
            <a:off x="699700" y="1536625"/>
            <a:ext cx="43407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There are lots of brick and mortar music stores. Many of them are family-owned. </a:t>
            </a:r>
            <a:br>
              <a:rPr lang="en-US" sz="2400"/>
            </a:b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Listen to Sam and Peggy Falcetti talk about Falcetti Music stores.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grpSp>
        <p:nvGrpSpPr>
          <p:cNvPr id="145" name="Google Shape;145;g2fabc55ce79_0_38"/>
          <p:cNvGrpSpPr/>
          <p:nvPr/>
        </p:nvGrpSpPr>
        <p:grpSpPr>
          <a:xfrm>
            <a:off x="5329900" y="1352099"/>
            <a:ext cx="6232776" cy="3505926"/>
            <a:chOff x="5329900" y="1352099"/>
            <a:chExt cx="6232776" cy="3505926"/>
          </a:xfrm>
        </p:grpSpPr>
        <p:pic>
          <p:nvPicPr>
            <p:cNvPr id="146" name="Google Shape;146;g2fabc55ce79_0_38" title="E15_Image_FalcettiOHThumbnail.jpg">
              <a:hlinkClick r:id="" action="ppaction://hlinkshowjump?jump=nextslide"/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329900" y="1352099"/>
              <a:ext cx="6232776" cy="3505926"/>
            </a:xfrm>
            <a:prstGeom prst="rect">
              <a:avLst/>
            </a:prstGeom>
            <a:noFill/>
            <a:ln w="76200" cap="flat" cmpd="sng">
              <a:solidFill>
                <a:srgbClr val="00486F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47" name="Google Shape;147;g2fabc55ce79_0_38">
              <a:hlinkClick r:id="" action="ppaction://hlinkshowjump?jump=nextslide"/>
            </p:cNvPr>
            <p:cNvSpPr/>
            <p:nvPr/>
          </p:nvSpPr>
          <p:spPr>
            <a:xfrm rot="5400000">
              <a:off x="8249348" y="2936857"/>
              <a:ext cx="393886" cy="336397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alcetti-intro">
            <a:hlinkClick r:id="" action="ppaction://media"/>
            <a:extLst>
              <a:ext uri="{FF2B5EF4-FFF2-40B4-BE49-F238E27FC236}">
                <a16:creationId xmlns:a16="http://schemas.microsoft.com/office/drawing/2014/main" id="{FC4F2CA8-2BA3-528D-D99B-D230AED0B9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38" y="3175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fabc55ce79_0_52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Next, read and annotate the stories provided.</a:t>
            </a:r>
            <a:endParaRPr/>
          </a:p>
        </p:txBody>
      </p:sp>
      <p:sp>
        <p:nvSpPr>
          <p:cNvPr id="158" name="Google Shape;158;g2fabc55ce79_0_52"/>
          <p:cNvSpPr txBox="1">
            <a:spLocks noGrp="1"/>
          </p:cNvSpPr>
          <p:nvPr>
            <p:ph type="body" idx="1"/>
          </p:nvPr>
        </p:nvSpPr>
        <p:spPr>
          <a:xfrm>
            <a:off x="699700" y="1892908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u="sng">
                <a:solidFill>
                  <a:schemeClr val="hlink"/>
                </a:solidFill>
              </a:rPr>
              <a:t>Stories: A Platform for Everything</a:t>
            </a:r>
            <a:endParaRPr sz="4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 txBox="1">
            <a:spLocks noGrp="1"/>
          </p:cNvSpPr>
          <p:nvPr>
            <p:ph type="title"/>
          </p:nvPr>
        </p:nvSpPr>
        <p:spPr>
          <a:xfrm>
            <a:off x="415650" y="2564325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Share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"/>
          <p:cNvSpPr txBox="1">
            <a:spLocks noGrp="1"/>
          </p:cNvSpPr>
          <p:nvPr>
            <p:ph type="title"/>
          </p:nvPr>
        </p:nvSpPr>
        <p:spPr>
          <a:xfrm>
            <a:off x="642750" y="1306295"/>
            <a:ext cx="109065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3600"/>
              <a:t>Now, it's your turn!</a:t>
            </a:r>
            <a:r>
              <a:rPr lang="en-US"/>
              <a:t>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 sz="4022" b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169" name="Google Shape;169;p7"/>
          <p:cNvSpPr txBox="1">
            <a:spLocks noGrp="1"/>
          </p:cNvSpPr>
          <p:nvPr>
            <p:ph type="body" idx="1"/>
          </p:nvPr>
        </p:nvSpPr>
        <p:spPr>
          <a:xfrm>
            <a:off x="708700" y="1707208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3000"/>
              <a:t>Complete the brainstorm questions in your </a:t>
            </a:r>
            <a:br>
              <a:rPr lang="en-US" sz="3000"/>
            </a:br>
            <a:r>
              <a:rPr lang="en-US" sz="3000"/>
              <a:t>handout to create your own retail concept.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f2537ccc5f_0_1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348"/>
              <a:buFont typeface="Arial"/>
              <a:buNone/>
            </a:pPr>
            <a:r>
              <a:rPr lang="en-US" sz="3620">
                <a:solidFill>
                  <a:schemeClr val="accent1"/>
                </a:solidFill>
              </a:rPr>
              <a:t>Consider a Career in Music!</a:t>
            </a:r>
            <a:endParaRPr sz="43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2f2537ccc5f_0_1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careers are related to the lesson we just completed?</a:t>
            </a:r>
            <a:endParaRPr/>
          </a:p>
          <a:p>
            <a:pPr marL="457200" lvl="0" indent="-400050" algn="l" rtl="0">
              <a:spcBef>
                <a:spcPts val="160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Music Retailer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Entrepreneur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Instrument Manufacturer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Store Design Specialist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Marketer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Accountant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Salesperson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Human Resources</a:t>
            </a:r>
            <a:endParaRPr sz="25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g3028f3af179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uild on Music!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1486B"/>
      </a:accent1>
      <a:accent2>
        <a:srgbClr val="47C5DE"/>
      </a:accent2>
      <a:accent3>
        <a:srgbClr val="F1B000"/>
      </a:accent3>
      <a:accent4>
        <a:srgbClr val="F1B000"/>
      </a:accent4>
      <a:accent5>
        <a:srgbClr val="00B7CE"/>
      </a:accent5>
      <a:accent6>
        <a:srgbClr val="00486F"/>
      </a:accent6>
      <a:hlink>
        <a:srgbClr val="43B8D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355</Words>
  <Application>Microsoft Macintosh PowerPoint</Application>
  <PresentationFormat>Widescreen</PresentationFormat>
  <Paragraphs>46</Paragraphs>
  <Slides>19</Slides>
  <Notes>19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Barlow Medium</vt:lpstr>
      <vt:lpstr>Barlow</vt:lpstr>
      <vt:lpstr>Calibri</vt:lpstr>
      <vt:lpstr>Play</vt:lpstr>
      <vt:lpstr>Roboto</vt:lpstr>
      <vt:lpstr>Arial</vt:lpstr>
      <vt:lpstr>Build on Music!</vt:lpstr>
      <vt:lpstr>PowerPoint Presentation</vt:lpstr>
      <vt:lpstr>Think Like a Retailer</vt:lpstr>
      <vt:lpstr>Lesson Objectives</vt:lpstr>
      <vt:lpstr>Who are some popular innovators and  company owners you know of? </vt:lpstr>
      <vt:lpstr>Why do you think these innovators  created their companies? </vt:lpstr>
      <vt:lpstr>Common Ground</vt:lpstr>
      <vt:lpstr> Music Retail</vt:lpstr>
      <vt:lpstr>First, listen to one of the  following oral histories:</vt:lpstr>
      <vt:lpstr>Sweetwater</vt:lpstr>
      <vt:lpstr>PowerPoint Presentation</vt:lpstr>
      <vt:lpstr>Reverb</vt:lpstr>
      <vt:lpstr>PowerPoint Presentation</vt:lpstr>
      <vt:lpstr>Falcetti’s Music</vt:lpstr>
      <vt:lpstr>PowerPoint Presentation</vt:lpstr>
      <vt:lpstr>Next, read and annotate the stories provided.</vt:lpstr>
      <vt:lpstr>Share </vt:lpstr>
      <vt:lpstr>Now, it's your turn!   </vt:lpstr>
      <vt:lpstr>Consider a Career in Music!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B.J. Morgan</cp:lastModifiedBy>
  <cp:revision>3</cp:revision>
  <dcterms:created xsi:type="dcterms:W3CDTF">2024-05-27T10:57:34Z</dcterms:created>
  <dcterms:modified xsi:type="dcterms:W3CDTF">2024-12-04T22:12:36Z</dcterms:modified>
</cp:coreProperties>
</file>