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Lst>
  <p:notesMasterIdLst>
    <p:notesMasterId r:id="rId2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embeddedFontLst>
    <p:embeddedFont>
      <p:font typeface="Barlow" pitchFamily="2" charset="77"/>
      <p:regular r:id="rId26"/>
      <p:bold r:id="rId27"/>
      <p:italic r:id="rId28"/>
      <p:boldItalic r:id="rId29"/>
    </p:embeddedFont>
    <p:embeddedFont>
      <p:font typeface="Barlow Medium" panose="020F0502020204030204" pitchFamily="34" charset="0"/>
      <p:regular r:id="rId30"/>
      <p:bold r:id="rId31"/>
      <p:italic r:id="rId32"/>
      <p:boldItalic r:id="rId33"/>
    </p:embeddedFont>
    <p:embeddedFont>
      <p:font typeface="Roboto" panose="02000000000000000000" pitchFamily="2" charset="0"/>
      <p:regular r:id="rId34"/>
      <p:bold r:id="rId35"/>
      <p:italic r:id="rId36"/>
      <p:boldItalic r:id="rId37"/>
    </p:embeddedFont>
    <p:embeddedFont>
      <p:font typeface="Verdana" panose="020B060403050404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hmA3DrYP4k3ckjem6iUrKRyoQHe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9.xml"/><Relationship Id="rId34" Type="http://schemas.openxmlformats.org/officeDocument/2006/relationships/font" Target="fonts/font9.fntdata"/><Relationship Id="rId42" Type="http://customschemas.google.com/relationships/presentationmetadata" Target="meta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fdfc36301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g2fdfc36301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7f9f177538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7f9f17753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7f9f177538_0_9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7f9f177538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7f9f177538_0_17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7f9f177538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Music Store Interior from the 1930s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7f9f177538_0_25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7f9f177538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American Union Bank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fc3367108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solidFill>
                  <a:schemeClr val="dk1"/>
                </a:solidFill>
              </a:rPr>
              <a:t>Selmer Bargain Flyer</a:t>
            </a:r>
            <a:endParaRPr b="1">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r>
              <a:rPr lang="en-US" b="1">
                <a:solidFill>
                  <a:schemeClr val="dk1"/>
                </a:solidFill>
              </a:rPr>
              <a:t>Crisis and Creativity</a:t>
            </a:r>
            <a:r>
              <a:rPr lang="en-US">
                <a:solidFill>
                  <a:schemeClr val="dk1"/>
                </a:solidFill>
              </a:rPr>
              <a:t> display: The Museum of Making Music</a:t>
            </a:r>
            <a:endParaRPr>
              <a:solidFill>
                <a:schemeClr val="dk1"/>
              </a:solidFill>
            </a:endParaRPr>
          </a:p>
          <a:p>
            <a:pPr marL="0" lvl="0" indent="0" algn="l" rtl="0">
              <a:spcBef>
                <a:spcPts val="0"/>
              </a:spcBef>
              <a:spcAft>
                <a:spcPts val="0"/>
              </a:spcAft>
              <a:buNone/>
            </a:pPr>
            <a:endParaRPr/>
          </a:p>
        </p:txBody>
      </p:sp>
      <p:sp>
        <p:nvSpPr>
          <p:cNvPr id="181" name="Google Shape;181;g2fc33671087_0_9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fc33671087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US" sz="1200">
                <a:solidFill>
                  <a:schemeClr val="dk1"/>
                </a:solidFill>
                <a:latin typeface="Calibri"/>
                <a:ea typeface="Calibri"/>
                <a:cs typeface="Calibri"/>
                <a:sym typeface="Calibri"/>
              </a:rPr>
              <a:t>Carola</a:t>
            </a:r>
            <a:r>
              <a:rPr lang="en-US" sz="1200" b="1">
                <a:solidFill>
                  <a:schemeClr val="dk1"/>
                </a:solidFill>
                <a:latin typeface="Calibri"/>
                <a:ea typeface="Calibri"/>
                <a:cs typeface="Calibri"/>
                <a:sym typeface="Calibri"/>
              </a:rPr>
              <a:t> Inner Player Piano, 1908</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“inner player piano,” later simply “player piano,” was a single instrument combining the piano player mechanism directly into the cabinet of the piano itself.  The Buffalo Convention of 1908, a meeting of the major player piano manufacturers, led to the standardization of two different formats for piano rolls: 65-note and 88-note. Before long, player pianos overtook push-up players in popularity and, by the early 1920s, were being sold at a rate of more than 200,000 per year. </a:t>
            </a:r>
            <a:endParaRPr sz="1200">
              <a:solidFill>
                <a:schemeClr val="dk1"/>
              </a:solidFill>
              <a:latin typeface="Calibri"/>
              <a:ea typeface="Calibri"/>
              <a:cs typeface="Calibri"/>
              <a:sym typeface="Calibri"/>
            </a:endParaRPr>
          </a:p>
        </p:txBody>
      </p:sp>
      <p:sp>
        <p:nvSpPr>
          <p:cNvPr id="189" name="Google Shape;189;g2fc33671087_0_10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fc33671087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t>Crisis and Creativity</a:t>
            </a:r>
            <a:r>
              <a:rPr lang="en-US"/>
              <a:t> display: The Museum of Making Music</a:t>
            </a:r>
            <a:endParaRPr/>
          </a:p>
          <a:p>
            <a:pPr marL="0" lvl="0" indent="0" algn="l" rtl="0">
              <a:lnSpc>
                <a:spcPct val="107916"/>
              </a:lnSpc>
              <a:spcBef>
                <a:spcPts val="0"/>
              </a:spcBef>
              <a:spcAft>
                <a:spcPts val="80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 Great Depression launched the US, and indeed the world, into extreme economic hardship and uncertainty. The conspicuous consumption of the 1920s disappeared and consumer confidence plummeted. Through a few stops and starts, the economy largely recovered by the end of the 1930s. The entrance of the US into WWII as a result of the bombing of Pearl Harbor, however, saw a dramatic refocusing of almost all economic activity onto the expanding war effort. The manufacture of musical products slowed dramatically, and factories retooled to produce components for military operations. Sellers of instruments found creative ways to diversify their inventories – and their entire business models – and made every effort to stay afloat.</a:t>
            </a:r>
            <a:endParaRPr/>
          </a:p>
        </p:txBody>
      </p:sp>
      <p:sp>
        <p:nvSpPr>
          <p:cNvPr id="197" name="Google Shape;197;g2fc33671087_0_1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fc33671087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Gibson, Inc. Interior, Kalamazoo, Michigan, 1936</a:t>
            </a:r>
            <a:endParaRPr/>
          </a:p>
          <a:p>
            <a:pPr marL="0" lvl="0" indent="0" algn="l" rtl="0">
              <a:spcBef>
                <a:spcPts val="0"/>
              </a:spcBef>
              <a:spcAft>
                <a:spcPts val="0"/>
              </a:spcAft>
              <a:buNone/>
            </a:pPr>
            <a:r>
              <a:rPr lang="en-US"/>
              <a:t>Photo courtesy of Kalamazoo Public Library’s Local History Collection</a:t>
            </a:r>
            <a:endParaRPr/>
          </a:p>
        </p:txBody>
      </p:sp>
      <p:sp>
        <p:nvSpPr>
          <p:cNvPr id="204" name="Google Shape;204;g2fc33671087_0_1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fc33671087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g2fc33671087_0_19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fc33671087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g2fc33671087_0_20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fc33671087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Hammond Model A Organ, c. 1935</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Rickenbacker Frying Pan, mid-1930s</a:t>
            </a:r>
            <a:endParaRPr/>
          </a:p>
          <a:p>
            <a:pPr marL="0" lvl="0" indent="0" algn="l" rtl="0">
              <a:spcBef>
                <a:spcPts val="0"/>
              </a:spcBef>
              <a:spcAft>
                <a:spcPts val="0"/>
              </a:spcAft>
              <a:buNone/>
            </a:pPr>
            <a:r>
              <a:rPr lang="en-US"/>
              <a:t>Rickenbacker’s A-22 “Frying Pan,” released in 1932, was the first commercially available electric guitar to enjoy some success. It was designed to allow Hawaiian or steel guitar players to keep up with the volume of a large ensemble. Its aluminum construction, though fairly durable, also proved to be temperamental: the body would expand and contract going from the case to a hot stage and back, causing the instrument to go out of tune.</a:t>
            </a:r>
            <a:endParaRPr/>
          </a:p>
        </p:txBody>
      </p:sp>
      <p:sp>
        <p:nvSpPr>
          <p:cNvPr id="223" name="Google Shape;223;g2fc33671087_0_20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fc33671087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g2fc33671087_0_2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fc33671087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Kalamazoo Gals</a:t>
            </a:r>
            <a:endParaRPr/>
          </a:p>
          <a:p>
            <a:pPr marL="0" lvl="0" indent="0" algn="l" rtl="0">
              <a:spcBef>
                <a:spcPts val="0"/>
              </a:spcBef>
              <a:spcAft>
                <a:spcPts val="0"/>
              </a:spcAft>
              <a:buNone/>
            </a:pPr>
            <a:r>
              <a:rPr lang="en-US"/>
              <a:t>Photo: John Thomas</a:t>
            </a:r>
            <a:endParaRPr/>
          </a:p>
        </p:txBody>
      </p:sp>
      <p:sp>
        <p:nvSpPr>
          <p:cNvPr id="237" name="Google Shape;237;g2fc33671087_0_2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f24ee4352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f24ee435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02a7e8d5a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02a7e8d5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22f32d773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22f32d773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22f32d773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22f32d773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22f32d773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22f32d773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22f32d773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22f32d773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22f32d773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22f32d773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22f32d773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22f32d773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22f32d773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22f32d773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22f32d773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22f32d773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22f32d773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22f32d773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22f32d773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22f32d773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22f32d773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22f32d773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22f32d773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22f32d773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22f32d773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22f32d773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22f32d773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22f32d773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22f32d773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22f32d773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22f32d773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22f32d773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22f32d773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22f32d773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22f32d773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22f32d773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22f32d773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22f32d773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22f32d773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22f32d773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22f32d773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22f32d773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1"/>
        <p:cNvGrpSpPr/>
        <p:nvPr/>
      </p:nvGrpSpPr>
      <p:grpSpPr>
        <a:xfrm>
          <a:off x="0" y="0"/>
          <a:ext cx="0" cy="0"/>
          <a:chOff x="0" y="0"/>
          <a:chExt cx="0" cy="0"/>
        </a:xfrm>
      </p:grpSpPr>
      <p:sp>
        <p:nvSpPr>
          <p:cNvPr id="72" name="Google Shape;72;g2fc33671087_0_134"/>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5700"/>
              <a:buFont typeface="Barlow"/>
              <a:buNone/>
              <a:defRPr sz="5700" b="1">
                <a:latin typeface="Barlow"/>
                <a:ea typeface="Barlow"/>
                <a:cs typeface="Barlow"/>
                <a:sym typeface="Barlow"/>
              </a:defRPr>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73" name="Google Shape;73;g2fc33671087_0_134"/>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3700"/>
              <a:buFont typeface="Barlow"/>
              <a:buNone/>
              <a:defRPr sz="3700">
                <a:latin typeface="Barlow"/>
                <a:ea typeface="Barlow"/>
                <a:cs typeface="Barlow"/>
                <a:sym typeface="Barlow"/>
              </a:defRPr>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74" name="Google Shape;74;g2fc33671087_0_13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5"/>
        <p:cNvGrpSpPr/>
        <p:nvPr/>
      </p:nvGrpSpPr>
      <p:grpSpPr>
        <a:xfrm>
          <a:off x="0" y="0"/>
          <a:ext cx="0" cy="0"/>
          <a:chOff x="0" y="0"/>
          <a:chExt cx="0" cy="0"/>
        </a:xfrm>
      </p:grpSpPr>
      <p:sp>
        <p:nvSpPr>
          <p:cNvPr id="76" name="Google Shape;76;g2fc33671087_0_138"/>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SzPts val="4800"/>
              <a:buFont typeface="Barlow"/>
              <a:buNone/>
              <a:defRPr sz="4800" b="1">
                <a:latin typeface="Barlow"/>
                <a:ea typeface="Barlow"/>
                <a:cs typeface="Barlow"/>
                <a:sym typeface="Barlow"/>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77" name="Google Shape;77;g2fc33671087_0_1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78"/>
        <p:cNvGrpSpPr/>
        <p:nvPr/>
      </p:nvGrpSpPr>
      <p:grpSpPr>
        <a:xfrm>
          <a:off x="0" y="0"/>
          <a:ext cx="0" cy="0"/>
          <a:chOff x="0" y="0"/>
          <a:chExt cx="0" cy="0"/>
        </a:xfrm>
      </p:grpSpPr>
      <p:sp>
        <p:nvSpPr>
          <p:cNvPr id="79" name="Google Shape;79;g2fc33671087_0_141"/>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3700"/>
              <a:buFont typeface="Barlow"/>
              <a:buNone/>
              <a:defRPr>
                <a:latin typeface="Barlow"/>
                <a:ea typeface="Barlow"/>
                <a:cs typeface="Barlow"/>
                <a:sym typeface="Barlow"/>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80" name="Google Shape;80;g2fc33671087_0_141"/>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81000" rtl="0">
              <a:spcBef>
                <a:spcPts val="0"/>
              </a:spcBef>
              <a:spcAft>
                <a:spcPts val="0"/>
              </a:spcAft>
              <a:buSzPts val="2400"/>
              <a:buChar char="○"/>
              <a:defRPr sz="2400"/>
            </a:lvl2pPr>
            <a:lvl3pPr marL="1371600" lvl="2" indent="-381000" rtl="0">
              <a:spcBef>
                <a:spcPts val="0"/>
              </a:spcBef>
              <a:spcAft>
                <a:spcPts val="0"/>
              </a:spcAft>
              <a:buSzPts val="2400"/>
              <a:buChar char="■"/>
              <a:defRPr sz="2400"/>
            </a:lvl3pPr>
            <a:lvl4pPr marL="1828800" lvl="3" indent="-381000" rtl="0">
              <a:spcBef>
                <a:spcPts val="0"/>
              </a:spcBef>
              <a:spcAft>
                <a:spcPts val="0"/>
              </a:spcAft>
              <a:buSzPts val="2400"/>
              <a:buChar char="●"/>
              <a:defRPr sz="2400"/>
            </a:lvl4pPr>
            <a:lvl5pPr marL="2286000" lvl="4" indent="-381000" rtl="0">
              <a:spcBef>
                <a:spcPts val="0"/>
              </a:spcBef>
              <a:spcAft>
                <a:spcPts val="0"/>
              </a:spcAft>
              <a:buSzPts val="2400"/>
              <a:buChar char="○"/>
              <a:defRPr sz="2400"/>
            </a:lvl5pPr>
            <a:lvl6pPr marL="2743200" lvl="5" indent="-381000" rtl="0">
              <a:spcBef>
                <a:spcPts val="0"/>
              </a:spcBef>
              <a:spcAft>
                <a:spcPts val="0"/>
              </a:spcAft>
              <a:buSzPts val="2400"/>
              <a:buChar char="■"/>
              <a:defRPr sz="2400"/>
            </a:lvl6pPr>
            <a:lvl7pPr marL="3200400" lvl="6" indent="-381000" rtl="0">
              <a:spcBef>
                <a:spcPts val="0"/>
              </a:spcBef>
              <a:spcAft>
                <a:spcPts val="0"/>
              </a:spcAft>
              <a:buSzPts val="2400"/>
              <a:buChar char="●"/>
              <a:defRPr sz="2400"/>
            </a:lvl7pPr>
            <a:lvl8pPr marL="3657600" lvl="7" indent="-381000" rtl="0">
              <a:spcBef>
                <a:spcPts val="0"/>
              </a:spcBef>
              <a:spcAft>
                <a:spcPts val="0"/>
              </a:spcAft>
              <a:buSzPts val="2400"/>
              <a:buChar char="○"/>
              <a:defRPr sz="2400"/>
            </a:lvl8pPr>
            <a:lvl9pPr marL="4114800" lvl="8" indent="-381000" rtl="0">
              <a:spcBef>
                <a:spcPts val="0"/>
              </a:spcBef>
              <a:spcAft>
                <a:spcPts val="0"/>
              </a:spcAft>
              <a:buSzPts val="2400"/>
              <a:buChar char="■"/>
              <a:defRPr sz="24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1"/>
        <p:cNvGrpSpPr/>
        <p:nvPr/>
      </p:nvGrpSpPr>
      <p:grpSpPr>
        <a:xfrm>
          <a:off x="0" y="0"/>
          <a:ext cx="0" cy="0"/>
          <a:chOff x="0" y="0"/>
          <a:chExt cx="0" cy="0"/>
        </a:xfrm>
      </p:grpSpPr>
      <p:sp>
        <p:nvSpPr>
          <p:cNvPr id="82" name="Google Shape;82;g2fc33671087_0_144"/>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Font typeface="Barlow"/>
              <a:buNone/>
              <a:defRPr b="1">
                <a:latin typeface="Barlow"/>
                <a:ea typeface="Barlow"/>
                <a:cs typeface="Barlow"/>
                <a:sym typeface="Barlow"/>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83" name="Google Shape;83;g2fc33671087_0_144"/>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81000" rtl="0">
              <a:spcBef>
                <a:spcPts val="0"/>
              </a:spcBef>
              <a:spcAft>
                <a:spcPts val="0"/>
              </a:spcAft>
              <a:buSzPts val="2400"/>
              <a:buFont typeface="Barlow"/>
              <a:buChar char="○"/>
              <a:defRPr sz="2400">
                <a:latin typeface="Barlow"/>
                <a:ea typeface="Barlow"/>
                <a:cs typeface="Barlow"/>
                <a:sym typeface="Barlow"/>
              </a:defRPr>
            </a:lvl2pPr>
            <a:lvl3pPr marL="1371600" lvl="2" indent="-381000" rtl="0">
              <a:spcBef>
                <a:spcPts val="0"/>
              </a:spcBef>
              <a:spcAft>
                <a:spcPts val="0"/>
              </a:spcAft>
              <a:buSzPts val="2400"/>
              <a:buFont typeface="Barlow"/>
              <a:buChar char="■"/>
              <a:defRPr sz="2400">
                <a:latin typeface="Barlow"/>
                <a:ea typeface="Barlow"/>
                <a:cs typeface="Barlow"/>
                <a:sym typeface="Barlow"/>
              </a:defRPr>
            </a:lvl3pPr>
            <a:lvl4pPr marL="1828800" lvl="3" indent="-381000" rtl="0">
              <a:spcBef>
                <a:spcPts val="0"/>
              </a:spcBef>
              <a:spcAft>
                <a:spcPts val="0"/>
              </a:spcAft>
              <a:buSzPts val="2400"/>
              <a:buFont typeface="Barlow"/>
              <a:buChar char="●"/>
              <a:defRPr sz="2400">
                <a:latin typeface="Barlow"/>
                <a:ea typeface="Barlow"/>
                <a:cs typeface="Barlow"/>
                <a:sym typeface="Barlow"/>
              </a:defRPr>
            </a:lvl4pPr>
            <a:lvl5pPr marL="2286000" lvl="4" indent="-381000" rtl="0">
              <a:spcBef>
                <a:spcPts val="0"/>
              </a:spcBef>
              <a:spcAft>
                <a:spcPts val="0"/>
              </a:spcAft>
              <a:buSzPts val="2400"/>
              <a:buFont typeface="Barlow"/>
              <a:buChar char="○"/>
              <a:defRPr sz="2400">
                <a:latin typeface="Barlow"/>
                <a:ea typeface="Barlow"/>
                <a:cs typeface="Barlow"/>
                <a:sym typeface="Barlow"/>
              </a:defRPr>
            </a:lvl5pPr>
            <a:lvl6pPr marL="2743200" lvl="5" indent="-381000" rtl="0">
              <a:spcBef>
                <a:spcPts val="0"/>
              </a:spcBef>
              <a:spcAft>
                <a:spcPts val="0"/>
              </a:spcAft>
              <a:buSzPts val="2400"/>
              <a:buFont typeface="Barlow"/>
              <a:buChar char="■"/>
              <a:defRPr sz="2400">
                <a:latin typeface="Barlow"/>
                <a:ea typeface="Barlow"/>
                <a:cs typeface="Barlow"/>
                <a:sym typeface="Barlow"/>
              </a:defRPr>
            </a:lvl6pPr>
            <a:lvl7pPr marL="3200400" lvl="6" indent="-381000" rtl="0">
              <a:spcBef>
                <a:spcPts val="0"/>
              </a:spcBef>
              <a:spcAft>
                <a:spcPts val="0"/>
              </a:spcAft>
              <a:buSzPts val="2400"/>
              <a:buFont typeface="Barlow"/>
              <a:buChar char="●"/>
              <a:defRPr sz="2400">
                <a:latin typeface="Barlow"/>
                <a:ea typeface="Barlow"/>
                <a:cs typeface="Barlow"/>
                <a:sym typeface="Barlow"/>
              </a:defRPr>
            </a:lvl7pPr>
            <a:lvl8pPr marL="3657600" lvl="7" indent="-381000" rtl="0">
              <a:spcBef>
                <a:spcPts val="0"/>
              </a:spcBef>
              <a:spcAft>
                <a:spcPts val="0"/>
              </a:spcAft>
              <a:buSzPts val="2400"/>
              <a:buFont typeface="Barlow"/>
              <a:buChar char="○"/>
              <a:defRPr sz="2400">
                <a:latin typeface="Barlow"/>
                <a:ea typeface="Barlow"/>
                <a:cs typeface="Barlow"/>
                <a:sym typeface="Barlow"/>
              </a:defRPr>
            </a:lvl8pPr>
            <a:lvl9pPr marL="4114800" lvl="8" indent="-381000" rtl="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84" name="Google Shape;84;g2fc33671087_0_14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5"/>
        <p:cNvGrpSpPr/>
        <p:nvPr/>
      </p:nvGrpSpPr>
      <p:grpSpPr>
        <a:xfrm>
          <a:off x="0" y="0"/>
          <a:ext cx="0" cy="0"/>
          <a:chOff x="0" y="0"/>
          <a:chExt cx="0" cy="0"/>
        </a:xfrm>
      </p:grpSpPr>
      <p:sp>
        <p:nvSpPr>
          <p:cNvPr id="86" name="Google Shape;86;g2fc33671087_0_14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Font typeface="Barlow"/>
              <a:buNone/>
              <a:defRPr>
                <a:latin typeface="Barlow"/>
                <a:ea typeface="Barlow"/>
                <a:cs typeface="Barlow"/>
                <a:sym typeface="Barlow"/>
              </a:defRPr>
            </a:lvl1pPr>
            <a:lvl2pPr lvl="1" rtl="0">
              <a:spcBef>
                <a:spcPts val="0"/>
              </a:spcBef>
              <a:spcAft>
                <a:spcPts val="0"/>
              </a:spcAft>
              <a:buSzPts val="3700"/>
              <a:buFont typeface="Barlow"/>
              <a:buNone/>
              <a:defRPr b="1">
                <a:latin typeface="Barlow"/>
                <a:ea typeface="Barlow"/>
                <a:cs typeface="Barlow"/>
                <a:sym typeface="Barlow"/>
              </a:defRPr>
            </a:lvl2pPr>
            <a:lvl3pPr lvl="2" rtl="0">
              <a:spcBef>
                <a:spcPts val="0"/>
              </a:spcBef>
              <a:spcAft>
                <a:spcPts val="0"/>
              </a:spcAft>
              <a:buSzPts val="3700"/>
              <a:buFont typeface="Barlow"/>
              <a:buNone/>
              <a:defRPr b="1">
                <a:latin typeface="Barlow"/>
                <a:ea typeface="Barlow"/>
                <a:cs typeface="Barlow"/>
                <a:sym typeface="Barlow"/>
              </a:defRPr>
            </a:lvl3pPr>
            <a:lvl4pPr lvl="3" rtl="0">
              <a:spcBef>
                <a:spcPts val="0"/>
              </a:spcBef>
              <a:spcAft>
                <a:spcPts val="0"/>
              </a:spcAft>
              <a:buSzPts val="3700"/>
              <a:buFont typeface="Barlow"/>
              <a:buNone/>
              <a:defRPr b="1">
                <a:latin typeface="Barlow"/>
                <a:ea typeface="Barlow"/>
                <a:cs typeface="Barlow"/>
                <a:sym typeface="Barlow"/>
              </a:defRPr>
            </a:lvl4pPr>
            <a:lvl5pPr lvl="4" rtl="0">
              <a:spcBef>
                <a:spcPts val="0"/>
              </a:spcBef>
              <a:spcAft>
                <a:spcPts val="0"/>
              </a:spcAft>
              <a:buSzPts val="3700"/>
              <a:buFont typeface="Barlow"/>
              <a:buNone/>
              <a:defRPr b="1">
                <a:latin typeface="Barlow"/>
                <a:ea typeface="Barlow"/>
                <a:cs typeface="Barlow"/>
                <a:sym typeface="Barlow"/>
              </a:defRPr>
            </a:lvl5pPr>
            <a:lvl6pPr lvl="5" rtl="0">
              <a:spcBef>
                <a:spcPts val="0"/>
              </a:spcBef>
              <a:spcAft>
                <a:spcPts val="0"/>
              </a:spcAft>
              <a:buSzPts val="3700"/>
              <a:buFont typeface="Barlow"/>
              <a:buNone/>
              <a:defRPr b="1">
                <a:latin typeface="Barlow"/>
                <a:ea typeface="Barlow"/>
                <a:cs typeface="Barlow"/>
                <a:sym typeface="Barlow"/>
              </a:defRPr>
            </a:lvl6pPr>
            <a:lvl7pPr lvl="6" rtl="0">
              <a:spcBef>
                <a:spcPts val="0"/>
              </a:spcBef>
              <a:spcAft>
                <a:spcPts val="0"/>
              </a:spcAft>
              <a:buSzPts val="3700"/>
              <a:buFont typeface="Barlow"/>
              <a:buNone/>
              <a:defRPr b="1">
                <a:latin typeface="Barlow"/>
                <a:ea typeface="Barlow"/>
                <a:cs typeface="Barlow"/>
                <a:sym typeface="Barlow"/>
              </a:defRPr>
            </a:lvl7pPr>
            <a:lvl8pPr lvl="7" rtl="0">
              <a:spcBef>
                <a:spcPts val="0"/>
              </a:spcBef>
              <a:spcAft>
                <a:spcPts val="0"/>
              </a:spcAft>
              <a:buSzPts val="3700"/>
              <a:buFont typeface="Barlow"/>
              <a:buNone/>
              <a:defRPr b="1">
                <a:latin typeface="Barlow"/>
                <a:ea typeface="Barlow"/>
                <a:cs typeface="Barlow"/>
                <a:sym typeface="Barlow"/>
              </a:defRPr>
            </a:lvl8pPr>
            <a:lvl9pPr lvl="8" rtl="0">
              <a:spcBef>
                <a:spcPts val="0"/>
              </a:spcBef>
              <a:spcAft>
                <a:spcPts val="0"/>
              </a:spcAft>
              <a:buSzPts val="3700"/>
              <a:buFont typeface="Barlow"/>
              <a:buNone/>
              <a:defRPr b="1">
                <a:latin typeface="Barlow"/>
                <a:ea typeface="Barlow"/>
                <a:cs typeface="Barlow"/>
                <a:sym typeface="Barlow"/>
              </a:defRPr>
            </a:lvl9pPr>
          </a:lstStyle>
          <a:p>
            <a:endParaRPr/>
          </a:p>
        </p:txBody>
      </p:sp>
      <p:sp>
        <p:nvSpPr>
          <p:cNvPr id="87" name="Google Shape;87;g2fc33671087_0_148"/>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rtl="0">
              <a:spcBef>
                <a:spcPts val="0"/>
              </a:spcBef>
              <a:spcAft>
                <a:spcPts val="0"/>
              </a:spcAft>
              <a:buSzPts val="2400"/>
              <a:buChar char="●"/>
              <a:defRPr/>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88" name="Google Shape;88;g2fc33671087_0_148"/>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rtl="0">
              <a:spcBef>
                <a:spcPts val="0"/>
              </a:spcBef>
              <a:spcAft>
                <a:spcPts val="0"/>
              </a:spcAft>
              <a:buSzPts val="2300"/>
              <a:buChar char="●"/>
              <a:defRPr sz="23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89" name="Google Shape;89;g2fc33671087_0_14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g2fc33671087_0_153"/>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Font typeface="Barlow"/>
              <a:buNone/>
              <a:defRPr>
                <a:latin typeface="Barlow"/>
                <a:ea typeface="Barlow"/>
                <a:cs typeface="Barlow"/>
                <a:sym typeface="Barlow"/>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92" name="Google Shape;92;g2fc33671087_0_15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93"/>
        <p:cNvGrpSpPr/>
        <p:nvPr/>
      </p:nvGrpSpPr>
      <p:grpSpPr>
        <a:xfrm>
          <a:off x="0" y="0"/>
          <a:ext cx="0" cy="0"/>
          <a:chOff x="0" y="0"/>
          <a:chExt cx="0" cy="0"/>
        </a:xfrm>
      </p:grpSpPr>
      <p:sp>
        <p:nvSpPr>
          <p:cNvPr id="94" name="Google Shape;94;g2fc33671087_0_156"/>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95" name="Google Shape;95;g2fc33671087_0_156"/>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96" name="Google Shape;96;g2fc33671087_0_15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97" name="Google Shape;97;g2fc33671087_0_156"/>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98"/>
        <p:cNvGrpSpPr/>
        <p:nvPr/>
      </p:nvGrpSpPr>
      <p:grpSpPr>
        <a:xfrm>
          <a:off x="0" y="0"/>
          <a:ext cx="0" cy="0"/>
          <a:chOff x="0" y="0"/>
          <a:chExt cx="0" cy="0"/>
        </a:xfrm>
      </p:grpSpPr>
      <p:sp>
        <p:nvSpPr>
          <p:cNvPr id="99" name="Google Shape;99;g2fc33671087_0_161"/>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100" name="Google Shape;100;g2fc33671087_0_161"/>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101" name="Google Shape;101;g2fc33671087_0_16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102" name="Google Shape;102;g2fc33671087_0_161"/>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3"/>
        <p:cNvGrpSpPr/>
        <p:nvPr/>
      </p:nvGrpSpPr>
      <p:grpSpPr>
        <a:xfrm>
          <a:off x="0" y="0"/>
          <a:ext cx="0" cy="0"/>
          <a:chOff x="0" y="0"/>
          <a:chExt cx="0" cy="0"/>
        </a:xfrm>
      </p:grpSpPr>
      <p:sp>
        <p:nvSpPr>
          <p:cNvPr id="104" name="Google Shape;104;g2fc33671087_0_166"/>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rtl="0">
              <a:spcBef>
                <a:spcPts val="0"/>
              </a:spcBef>
              <a:spcAft>
                <a:spcPts val="0"/>
              </a:spcAft>
              <a:buSzPts val="6400"/>
              <a:buNone/>
              <a:defRPr sz="6400"/>
            </a:lvl2pPr>
            <a:lvl3pPr lvl="2" algn="ctr" rtl="0">
              <a:spcBef>
                <a:spcPts val="0"/>
              </a:spcBef>
              <a:spcAft>
                <a:spcPts val="0"/>
              </a:spcAft>
              <a:buSzPts val="6400"/>
              <a:buNone/>
              <a:defRPr sz="6400"/>
            </a:lvl3pPr>
            <a:lvl4pPr lvl="3" algn="ctr" rtl="0">
              <a:spcBef>
                <a:spcPts val="0"/>
              </a:spcBef>
              <a:spcAft>
                <a:spcPts val="0"/>
              </a:spcAft>
              <a:buSzPts val="6400"/>
              <a:buNone/>
              <a:defRPr sz="6400"/>
            </a:lvl4pPr>
            <a:lvl5pPr lvl="4" algn="ctr" rtl="0">
              <a:spcBef>
                <a:spcPts val="0"/>
              </a:spcBef>
              <a:spcAft>
                <a:spcPts val="0"/>
              </a:spcAft>
              <a:buSzPts val="6400"/>
              <a:buNone/>
              <a:defRPr sz="6400"/>
            </a:lvl5pPr>
            <a:lvl6pPr lvl="5" algn="ctr" rtl="0">
              <a:spcBef>
                <a:spcPts val="0"/>
              </a:spcBef>
              <a:spcAft>
                <a:spcPts val="0"/>
              </a:spcAft>
              <a:buSzPts val="6400"/>
              <a:buNone/>
              <a:defRPr sz="6400"/>
            </a:lvl6pPr>
            <a:lvl7pPr lvl="6" algn="ctr" rtl="0">
              <a:spcBef>
                <a:spcPts val="0"/>
              </a:spcBef>
              <a:spcAft>
                <a:spcPts val="0"/>
              </a:spcAft>
              <a:buSzPts val="6400"/>
              <a:buNone/>
              <a:defRPr sz="6400"/>
            </a:lvl7pPr>
            <a:lvl8pPr lvl="7" algn="ctr" rtl="0">
              <a:spcBef>
                <a:spcPts val="0"/>
              </a:spcBef>
              <a:spcAft>
                <a:spcPts val="0"/>
              </a:spcAft>
              <a:buSzPts val="6400"/>
              <a:buNone/>
              <a:defRPr sz="6400"/>
            </a:lvl8pPr>
            <a:lvl9pPr lvl="8" algn="ctr" rtl="0">
              <a:spcBef>
                <a:spcPts val="0"/>
              </a:spcBef>
              <a:spcAft>
                <a:spcPts val="0"/>
              </a:spcAft>
              <a:buSzPts val="6400"/>
              <a:buNone/>
              <a:defRPr sz="6400"/>
            </a:lvl9pPr>
          </a:lstStyle>
          <a:p>
            <a:endParaRPr/>
          </a:p>
        </p:txBody>
      </p:sp>
      <p:sp>
        <p:nvSpPr>
          <p:cNvPr id="105" name="Google Shape;105;g2fc33671087_0_16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6"/>
        <p:cNvGrpSpPr/>
        <p:nvPr/>
      </p:nvGrpSpPr>
      <p:grpSpPr>
        <a:xfrm>
          <a:off x="0" y="0"/>
          <a:ext cx="0" cy="0"/>
          <a:chOff x="0" y="0"/>
          <a:chExt cx="0" cy="0"/>
        </a:xfrm>
      </p:grpSpPr>
      <p:sp>
        <p:nvSpPr>
          <p:cNvPr id="107" name="Google Shape;107;g2fc33671087_0_169"/>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8" name="Google Shape;108;g2fc33671087_0_169"/>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5300"/>
              <a:buFont typeface="Barlow"/>
              <a:buNone/>
              <a:defRPr sz="5300">
                <a:latin typeface="Barlow"/>
                <a:ea typeface="Barlow"/>
                <a:cs typeface="Barlow"/>
                <a:sym typeface="Barlow"/>
              </a:defRPr>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109" name="Google Shape;109;g2fc33671087_0_169"/>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Clr>
                <a:srgbClr val="666666"/>
              </a:buClr>
              <a:buSzPts val="2700"/>
              <a:buNone/>
              <a:defRPr sz="2700">
                <a:solidFill>
                  <a:srgbClr val="666666"/>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0" name="Google Shape;110;g2fc33671087_0_169"/>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111" name="Google Shape;111;g2fc33671087_0_169"/>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2"/>
        <p:cNvGrpSpPr/>
        <p:nvPr/>
      </p:nvGrpSpPr>
      <p:grpSpPr>
        <a:xfrm>
          <a:off x="0" y="0"/>
          <a:ext cx="0" cy="0"/>
          <a:chOff x="0" y="0"/>
          <a:chExt cx="0" cy="0"/>
        </a:xfrm>
      </p:grpSpPr>
      <p:sp>
        <p:nvSpPr>
          <p:cNvPr id="113" name="Google Shape;113;g2fc33671087_0_175"/>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114" name="Google Shape;114;g2fc33671087_0_17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5"/>
        <p:cNvGrpSpPr/>
        <p:nvPr/>
      </p:nvGrpSpPr>
      <p:grpSpPr>
        <a:xfrm>
          <a:off x="0" y="0"/>
          <a:ext cx="0" cy="0"/>
          <a:chOff x="0" y="0"/>
          <a:chExt cx="0" cy="0"/>
        </a:xfrm>
      </p:grpSpPr>
      <p:sp>
        <p:nvSpPr>
          <p:cNvPr id="116" name="Google Shape;116;g2fc33671087_0_178"/>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117" name="Google Shape;117;g2fc33671087_0_178"/>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rtl="0">
              <a:spcBef>
                <a:spcPts val="0"/>
              </a:spcBef>
              <a:spcAft>
                <a:spcPts val="0"/>
              </a:spcAft>
              <a:buSzPts val="2400"/>
              <a:buChar char="●"/>
              <a:defRPr/>
            </a:lvl1pPr>
            <a:lvl2pPr marL="914400" lvl="1" indent="-349250" algn="ctr" rtl="0">
              <a:spcBef>
                <a:spcPts val="0"/>
              </a:spcBef>
              <a:spcAft>
                <a:spcPts val="0"/>
              </a:spcAft>
              <a:buSzPts val="1900"/>
              <a:buChar char="○"/>
              <a:defRPr/>
            </a:lvl2pPr>
            <a:lvl3pPr marL="1371600" lvl="2" indent="-349250" algn="ctr" rtl="0">
              <a:spcBef>
                <a:spcPts val="0"/>
              </a:spcBef>
              <a:spcAft>
                <a:spcPts val="0"/>
              </a:spcAft>
              <a:buSzPts val="1900"/>
              <a:buChar char="■"/>
              <a:defRPr/>
            </a:lvl3pPr>
            <a:lvl4pPr marL="1828800" lvl="3" indent="-349250" algn="ctr" rtl="0">
              <a:spcBef>
                <a:spcPts val="0"/>
              </a:spcBef>
              <a:spcAft>
                <a:spcPts val="0"/>
              </a:spcAft>
              <a:buSzPts val="1900"/>
              <a:buChar char="●"/>
              <a:defRPr/>
            </a:lvl4pPr>
            <a:lvl5pPr marL="2286000" lvl="4" indent="-349250" algn="ctr" rtl="0">
              <a:spcBef>
                <a:spcPts val="0"/>
              </a:spcBef>
              <a:spcAft>
                <a:spcPts val="0"/>
              </a:spcAft>
              <a:buSzPts val="1900"/>
              <a:buChar char="○"/>
              <a:defRPr/>
            </a:lvl5pPr>
            <a:lvl6pPr marL="2743200" lvl="5" indent="-349250" algn="ctr" rtl="0">
              <a:spcBef>
                <a:spcPts val="0"/>
              </a:spcBef>
              <a:spcAft>
                <a:spcPts val="0"/>
              </a:spcAft>
              <a:buSzPts val="1900"/>
              <a:buChar char="■"/>
              <a:defRPr/>
            </a:lvl6pPr>
            <a:lvl7pPr marL="3200400" lvl="6" indent="-349250" algn="ctr" rtl="0">
              <a:spcBef>
                <a:spcPts val="0"/>
              </a:spcBef>
              <a:spcAft>
                <a:spcPts val="0"/>
              </a:spcAft>
              <a:buSzPts val="1900"/>
              <a:buChar char="●"/>
              <a:defRPr/>
            </a:lvl7pPr>
            <a:lvl8pPr marL="3657600" lvl="7" indent="-349250" algn="ctr" rtl="0">
              <a:spcBef>
                <a:spcPts val="0"/>
              </a:spcBef>
              <a:spcAft>
                <a:spcPts val="0"/>
              </a:spcAft>
              <a:buSzPts val="1900"/>
              <a:buChar char="○"/>
              <a:defRPr/>
            </a:lvl8pPr>
            <a:lvl9pPr marL="4114800" lvl="8" indent="-349250" algn="ctr" rtl="0">
              <a:spcBef>
                <a:spcPts val="0"/>
              </a:spcBef>
              <a:spcAft>
                <a:spcPts val="0"/>
              </a:spcAft>
              <a:buSzPts val="1900"/>
              <a:buChar char="■"/>
              <a:defRPr/>
            </a:lvl9pPr>
          </a:lstStyle>
          <a:p>
            <a:endParaRPr/>
          </a:p>
        </p:txBody>
      </p:sp>
      <p:sp>
        <p:nvSpPr>
          <p:cNvPr id="118" name="Google Shape;118;g2fc33671087_0_17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9"/>
        <p:cNvGrpSpPr/>
        <p:nvPr/>
      </p:nvGrpSpPr>
      <p:grpSpPr>
        <a:xfrm>
          <a:off x="0" y="0"/>
          <a:ext cx="0" cy="0"/>
          <a:chOff x="0" y="0"/>
          <a:chExt cx="0" cy="0"/>
        </a:xfrm>
      </p:grpSpPr>
      <p:sp>
        <p:nvSpPr>
          <p:cNvPr id="120" name="Google Shape;120;g2fc33671087_0_182"/>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1"/>
        <p:cNvGrpSpPr/>
        <p:nvPr/>
      </p:nvGrpSpPr>
      <p:grpSpPr>
        <a:xfrm>
          <a:off x="0" y="0"/>
          <a:ext cx="0" cy="0"/>
          <a:chOff x="0" y="0"/>
          <a:chExt cx="0" cy="0"/>
        </a:xfrm>
      </p:grpSpPr>
      <p:sp>
        <p:nvSpPr>
          <p:cNvPr id="122" name="Google Shape;122;g2fc33671087_0_18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23" name="Google Shape;123;g2fc33671087_0_18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124" name="Google Shape;124;g2fc33671087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5" name="Google Shape;125;g2fc33671087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6" name="Google Shape;126;g2fc33671087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127"/>
        <p:cNvGrpSpPr/>
        <p:nvPr/>
      </p:nvGrpSpPr>
      <p:grpSpPr>
        <a:xfrm>
          <a:off x="0" y="0"/>
          <a:ext cx="0" cy="0"/>
          <a:chOff x="0" y="0"/>
          <a:chExt cx="0" cy="0"/>
        </a:xfrm>
      </p:grpSpPr>
      <p:sp>
        <p:nvSpPr>
          <p:cNvPr id="128" name="Google Shape;128;g2fc33671087_0_190"/>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29" name="Google Shape;129;g2fc33671087_0_190"/>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1600"/>
              </a:spcBef>
              <a:spcAft>
                <a:spcPts val="0"/>
              </a:spcAft>
              <a:buClr>
                <a:srgbClr val="757575"/>
              </a:buClr>
              <a:buSzPts val="2000"/>
              <a:buNone/>
              <a:defRPr sz="2000">
                <a:solidFill>
                  <a:srgbClr val="757575"/>
                </a:solidFill>
              </a:defRPr>
            </a:lvl2pPr>
            <a:lvl3pPr marL="1371600" lvl="2" indent="-228600" algn="l" rtl="0">
              <a:lnSpc>
                <a:spcPct val="90000"/>
              </a:lnSpc>
              <a:spcBef>
                <a:spcPts val="1600"/>
              </a:spcBef>
              <a:spcAft>
                <a:spcPts val="0"/>
              </a:spcAft>
              <a:buClr>
                <a:srgbClr val="757575"/>
              </a:buClr>
              <a:buSzPts val="1800"/>
              <a:buNone/>
              <a:defRPr sz="1800">
                <a:solidFill>
                  <a:srgbClr val="757575"/>
                </a:solidFill>
              </a:defRPr>
            </a:lvl3pPr>
            <a:lvl4pPr marL="1828800" lvl="3" indent="-228600" algn="l" rtl="0">
              <a:lnSpc>
                <a:spcPct val="90000"/>
              </a:lnSpc>
              <a:spcBef>
                <a:spcPts val="1600"/>
              </a:spcBef>
              <a:spcAft>
                <a:spcPts val="0"/>
              </a:spcAft>
              <a:buClr>
                <a:srgbClr val="757575"/>
              </a:buClr>
              <a:buSzPts val="1600"/>
              <a:buNone/>
              <a:defRPr sz="1600">
                <a:solidFill>
                  <a:srgbClr val="757575"/>
                </a:solidFill>
              </a:defRPr>
            </a:lvl4pPr>
            <a:lvl5pPr marL="2286000" lvl="4" indent="-228600" algn="l" rtl="0">
              <a:lnSpc>
                <a:spcPct val="90000"/>
              </a:lnSpc>
              <a:spcBef>
                <a:spcPts val="1600"/>
              </a:spcBef>
              <a:spcAft>
                <a:spcPts val="0"/>
              </a:spcAft>
              <a:buClr>
                <a:srgbClr val="757575"/>
              </a:buClr>
              <a:buSzPts val="1600"/>
              <a:buNone/>
              <a:defRPr sz="1600">
                <a:solidFill>
                  <a:srgbClr val="757575"/>
                </a:solidFill>
              </a:defRPr>
            </a:lvl5pPr>
            <a:lvl6pPr marL="2743200" lvl="5" indent="-228600" algn="l" rtl="0">
              <a:lnSpc>
                <a:spcPct val="90000"/>
              </a:lnSpc>
              <a:spcBef>
                <a:spcPts val="1600"/>
              </a:spcBef>
              <a:spcAft>
                <a:spcPts val="0"/>
              </a:spcAft>
              <a:buClr>
                <a:srgbClr val="757575"/>
              </a:buClr>
              <a:buSzPts val="1600"/>
              <a:buNone/>
              <a:defRPr sz="1600">
                <a:solidFill>
                  <a:srgbClr val="757575"/>
                </a:solidFill>
              </a:defRPr>
            </a:lvl6pPr>
            <a:lvl7pPr marL="3200400" lvl="6" indent="-228600" algn="l" rtl="0">
              <a:lnSpc>
                <a:spcPct val="90000"/>
              </a:lnSpc>
              <a:spcBef>
                <a:spcPts val="1600"/>
              </a:spcBef>
              <a:spcAft>
                <a:spcPts val="0"/>
              </a:spcAft>
              <a:buClr>
                <a:srgbClr val="757575"/>
              </a:buClr>
              <a:buSzPts val="1600"/>
              <a:buNone/>
              <a:defRPr sz="1600">
                <a:solidFill>
                  <a:srgbClr val="757575"/>
                </a:solidFill>
              </a:defRPr>
            </a:lvl7pPr>
            <a:lvl8pPr marL="3657600" lvl="7" indent="-228600" algn="l" rtl="0">
              <a:lnSpc>
                <a:spcPct val="90000"/>
              </a:lnSpc>
              <a:spcBef>
                <a:spcPts val="1600"/>
              </a:spcBef>
              <a:spcAft>
                <a:spcPts val="0"/>
              </a:spcAft>
              <a:buClr>
                <a:srgbClr val="757575"/>
              </a:buClr>
              <a:buSzPts val="1600"/>
              <a:buNone/>
              <a:defRPr sz="1600">
                <a:solidFill>
                  <a:srgbClr val="757575"/>
                </a:solidFill>
              </a:defRPr>
            </a:lvl8pPr>
            <a:lvl9pPr marL="4114800" lvl="8" indent="-228600" algn="l" rtl="0">
              <a:lnSpc>
                <a:spcPct val="90000"/>
              </a:lnSpc>
              <a:spcBef>
                <a:spcPts val="1600"/>
              </a:spcBef>
              <a:spcAft>
                <a:spcPts val="1600"/>
              </a:spcAft>
              <a:buClr>
                <a:srgbClr val="757575"/>
              </a:buClr>
              <a:buSzPts val="1600"/>
              <a:buNone/>
              <a:defRPr sz="1600">
                <a:solidFill>
                  <a:srgbClr val="757575"/>
                </a:solidFill>
              </a:defRPr>
            </a:lvl9pPr>
          </a:lstStyle>
          <a:p>
            <a:endParaRPr/>
          </a:p>
        </p:txBody>
      </p:sp>
      <p:sp>
        <p:nvSpPr>
          <p:cNvPr id="130" name="Google Shape;130;g2fc33671087_0_1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1" name="Google Shape;131;g2fc33671087_0_1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2" name="Google Shape;132;g2fc33671087_0_1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jp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22f32d773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22f32d773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22f32d773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22f32d773_0_0"/>
          <p:cNvSpPr txBox="1"/>
          <p:nvPr/>
        </p:nvSpPr>
        <p:spPr>
          <a:xfrm>
            <a:off x="7416400" y="6353000"/>
            <a:ext cx="4775400" cy="5052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“I Will Survive!”: Ingenuity in the Music Industry</a:t>
            </a:r>
            <a:endParaRPr sz="1700" b="1">
              <a:solidFill>
                <a:schemeClr val="lt1"/>
              </a:solidFill>
              <a:latin typeface="Barlow"/>
              <a:ea typeface="Barlow"/>
              <a:cs typeface="Barlow"/>
              <a:sym typeface="Barlow"/>
            </a:endParaRPr>
          </a:p>
          <a:p>
            <a:pPr marL="0" lvl="0" indent="0" algn="r" rtl="0">
              <a:spcBef>
                <a:spcPts val="0"/>
              </a:spcBef>
              <a:spcAft>
                <a:spcPts val="0"/>
              </a:spcAft>
              <a:buNone/>
            </a:pP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66"/>
        <p:cNvGrpSpPr/>
        <p:nvPr/>
      </p:nvGrpSpPr>
      <p:grpSpPr>
        <a:xfrm>
          <a:off x="0" y="0"/>
          <a:ext cx="0" cy="0"/>
          <a:chOff x="0" y="0"/>
          <a:chExt cx="0" cy="0"/>
        </a:xfrm>
      </p:grpSpPr>
      <p:sp>
        <p:nvSpPr>
          <p:cNvPr id="67" name="Google Shape;67;g2fc33671087_0_12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rt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a:endParaRPr/>
          </a:p>
        </p:txBody>
      </p:sp>
      <p:sp>
        <p:nvSpPr>
          <p:cNvPr id="68" name="Google Shape;68;g2fc33671087_0_129"/>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rtl="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rtl="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69" name="Google Shape;69;g2fc33671087_0_129"/>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70" name="Google Shape;70;g2fc33671087_0_129"/>
          <p:cNvSpPr txBox="1"/>
          <p:nvPr/>
        </p:nvSpPr>
        <p:spPr>
          <a:xfrm>
            <a:off x="6590116" y="6353000"/>
            <a:ext cx="56019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“I Will Survive”  Ingenuity in the Music Industry</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2fdfc36301c_0_0"/>
          <p:cNvSpPr txBox="1">
            <a:spLocks noGrp="1"/>
          </p:cNvSpPr>
          <p:nvPr>
            <p:ph type="ctrTitle"/>
          </p:nvPr>
        </p:nvSpPr>
        <p:spPr>
          <a:xfrm>
            <a:off x="415650" y="1470650"/>
            <a:ext cx="11360700" cy="2311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b="1"/>
              <a:t>“I Will Survive!”: Ingenuity in the Music Industry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148" name="Google Shape;148;p2"/>
          <p:cNvSpPr txBox="1">
            <a:spLocks noGrp="1"/>
          </p:cNvSpPr>
          <p:nvPr>
            <p:ph type="body" idx="1"/>
          </p:nvPr>
        </p:nvSpPr>
        <p:spPr>
          <a:xfrm>
            <a:off x="699700" y="1536625"/>
            <a:ext cx="10977600" cy="4062000"/>
          </a:xfrm>
          <a:prstGeom prst="rect">
            <a:avLst/>
          </a:prstGeom>
          <a:noFill/>
          <a:ln>
            <a:noFill/>
          </a:ln>
        </p:spPr>
        <p:txBody>
          <a:bodyPr spcFirstLastPara="1" wrap="square" lIns="91425" tIns="45700" rIns="91425" bIns="45700" anchor="t" anchorCtr="0">
            <a:normAutofit fontScale="92500"/>
          </a:bodyPr>
          <a:lstStyle/>
          <a:p>
            <a:pPr marL="609600" lvl="0" indent="-463391" algn="l" rtl="0">
              <a:spcBef>
                <a:spcPts val="0"/>
              </a:spcBef>
              <a:spcAft>
                <a:spcPts val="0"/>
              </a:spcAft>
              <a:buSzPct val="100000"/>
              <a:buChar char="●"/>
            </a:pPr>
            <a:r>
              <a:rPr lang="en-US"/>
              <a:t>Identify a challenging historical moment for the music products industry.</a:t>
            </a:r>
            <a:br>
              <a:rPr lang="en-US"/>
            </a:br>
            <a:endParaRPr/>
          </a:p>
          <a:p>
            <a:pPr marL="609600" lvl="0" indent="-463391" algn="l" rtl="0">
              <a:spcBef>
                <a:spcPts val="0"/>
              </a:spcBef>
              <a:spcAft>
                <a:spcPts val="0"/>
              </a:spcAft>
              <a:buSzPct val="100000"/>
              <a:buChar char="●"/>
            </a:pPr>
            <a:r>
              <a:rPr lang="en-US"/>
              <a:t>Create innovative solutions for specific, historical-based prompts.</a:t>
            </a:r>
            <a:br>
              <a:rPr lang="en-US"/>
            </a:br>
            <a:endParaRPr/>
          </a:p>
          <a:p>
            <a:pPr marL="609600" lvl="0" indent="-463391" algn="l" rtl="0">
              <a:spcBef>
                <a:spcPts val="0"/>
              </a:spcBef>
              <a:spcAft>
                <a:spcPts val="0"/>
              </a:spcAft>
              <a:buSzPct val="100000"/>
              <a:buChar char="●"/>
            </a:pPr>
            <a:r>
              <a:rPr lang="en-US"/>
              <a:t>Develop a slideshow “pitch deck” detailing group ideas.</a:t>
            </a:r>
            <a:br>
              <a:rPr lang="en-US"/>
            </a:br>
            <a:endParaRPr/>
          </a:p>
          <a:p>
            <a:pPr marL="609600" lvl="0" indent="-463391" algn="l" rtl="0">
              <a:spcBef>
                <a:spcPts val="0"/>
              </a:spcBef>
              <a:spcAft>
                <a:spcPts val="0"/>
              </a:spcAft>
              <a:buSzPct val="100000"/>
              <a:buChar char="●"/>
            </a:pPr>
            <a:r>
              <a:rPr lang="en-US"/>
              <a:t>Articulate how retailers innovated in the face of economic challenges.</a:t>
            </a:r>
            <a:br>
              <a:rPr lang="en-US"/>
            </a:br>
            <a:endParaRPr/>
          </a:p>
          <a:p>
            <a:pPr marL="609600" lvl="0" indent="-463391" algn="l" rtl="0">
              <a:spcBef>
                <a:spcPts val="0"/>
              </a:spcBef>
              <a:spcAft>
                <a:spcPts val="0"/>
              </a:spcAft>
              <a:buSzPct val="100000"/>
              <a:buChar char="●"/>
            </a:pPr>
            <a:r>
              <a:rPr lang="en-US"/>
              <a:t>Apply lesson content to problems in other disciplines.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27f9f177538_0_5"/>
          <p:cNvSpPr txBox="1">
            <a:spLocks noGrp="1"/>
          </p:cNvSpPr>
          <p:nvPr>
            <p:ph type="title"/>
          </p:nvPr>
        </p:nvSpPr>
        <p:spPr>
          <a:xfrm>
            <a:off x="825000" y="1645000"/>
            <a:ext cx="5350200"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Are musical instruments important to the world?</a:t>
            </a:r>
            <a:endParaRPr/>
          </a:p>
        </p:txBody>
      </p:sp>
      <p:pic>
        <p:nvPicPr>
          <p:cNvPr id="154" name="Google Shape;154;g27f9f177538_0_5"/>
          <p:cNvPicPr preferRelativeResize="0"/>
          <p:nvPr/>
        </p:nvPicPr>
        <p:blipFill>
          <a:blip r:embed="rId3">
            <a:alphaModFix/>
          </a:blip>
          <a:stretch>
            <a:fillRect/>
          </a:stretch>
        </p:blipFill>
        <p:spPr>
          <a:xfrm>
            <a:off x="6099025" y="547476"/>
            <a:ext cx="5215225" cy="51491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27f9f177538_0_90"/>
          <p:cNvSpPr txBox="1">
            <a:spLocks noGrp="1"/>
          </p:cNvSpPr>
          <p:nvPr>
            <p:ph type="title"/>
          </p:nvPr>
        </p:nvSpPr>
        <p:spPr>
          <a:xfrm>
            <a:off x="772200" y="2414650"/>
            <a:ext cx="5389800"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What would the world be like without musical instruments?</a:t>
            </a:r>
            <a:endParaRPr/>
          </a:p>
        </p:txBody>
      </p:sp>
      <p:pic>
        <p:nvPicPr>
          <p:cNvPr id="160" name="Google Shape;160;g27f9f177538_0_90"/>
          <p:cNvPicPr preferRelativeResize="0"/>
          <p:nvPr/>
        </p:nvPicPr>
        <p:blipFill>
          <a:blip r:embed="rId3">
            <a:alphaModFix/>
          </a:blip>
          <a:stretch>
            <a:fillRect/>
          </a:stretch>
        </p:blipFill>
        <p:spPr>
          <a:xfrm>
            <a:off x="6988100" y="1768100"/>
            <a:ext cx="3764424" cy="37692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27f9f177538_0_170"/>
          <p:cNvSpPr txBox="1">
            <a:spLocks noGrp="1"/>
          </p:cNvSpPr>
          <p:nvPr>
            <p:ph type="body" idx="4294967295"/>
          </p:nvPr>
        </p:nvSpPr>
        <p:spPr>
          <a:xfrm>
            <a:off x="489775" y="730772"/>
            <a:ext cx="11241900" cy="1683000"/>
          </a:xfrm>
          <a:prstGeom prst="rect">
            <a:avLst/>
          </a:prstGeom>
        </p:spPr>
        <p:txBody>
          <a:bodyPr spcFirstLastPara="1" wrap="square" lIns="121900" tIns="121900" rIns="121900" bIns="1219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2900" b="1">
                <a:solidFill>
                  <a:schemeClr val="accent1"/>
                </a:solidFill>
                <a:latin typeface="Barlow"/>
                <a:ea typeface="Barlow"/>
                <a:cs typeface="Barlow"/>
                <a:sym typeface="Barlow"/>
              </a:rPr>
              <a:t>Providing the world with musical instruments through stores is important but hasn’t always been easy at certain times in history.</a:t>
            </a:r>
            <a:endParaRPr/>
          </a:p>
        </p:txBody>
      </p:sp>
      <p:pic>
        <p:nvPicPr>
          <p:cNvPr id="166" name="Google Shape;166;g27f9f177538_0_170" title="2B-STORY2.jpg"/>
          <p:cNvPicPr preferRelativeResize="0"/>
          <p:nvPr/>
        </p:nvPicPr>
        <p:blipFill>
          <a:blip r:embed="rId3">
            <a:alphaModFix/>
          </a:blip>
          <a:stretch>
            <a:fillRect/>
          </a:stretch>
        </p:blipFill>
        <p:spPr>
          <a:xfrm>
            <a:off x="2128088" y="2033700"/>
            <a:ext cx="7965275" cy="3757200"/>
          </a:xfrm>
          <a:prstGeom prst="rect">
            <a:avLst/>
          </a:prstGeom>
          <a:noFill/>
          <a:ln w="76200" cap="flat" cmpd="sng">
            <a:solidFill>
              <a:srgbClr val="00486F"/>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7f9f177538_0_250"/>
          <p:cNvSpPr txBox="1">
            <a:spLocks noGrp="1"/>
          </p:cNvSpPr>
          <p:nvPr>
            <p:ph type="title"/>
          </p:nvPr>
        </p:nvSpPr>
        <p:spPr>
          <a:xfrm>
            <a:off x="691100" y="1723850"/>
            <a:ext cx="41646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2830" b="0">
                <a:solidFill>
                  <a:schemeClr val="dk2"/>
                </a:solidFill>
                <a:latin typeface="Barlow Medium"/>
                <a:ea typeface="Barlow Medium"/>
                <a:cs typeface="Barlow Medium"/>
                <a:sym typeface="Barlow Medium"/>
              </a:rPr>
              <a:t>Today we will go back to the 1930s and 40s when our world went through hardship (The Great Depression) and a world war (World War II).</a:t>
            </a:r>
            <a:endParaRPr sz="2830" b="0">
              <a:solidFill>
                <a:schemeClr val="dk2"/>
              </a:solidFill>
              <a:latin typeface="Barlow Medium"/>
              <a:ea typeface="Barlow Medium"/>
              <a:cs typeface="Barlow Medium"/>
              <a:sym typeface="Barlow Medium"/>
            </a:endParaRPr>
          </a:p>
        </p:txBody>
      </p:sp>
      <p:pic>
        <p:nvPicPr>
          <p:cNvPr id="172" name="Google Shape;172;g27f9f177538_0_250" title="E14_Image_Depression.jpg"/>
          <p:cNvPicPr preferRelativeResize="0"/>
          <p:nvPr/>
        </p:nvPicPr>
        <p:blipFill rotWithShape="1">
          <a:blip r:embed="rId3">
            <a:alphaModFix/>
          </a:blip>
          <a:srcRect l="4091" t="16985" r="3332" b="15986"/>
          <a:stretch/>
        </p:blipFill>
        <p:spPr>
          <a:xfrm>
            <a:off x="4974050" y="587150"/>
            <a:ext cx="6635925" cy="5189225"/>
          </a:xfrm>
          <a:prstGeom prst="rect">
            <a:avLst/>
          </a:prstGeom>
          <a:noFill/>
          <a:ln w="76200" cap="flat" cmpd="sng">
            <a:solidFill>
              <a:srgbClr val="00486F"/>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Save the Music Industry</a:t>
            </a:r>
            <a:endParaRPr/>
          </a:p>
        </p:txBody>
      </p:sp>
      <p:sp>
        <p:nvSpPr>
          <p:cNvPr id="178" name="Google Shape;178;p3"/>
          <p:cNvSpPr txBox="1">
            <a:spLocks noGrp="1"/>
          </p:cNvSpPr>
          <p:nvPr>
            <p:ph type="body" idx="1"/>
          </p:nvPr>
        </p:nvSpPr>
        <p:spPr>
          <a:xfrm>
            <a:off x="699700" y="2033308"/>
            <a:ext cx="105741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400"/>
              <a:buNone/>
            </a:pPr>
            <a:r>
              <a:rPr lang="en-US" sz="3000" b="1">
                <a:latin typeface="Barlow"/>
                <a:ea typeface="Barlow"/>
                <a:cs typeface="Barlow"/>
                <a:sym typeface="Barlow"/>
              </a:rPr>
              <a:t>MISSION</a:t>
            </a:r>
            <a:r>
              <a:rPr lang="en-US" sz="3000"/>
              <a:t>: Work collaboratively to “save the music industry.”</a:t>
            </a:r>
            <a:r>
              <a:rPr lang="en-US"/>
              <a:t> </a:t>
            </a:r>
            <a:endParaRPr/>
          </a:p>
          <a:p>
            <a:pPr marL="0" lvl="0" indent="0" algn="l" rtl="0">
              <a:spcBef>
                <a:spcPts val="1600"/>
              </a:spcBef>
              <a:spcAft>
                <a:spcPts val="0"/>
              </a:spcAft>
              <a:buClr>
                <a:schemeClr val="dk1"/>
              </a:buClr>
              <a:buSzPts val="2400"/>
              <a:buNone/>
            </a:pPr>
            <a:endParaRPr/>
          </a:p>
          <a:p>
            <a:pPr marL="0" lvl="1" indent="0" algn="l" rtl="0">
              <a:spcBef>
                <a:spcPts val="1600"/>
              </a:spcBef>
              <a:spcAft>
                <a:spcPts val="1600"/>
              </a:spcAft>
              <a:buClr>
                <a:schemeClr val="dk1"/>
              </a:buClr>
              <a:buSzPts val="2400"/>
              <a:buFont typeface="Courier New"/>
              <a:buNone/>
            </a:pPr>
            <a:r>
              <a:rPr lang="en-US" sz="2800">
                <a:latin typeface="Barlow Medium"/>
                <a:ea typeface="Barlow Medium"/>
                <a:cs typeface="Barlow Medium"/>
                <a:sym typeface="Barlow Medium"/>
              </a:rPr>
              <a:t>Each team will have 20 minutes to develop a strategic plan that they will share with the rest of the class. </a:t>
            </a:r>
            <a:endParaRPr sz="2800">
              <a:latin typeface="Barlow Medium"/>
              <a:ea typeface="Barlow Medium"/>
              <a:cs typeface="Barlow Medium"/>
              <a:sym typeface="Barlow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2fc33671087_0_9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#1</a:t>
            </a:r>
            <a:endParaRPr/>
          </a:p>
        </p:txBody>
      </p:sp>
      <p:sp>
        <p:nvSpPr>
          <p:cNvPr id="184" name="Google Shape;184;g2fc33671087_0_98"/>
          <p:cNvSpPr txBox="1">
            <a:spLocks noGrp="1"/>
          </p:cNvSpPr>
          <p:nvPr>
            <p:ph type="body" idx="1"/>
          </p:nvPr>
        </p:nvSpPr>
        <p:spPr>
          <a:xfrm>
            <a:off x="699700" y="1356875"/>
            <a:ext cx="5697900" cy="4609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The country is at war and musical instrument manufacturing is suspended. As a music retailer, you are panicked. </a:t>
            </a:r>
            <a:br>
              <a:rPr lang="en-US" sz="2400"/>
            </a:br>
            <a:r>
              <a:rPr lang="en-US" sz="2400"/>
              <a:t>You can’t get any new inventory for your store but you need to keep sales up so you can survive the war! </a:t>
            </a:r>
            <a:endParaRPr sz="2400"/>
          </a:p>
          <a:p>
            <a:pPr marL="0" lvl="0" indent="0" algn="l" rtl="0">
              <a:lnSpc>
                <a:spcPct val="90000"/>
              </a:lnSpc>
              <a:spcBef>
                <a:spcPts val="1600"/>
              </a:spcBef>
              <a:spcAft>
                <a:spcPts val="0"/>
              </a:spcAft>
              <a:buClr>
                <a:schemeClr val="dk1"/>
              </a:buClr>
              <a:buSzPts val="2400"/>
              <a:buNone/>
            </a:pPr>
            <a:r>
              <a:rPr lang="en-US" sz="2400"/>
              <a:t>What could you sell? </a:t>
            </a:r>
            <a:endParaRPr sz="2400"/>
          </a:p>
          <a:p>
            <a:pPr marL="0" lvl="0" indent="0" algn="l" rtl="0">
              <a:lnSpc>
                <a:spcPct val="90000"/>
              </a:lnSpc>
              <a:spcBef>
                <a:spcPts val="1600"/>
              </a:spcBef>
              <a:spcAft>
                <a:spcPts val="0"/>
              </a:spcAft>
              <a:buClr>
                <a:schemeClr val="dk1"/>
              </a:buClr>
              <a:buSzPts val="2400"/>
              <a:buNone/>
            </a:pPr>
            <a:r>
              <a:rPr lang="en-US" sz="2400"/>
              <a:t>What services could you offer?</a:t>
            </a:r>
            <a:endParaRPr sz="2400"/>
          </a:p>
          <a:p>
            <a:pPr marL="0" lvl="0" indent="0" algn="l" rtl="0">
              <a:lnSpc>
                <a:spcPct val="90000"/>
              </a:lnSpc>
              <a:spcBef>
                <a:spcPts val="1600"/>
              </a:spcBef>
              <a:spcAft>
                <a:spcPts val="1600"/>
              </a:spcAft>
              <a:buClr>
                <a:schemeClr val="dk1"/>
              </a:buClr>
              <a:buSzPts val="2400"/>
              <a:buNone/>
            </a:pPr>
            <a:r>
              <a:rPr lang="en-US" sz="2400"/>
              <a:t>How would you adjust your focus to keep folks coming in the door of your store?</a:t>
            </a:r>
            <a:endParaRPr sz="2400"/>
          </a:p>
        </p:txBody>
      </p:sp>
      <p:pic>
        <p:nvPicPr>
          <p:cNvPr id="185" name="Google Shape;185;g2fc33671087_0_98"/>
          <p:cNvPicPr preferRelativeResize="0"/>
          <p:nvPr/>
        </p:nvPicPr>
        <p:blipFill rotWithShape="1">
          <a:blip r:embed="rId3">
            <a:alphaModFix/>
          </a:blip>
          <a:srcRect l="53953" t="37383" r="13803" b="42898"/>
          <a:stretch/>
        </p:blipFill>
        <p:spPr>
          <a:xfrm>
            <a:off x="7384700" y="593375"/>
            <a:ext cx="2893652" cy="1850599"/>
          </a:xfrm>
          <a:prstGeom prst="rect">
            <a:avLst/>
          </a:prstGeom>
          <a:noFill/>
          <a:ln w="76200" cap="flat" cmpd="sng">
            <a:solidFill>
              <a:srgbClr val="00486F"/>
            </a:solidFill>
            <a:prstDash val="solid"/>
            <a:round/>
            <a:headEnd type="none" w="sm" len="sm"/>
            <a:tailEnd type="none" w="sm" len="sm"/>
          </a:ln>
        </p:spPr>
      </p:pic>
      <p:pic>
        <p:nvPicPr>
          <p:cNvPr id="186" name="Google Shape;186;g2fc33671087_0_98"/>
          <p:cNvPicPr preferRelativeResize="0"/>
          <p:nvPr/>
        </p:nvPicPr>
        <p:blipFill rotWithShape="1">
          <a:blip r:embed="rId4">
            <a:alphaModFix/>
          </a:blip>
          <a:srcRect t="7235"/>
          <a:stretch/>
        </p:blipFill>
        <p:spPr>
          <a:xfrm>
            <a:off x="7426900" y="2741850"/>
            <a:ext cx="2809252" cy="3224223"/>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2fc33671087_0_10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#2</a:t>
            </a:r>
            <a:endParaRPr/>
          </a:p>
        </p:txBody>
      </p:sp>
      <p:sp>
        <p:nvSpPr>
          <p:cNvPr id="192" name="Google Shape;192;g2fc33671087_0_105"/>
          <p:cNvSpPr txBox="1">
            <a:spLocks noGrp="1"/>
          </p:cNvSpPr>
          <p:nvPr>
            <p:ph type="body" idx="1"/>
          </p:nvPr>
        </p:nvSpPr>
        <p:spPr>
          <a:xfrm>
            <a:off x="699700" y="1356875"/>
            <a:ext cx="5971500" cy="4844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600"/>
              <a:t>You’re an instrument maker and your biggest seller is something called the “Player Piano:” an instrument that can play itself and provide wonderful background music for parties! </a:t>
            </a:r>
            <a:endParaRPr sz="2600"/>
          </a:p>
          <a:p>
            <a:pPr marL="0" lvl="0" indent="0" algn="l" rtl="0">
              <a:lnSpc>
                <a:spcPct val="90000"/>
              </a:lnSpc>
              <a:spcBef>
                <a:spcPts val="1600"/>
              </a:spcBef>
              <a:spcAft>
                <a:spcPts val="0"/>
              </a:spcAft>
              <a:buClr>
                <a:schemeClr val="dk1"/>
              </a:buClr>
              <a:buSzPts val="2400"/>
              <a:buNone/>
            </a:pPr>
            <a:r>
              <a:rPr lang="en-US" sz="2600"/>
              <a:t>But, with the new invention of an electric radio, instrument sales are down and you’re stuck. </a:t>
            </a:r>
            <a:endParaRPr sz="2600"/>
          </a:p>
          <a:p>
            <a:pPr marL="0" lvl="0" indent="0" algn="l" rtl="0">
              <a:lnSpc>
                <a:spcPct val="90000"/>
              </a:lnSpc>
              <a:spcBef>
                <a:spcPts val="1600"/>
              </a:spcBef>
              <a:spcAft>
                <a:spcPts val="1600"/>
              </a:spcAft>
              <a:buClr>
                <a:schemeClr val="dk1"/>
              </a:buClr>
              <a:buSzPts val="2400"/>
              <a:buNone/>
            </a:pPr>
            <a:r>
              <a:rPr lang="en-US" sz="2600"/>
              <a:t>How can you use electricity to your advantage and not lose your business?</a:t>
            </a:r>
            <a:endParaRPr sz="2900"/>
          </a:p>
        </p:txBody>
      </p:sp>
      <p:pic>
        <p:nvPicPr>
          <p:cNvPr id="193" name="Google Shape;193;g2fc33671087_0_105"/>
          <p:cNvPicPr preferRelativeResize="0"/>
          <p:nvPr/>
        </p:nvPicPr>
        <p:blipFill>
          <a:blip r:embed="rId3">
            <a:alphaModFix/>
          </a:blip>
          <a:stretch>
            <a:fillRect/>
          </a:stretch>
        </p:blipFill>
        <p:spPr>
          <a:xfrm>
            <a:off x="7176300" y="378204"/>
            <a:ext cx="4044550" cy="2687621"/>
          </a:xfrm>
          <a:prstGeom prst="rect">
            <a:avLst/>
          </a:prstGeom>
          <a:noFill/>
          <a:ln w="76200" cap="flat" cmpd="sng">
            <a:solidFill>
              <a:srgbClr val="01486B"/>
            </a:solidFill>
            <a:prstDash val="solid"/>
            <a:round/>
            <a:headEnd type="none" w="sm" len="sm"/>
            <a:tailEnd type="none" w="sm" len="sm"/>
          </a:ln>
        </p:spPr>
      </p:pic>
      <p:pic>
        <p:nvPicPr>
          <p:cNvPr id="194" name="Google Shape;194;g2fc33671087_0_105"/>
          <p:cNvPicPr preferRelativeResize="0"/>
          <p:nvPr/>
        </p:nvPicPr>
        <p:blipFill>
          <a:blip r:embed="rId4">
            <a:alphaModFix/>
          </a:blip>
          <a:stretch>
            <a:fillRect/>
          </a:stretch>
        </p:blipFill>
        <p:spPr>
          <a:xfrm>
            <a:off x="7176300" y="3285950"/>
            <a:ext cx="4044550" cy="268772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2fc33671087_0_11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#3</a:t>
            </a:r>
            <a:endParaRPr/>
          </a:p>
        </p:txBody>
      </p:sp>
      <p:sp>
        <p:nvSpPr>
          <p:cNvPr id="200" name="Google Shape;200;g2fc33671087_0_112"/>
          <p:cNvSpPr txBox="1">
            <a:spLocks noGrp="1"/>
          </p:cNvSpPr>
          <p:nvPr>
            <p:ph type="body" idx="1"/>
          </p:nvPr>
        </p:nvSpPr>
        <p:spPr>
          <a:xfrm>
            <a:off x="699700" y="1519325"/>
            <a:ext cx="4495500" cy="4514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600"/>
              <a:t>The economy is not doing well. You are a music retailer and selling new guitars is how you’ve stayed in business! </a:t>
            </a:r>
            <a:br>
              <a:rPr lang="en-US" sz="2600"/>
            </a:br>
            <a:endParaRPr sz="2600"/>
          </a:p>
          <a:p>
            <a:pPr marL="0" lvl="0" indent="0" algn="l" rtl="0">
              <a:lnSpc>
                <a:spcPct val="90000"/>
              </a:lnSpc>
              <a:spcBef>
                <a:spcPts val="1600"/>
              </a:spcBef>
              <a:spcAft>
                <a:spcPts val="1600"/>
              </a:spcAft>
              <a:buClr>
                <a:schemeClr val="dk1"/>
              </a:buClr>
              <a:buSzPts val="2400"/>
              <a:buNone/>
            </a:pPr>
            <a:r>
              <a:rPr lang="en-US" sz="2600"/>
              <a:t>But, many people are saying that “buying new” is out of the question. How can you pivot to keep your business running if you can’t sell new instruments? </a:t>
            </a:r>
            <a:endParaRPr sz="2600" u="sng"/>
          </a:p>
        </p:txBody>
      </p:sp>
      <p:pic>
        <p:nvPicPr>
          <p:cNvPr id="201" name="Google Shape;201;g2fc33671087_0_112"/>
          <p:cNvPicPr preferRelativeResize="0"/>
          <p:nvPr/>
        </p:nvPicPr>
        <p:blipFill rotWithShape="1">
          <a:blip r:embed="rId3">
            <a:alphaModFix/>
          </a:blip>
          <a:srcRect t="6638" r="12694"/>
          <a:stretch/>
        </p:blipFill>
        <p:spPr>
          <a:xfrm>
            <a:off x="5662850" y="633825"/>
            <a:ext cx="5687400" cy="51194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2fc33671087_0_11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#4</a:t>
            </a:r>
            <a:endParaRPr/>
          </a:p>
        </p:txBody>
      </p:sp>
      <p:sp>
        <p:nvSpPr>
          <p:cNvPr id="207" name="Google Shape;207;g2fc33671087_0_118"/>
          <p:cNvSpPr txBox="1">
            <a:spLocks noGrp="1"/>
          </p:cNvSpPr>
          <p:nvPr>
            <p:ph type="body" idx="1"/>
          </p:nvPr>
        </p:nvSpPr>
        <p:spPr>
          <a:xfrm>
            <a:off x="699700" y="1581425"/>
            <a:ext cx="5286000" cy="375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3000"/>
              <a:t>The country is at war and most of the men who run your guitar manufacturing plant have gone to war. Without your workforce, there’s a chance that your plant will cease to exist. </a:t>
            </a:r>
            <a:endParaRPr sz="3000"/>
          </a:p>
          <a:p>
            <a:pPr marL="0" lvl="0" indent="0" algn="l" rtl="0">
              <a:lnSpc>
                <a:spcPct val="90000"/>
              </a:lnSpc>
              <a:spcBef>
                <a:spcPts val="1600"/>
              </a:spcBef>
              <a:spcAft>
                <a:spcPts val="1600"/>
              </a:spcAft>
              <a:buClr>
                <a:schemeClr val="dk1"/>
              </a:buClr>
              <a:buSzPts val="2400"/>
              <a:buNone/>
            </a:pPr>
            <a:r>
              <a:rPr lang="en-US" sz="3000"/>
              <a:t>How can you ensure that the plant continues running?</a:t>
            </a:r>
            <a:endParaRPr sz="3000"/>
          </a:p>
        </p:txBody>
      </p:sp>
      <p:pic>
        <p:nvPicPr>
          <p:cNvPr id="208" name="Google Shape;208;g2fc33671087_0_118"/>
          <p:cNvPicPr preferRelativeResize="0"/>
          <p:nvPr/>
        </p:nvPicPr>
        <p:blipFill>
          <a:blip r:embed="rId3">
            <a:alphaModFix/>
          </a:blip>
          <a:stretch>
            <a:fillRect/>
          </a:stretch>
        </p:blipFill>
        <p:spPr>
          <a:xfrm>
            <a:off x="6964075" y="593367"/>
            <a:ext cx="3903075" cy="5196333"/>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2fc33671087_0_19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sz="4000"/>
              <a:t>Solutions</a:t>
            </a:r>
            <a:endParaRPr sz="4000"/>
          </a:p>
        </p:txBody>
      </p:sp>
      <p:sp>
        <p:nvSpPr>
          <p:cNvPr id="214" name="Google Shape;214;g2fc33671087_0_196"/>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57575"/>
              </a:buClr>
              <a:buSzPts val="2400"/>
              <a:buNone/>
            </a:pPr>
            <a:endParaRPr/>
          </a:p>
          <a:p>
            <a:pPr marL="0" lvl="0" indent="0" algn="l" rtl="0">
              <a:lnSpc>
                <a:spcPct val="90000"/>
              </a:lnSpc>
              <a:spcBef>
                <a:spcPts val="1600"/>
              </a:spcBef>
              <a:spcAft>
                <a:spcPts val="1600"/>
              </a:spcAft>
              <a:buClr>
                <a:srgbClr val="757575"/>
              </a:buClr>
              <a:buSzPts val="2400"/>
              <a:buNone/>
            </a:pPr>
            <a:r>
              <a:rPr lang="en-US" sz="3600"/>
              <a:t>Missions and real-world applications </a:t>
            </a:r>
            <a:endParaRPr sz="3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2fc33671087_0_201"/>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#1</a:t>
            </a:r>
            <a:endParaRPr/>
          </a:p>
        </p:txBody>
      </p:sp>
      <p:sp>
        <p:nvSpPr>
          <p:cNvPr id="220" name="Google Shape;220;g2fc33671087_0_201"/>
          <p:cNvSpPr txBox="1">
            <a:spLocks noGrp="1"/>
          </p:cNvSpPr>
          <p:nvPr>
            <p:ph type="body" idx="1"/>
          </p:nvPr>
        </p:nvSpPr>
        <p:spPr>
          <a:xfrm>
            <a:off x="690450" y="1436375"/>
            <a:ext cx="10811100" cy="43425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None/>
            </a:pPr>
            <a:r>
              <a:rPr lang="en-US" sz="2000"/>
              <a:t>The manufacture of musical instruments was largely suspended during</a:t>
            </a:r>
            <a:endParaRPr sz="2000"/>
          </a:p>
          <a:p>
            <a:pPr marL="0" lvl="0" indent="0" algn="l" rtl="0">
              <a:lnSpc>
                <a:spcPct val="90000"/>
              </a:lnSpc>
              <a:spcBef>
                <a:spcPts val="0"/>
              </a:spcBef>
              <a:spcAft>
                <a:spcPts val="0"/>
              </a:spcAft>
              <a:buClr>
                <a:schemeClr val="dk1"/>
              </a:buClr>
              <a:buSzPts val="2400"/>
              <a:buNone/>
            </a:pPr>
            <a:r>
              <a:rPr lang="en-US" sz="2000"/>
              <a:t>World War II. This left many retailers unable to secure new inventory for their stores, and as a result some offered novel products and services to get by. </a:t>
            </a:r>
            <a:br>
              <a:rPr lang="en-US" sz="2000"/>
            </a:br>
            <a:endParaRPr sz="2000"/>
          </a:p>
          <a:p>
            <a:pPr marL="0" lvl="0" indent="0" algn="l" rtl="0">
              <a:lnSpc>
                <a:spcPct val="90000"/>
              </a:lnSpc>
              <a:spcBef>
                <a:spcPts val="1000"/>
              </a:spcBef>
              <a:spcAft>
                <a:spcPts val="0"/>
              </a:spcAft>
              <a:buClr>
                <a:schemeClr val="dk1"/>
              </a:buClr>
              <a:buSzPts val="2400"/>
              <a:buNone/>
            </a:pPr>
            <a:r>
              <a:rPr lang="en-US" sz="2000"/>
              <a:t>Some stores added repair and refinishing departments, both to help customers keep their instruments playing and to improve older instruments for resale. Sherman Clay, in San Francisco, bought used records in good condition – and even picked them up from sellers’ homes – to build up an inventory of 40,000 records for resale. Others, including Jenkins Music in Kansas City, brought any and every product – including furniture, appliances, and house goods – into their stores to sell. </a:t>
            </a:r>
            <a:br>
              <a:rPr lang="en-US" sz="2000"/>
            </a:br>
            <a:endParaRPr sz="2000"/>
          </a:p>
          <a:p>
            <a:pPr marL="0" lvl="0" indent="0" algn="l" rtl="0">
              <a:lnSpc>
                <a:spcPct val="90000"/>
              </a:lnSpc>
              <a:spcBef>
                <a:spcPts val="1000"/>
              </a:spcBef>
              <a:spcAft>
                <a:spcPts val="0"/>
              </a:spcAft>
              <a:buClr>
                <a:schemeClr val="dk1"/>
              </a:buClr>
              <a:buSzPts val="2400"/>
              <a:buNone/>
            </a:pPr>
            <a:r>
              <a:rPr lang="en-US" sz="2000"/>
              <a:t>With a shortage of fashionable new spinet pianos, at least one company, MirrApiano, modified older upright pianos with mirrors to make them appear smaller and more stylish; thousands of these pianos were sold during the war.</a:t>
            </a: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2fc33671087_0_20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#2</a:t>
            </a:r>
            <a:endParaRPr/>
          </a:p>
        </p:txBody>
      </p:sp>
      <p:sp>
        <p:nvSpPr>
          <p:cNvPr id="226" name="Google Shape;226;g2fc33671087_0_206"/>
          <p:cNvSpPr txBox="1">
            <a:spLocks noGrp="1"/>
          </p:cNvSpPr>
          <p:nvPr>
            <p:ph type="body" idx="1"/>
          </p:nvPr>
        </p:nvSpPr>
        <p:spPr>
          <a:xfrm>
            <a:off x="699700" y="1413375"/>
            <a:ext cx="7670100" cy="4191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200"/>
              <a:t>Already in a weakened position, many piano manufacturers merged or went bankrupt, and dealers were left without new products to sell. But while electricity contributed to the industry’s crash, it also provided some of its few bright spots in the 1930s: the Hammond Model A organ, released in 1935, and the electric guitar, which first found commercial traction with Rickenbacker’s A-22 “Frying Pan” model in the early 30s.</a:t>
            </a:r>
            <a:endParaRPr sz="2200"/>
          </a:p>
          <a:p>
            <a:pPr marL="228600" lvl="0" indent="-228600" algn="l" rtl="0">
              <a:lnSpc>
                <a:spcPct val="90000"/>
              </a:lnSpc>
              <a:spcBef>
                <a:spcPts val="0"/>
              </a:spcBef>
              <a:spcAft>
                <a:spcPts val="0"/>
              </a:spcAft>
              <a:buClr>
                <a:schemeClr val="dk1"/>
              </a:buClr>
              <a:buSzPts val="2400"/>
              <a:buNone/>
            </a:pPr>
            <a:r>
              <a:rPr lang="en-US" sz="2200"/>
              <a:t> </a:t>
            </a:r>
            <a:endParaRPr sz="2200"/>
          </a:p>
          <a:p>
            <a:pPr marL="0" lvl="0" indent="0" algn="l" rtl="0">
              <a:lnSpc>
                <a:spcPct val="90000"/>
              </a:lnSpc>
              <a:spcBef>
                <a:spcPts val="1000"/>
              </a:spcBef>
              <a:spcAft>
                <a:spcPts val="0"/>
              </a:spcAft>
              <a:buClr>
                <a:schemeClr val="dk1"/>
              </a:buClr>
              <a:buSzPts val="2400"/>
              <a:buNone/>
            </a:pPr>
            <a:r>
              <a:rPr lang="en-US" sz="2200"/>
              <a:t>The success of both instruments contributed to a growing feeling of optimism across the industry later in the decade.</a:t>
            </a:r>
            <a:endParaRPr sz="2200"/>
          </a:p>
        </p:txBody>
      </p:sp>
      <p:pic>
        <p:nvPicPr>
          <p:cNvPr id="227" name="Google Shape;227;g2fc33671087_0_206"/>
          <p:cNvPicPr preferRelativeResize="0"/>
          <p:nvPr/>
        </p:nvPicPr>
        <p:blipFill>
          <a:blip r:embed="rId3">
            <a:alphaModFix/>
          </a:blip>
          <a:stretch>
            <a:fillRect/>
          </a:stretch>
        </p:blipFill>
        <p:spPr>
          <a:xfrm rot="-5400000">
            <a:off x="8547036" y="3114684"/>
            <a:ext cx="1010125" cy="4170952"/>
          </a:xfrm>
          <a:prstGeom prst="rect">
            <a:avLst/>
          </a:prstGeom>
          <a:noFill/>
          <a:ln>
            <a:noFill/>
          </a:ln>
        </p:spPr>
      </p:pic>
      <p:pic>
        <p:nvPicPr>
          <p:cNvPr id="228" name="Google Shape;228;g2fc33671087_0_206"/>
          <p:cNvPicPr preferRelativeResize="0"/>
          <p:nvPr/>
        </p:nvPicPr>
        <p:blipFill>
          <a:blip r:embed="rId4">
            <a:alphaModFix/>
          </a:blip>
          <a:stretch>
            <a:fillRect/>
          </a:stretch>
        </p:blipFill>
        <p:spPr>
          <a:xfrm>
            <a:off x="8415125" y="1027925"/>
            <a:ext cx="3191076" cy="31152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2fc33671087_0_21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#3</a:t>
            </a:r>
            <a:endParaRPr/>
          </a:p>
        </p:txBody>
      </p:sp>
      <p:sp>
        <p:nvSpPr>
          <p:cNvPr id="234" name="Google Shape;234;g2fc33671087_0_213"/>
          <p:cNvSpPr txBox="1">
            <a:spLocks noGrp="1"/>
          </p:cNvSpPr>
          <p:nvPr>
            <p:ph type="body" idx="1"/>
          </p:nvPr>
        </p:nvSpPr>
        <p:spPr>
          <a:xfrm>
            <a:off x="699700" y="1536625"/>
            <a:ext cx="11045100" cy="4475400"/>
          </a:xfrm>
          <a:prstGeom prst="rect">
            <a:avLst/>
          </a:prstGeom>
          <a:noFill/>
          <a:ln>
            <a:noFill/>
          </a:ln>
        </p:spPr>
        <p:txBody>
          <a:bodyPr spcFirstLastPara="1" wrap="square" lIns="57150"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n-US" sz="2400"/>
              <a:t>The onset of the Great Depression following the Stock Market Crash of 1929 upended the US, and later the global, economy. As banks failed and sources of capital dried up, production across all industries slowed dramatically. </a:t>
            </a:r>
            <a:endParaRPr sz="2400"/>
          </a:p>
          <a:p>
            <a:pPr marL="228600" lvl="0" indent="-228600" algn="l" rtl="0">
              <a:lnSpc>
                <a:spcPct val="90000"/>
              </a:lnSpc>
              <a:spcBef>
                <a:spcPts val="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Unemployment soared to a peak of 25% in 1933. Those who were fortunate enough to remain employed often faced severe pay cuts – up to 75%.  As a result, musicians and consumers became extremely cost-conscious and hesitant to purchase anything new, including musical instruments. </a:t>
            </a:r>
            <a:endParaRPr sz="2400"/>
          </a:p>
          <a:p>
            <a:pPr marL="228600" lvl="0" indent="-2286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Used instruments continued to sell, though, which inspired some creative sales strategies. George Bundy, manager of the H&amp;A Selmer store in New York, claimed that “even if you showed them a new horn, you had to tell them that it was used or they would walk out the door.”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2fc33671087_0_21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#4</a:t>
            </a:r>
            <a:endParaRPr/>
          </a:p>
        </p:txBody>
      </p:sp>
      <p:sp>
        <p:nvSpPr>
          <p:cNvPr id="240" name="Google Shape;240;g2fc33671087_0_218"/>
          <p:cNvSpPr txBox="1">
            <a:spLocks noGrp="1"/>
          </p:cNvSpPr>
          <p:nvPr>
            <p:ph type="body" idx="1"/>
          </p:nvPr>
        </p:nvSpPr>
        <p:spPr>
          <a:xfrm>
            <a:off x="699700" y="1465200"/>
            <a:ext cx="4219500" cy="4062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1600"/>
              </a:spcAft>
              <a:buClr>
                <a:srgbClr val="202124"/>
              </a:buClr>
              <a:buSzPts val="2400"/>
              <a:buNone/>
            </a:pPr>
            <a:r>
              <a:rPr lang="en-US" sz="2800"/>
              <a:t>"Kalamazoo Gals" is the nickname given to the women who kept the Gibson Guitar Factory in production while the men were off fighting WWII. </a:t>
            </a:r>
            <a:br>
              <a:rPr lang="en-US" sz="2800"/>
            </a:br>
            <a:r>
              <a:rPr lang="en-US" sz="2800"/>
              <a:t>To quote author John Thomas, “Women Kept Gibson Guitar Playing During WWII.” </a:t>
            </a:r>
            <a:endParaRPr sz="2800"/>
          </a:p>
        </p:txBody>
      </p:sp>
      <p:pic>
        <p:nvPicPr>
          <p:cNvPr id="241" name="Google Shape;241;g2fc33671087_0_218" title="2-3-KALAMAZOOGALS.jpg"/>
          <p:cNvPicPr preferRelativeResize="0"/>
          <p:nvPr/>
        </p:nvPicPr>
        <p:blipFill rotWithShape="1">
          <a:blip r:embed="rId3">
            <a:alphaModFix/>
          </a:blip>
          <a:srcRect l="6164" t="20765" r="6146" b="20672"/>
          <a:stretch/>
        </p:blipFill>
        <p:spPr>
          <a:xfrm>
            <a:off x="5019902" y="1646687"/>
            <a:ext cx="6586300" cy="3772175"/>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Save the Music Industry</a:t>
            </a:r>
            <a:endParaRPr/>
          </a:p>
        </p:txBody>
      </p:sp>
      <p:sp>
        <p:nvSpPr>
          <p:cNvPr id="247" name="Google Shape;247;p5"/>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800"/>
              <a:t>You will have 20 minutes to complete the following tasks:</a:t>
            </a:r>
            <a:endParaRPr sz="2800"/>
          </a:p>
          <a:p>
            <a:pPr marL="1219200" lvl="1" indent="-482600" algn="l" rtl="0">
              <a:spcBef>
                <a:spcPts val="1600"/>
              </a:spcBef>
              <a:spcAft>
                <a:spcPts val="0"/>
              </a:spcAft>
              <a:buSzPts val="2800"/>
              <a:buFont typeface="Barlow Medium"/>
              <a:buChar char="•"/>
            </a:pPr>
            <a:r>
              <a:rPr lang="en-US" sz="2800">
                <a:latin typeface="Barlow Medium"/>
                <a:ea typeface="Barlow Medium"/>
                <a:cs typeface="Barlow Medium"/>
                <a:sym typeface="Barlow Medium"/>
              </a:rPr>
              <a:t>Read through your mission cards.</a:t>
            </a:r>
            <a:br>
              <a:rPr lang="en-US" sz="2800">
                <a:latin typeface="Barlow Medium"/>
                <a:ea typeface="Barlow Medium"/>
                <a:cs typeface="Barlow Medium"/>
                <a:sym typeface="Barlow Medium"/>
              </a:rPr>
            </a:br>
            <a:r>
              <a:rPr lang="en-US" sz="2800">
                <a:latin typeface="Barlow Medium"/>
                <a:ea typeface="Barlow Medium"/>
                <a:cs typeface="Barlow Medium"/>
                <a:sym typeface="Barlow Medium"/>
              </a:rPr>
              <a:t> </a:t>
            </a:r>
            <a:endParaRPr sz="2800">
              <a:latin typeface="Barlow Medium"/>
              <a:ea typeface="Barlow Medium"/>
              <a:cs typeface="Barlow Medium"/>
              <a:sym typeface="Barlow Medium"/>
            </a:endParaRPr>
          </a:p>
          <a:p>
            <a:pPr marL="1219200" lvl="1" indent="-482600" algn="l" rtl="0">
              <a:spcBef>
                <a:spcPts val="0"/>
              </a:spcBef>
              <a:spcAft>
                <a:spcPts val="0"/>
              </a:spcAft>
              <a:buSzPts val="2800"/>
              <a:buFont typeface="Barlow Medium"/>
              <a:buChar char="•"/>
            </a:pPr>
            <a:r>
              <a:rPr lang="en-US" sz="2800">
                <a:latin typeface="Barlow Medium"/>
                <a:ea typeface="Barlow Medium"/>
                <a:cs typeface="Barlow Medium"/>
                <a:sym typeface="Barlow Medium"/>
              </a:rPr>
              <a:t>Devise strategic plans by answering the questions on your worksheets.</a:t>
            </a:r>
            <a:br>
              <a:rPr lang="en-US" sz="2800">
                <a:latin typeface="Barlow Medium"/>
                <a:ea typeface="Barlow Medium"/>
                <a:cs typeface="Barlow Medium"/>
                <a:sym typeface="Barlow Medium"/>
              </a:rPr>
            </a:br>
            <a:endParaRPr sz="2800">
              <a:latin typeface="Barlow Medium"/>
              <a:ea typeface="Barlow Medium"/>
              <a:cs typeface="Barlow Medium"/>
              <a:sym typeface="Barlow Medium"/>
            </a:endParaRPr>
          </a:p>
          <a:p>
            <a:pPr marL="1219200" lvl="1" indent="-482600" algn="l" rtl="0">
              <a:spcBef>
                <a:spcPts val="0"/>
              </a:spcBef>
              <a:spcAft>
                <a:spcPts val="0"/>
              </a:spcAft>
              <a:buSzPts val="2800"/>
              <a:buFont typeface="Barlow Medium"/>
              <a:buChar char="•"/>
            </a:pPr>
            <a:r>
              <a:rPr lang="en-US" sz="2800">
                <a:latin typeface="Barlow Medium"/>
                <a:ea typeface="Barlow Medium"/>
                <a:cs typeface="Barlow Medium"/>
                <a:sym typeface="Barlow Medium"/>
              </a:rPr>
              <a:t>Create a two-slide pitch deck detailing your strategic plan.</a:t>
            </a:r>
            <a:endParaRPr sz="2800">
              <a:latin typeface="Barlow Medium"/>
              <a:ea typeface="Barlow Medium"/>
              <a:cs typeface="Barlow Medium"/>
              <a:sym typeface="Barlow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Save the Music Industry</a:t>
            </a:r>
            <a:endParaRPr/>
          </a:p>
        </p:txBody>
      </p:sp>
      <p:sp>
        <p:nvSpPr>
          <p:cNvPr id="253" name="Google Shape;253;p6"/>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Let's Share!</a:t>
            </a:r>
            <a:endParaRPr/>
          </a:p>
          <a:p>
            <a:pPr marL="457200" lvl="0" indent="-400050" algn="l" rtl="0">
              <a:spcBef>
                <a:spcPts val="1600"/>
              </a:spcBef>
              <a:spcAft>
                <a:spcPts val="0"/>
              </a:spcAft>
              <a:buSzPts val="2700"/>
              <a:buChar char="●"/>
            </a:pPr>
            <a:r>
              <a:rPr lang="en-US"/>
              <a:t>One ambassador from each group will come forward. </a:t>
            </a:r>
            <a:br>
              <a:rPr lang="en-US"/>
            </a:br>
            <a:endParaRPr/>
          </a:p>
          <a:p>
            <a:pPr marL="457200" lvl="0" indent="-400050" algn="l" rtl="0">
              <a:spcBef>
                <a:spcPts val="0"/>
              </a:spcBef>
              <a:spcAft>
                <a:spcPts val="0"/>
              </a:spcAft>
              <a:buSzPts val="2700"/>
              <a:buChar char="●"/>
            </a:pPr>
            <a:r>
              <a:rPr lang="en-US"/>
              <a:t>Read your group's mission card and strategic plan.</a:t>
            </a:r>
            <a:br>
              <a:rPr lang="en-US"/>
            </a:br>
            <a:endParaRPr/>
          </a:p>
          <a:p>
            <a:pPr marL="457200" lvl="0" indent="-400050" algn="l" rtl="0">
              <a:spcBef>
                <a:spcPts val="0"/>
              </a:spcBef>
              <a:spcAft>
                <a:spcPts val="0"/>
              </a:spcAft>
              <a:buSzPts val="2700"/>
              <a:buChar char="●"/>
            </a:pPr>
            <a:r>
              <a:rPr lang="en-US"/>
              <a:t> As each group shares, consider whether the group effectively completed their mission. (i.e. Would the student-created solution have worked? Why/Why not?)</a:t>
            </a:r>
            <a:endParaRPr sz="2400">
              <a:latin typeface="Verdana"/>
              <a:ea typeface="Verdana"/>
              <a:cs typeface="Verdana"/>
              <a:sym typeface="Verdana"/>
            </a:endParaRPr>
          </a:p>
          <a:p>
            <a:pPr marL="228600" lvl="0" indent="-76200" algn="l" rtl="0">
              <a:lnSpc>
                <a:spcPct val="90000"/>
              </a:lnSpc>
              <a:spcBef>
                <a:spcPts val="1600"/>
              </a:spcBef>
              <a:spcAft>
                <a:spcPts val="0"/>
              </a:spcAft>
              <a:buClr>
                <a:schemeClr val="dk1"/>
              </a:buClr>
              <a:buSzPts val="2400"/>
              <a:buNone/>
            </a:pPr>
            <a:endParaRPr sz="2400">
              <a:latin typeface="Verdana"/>
              <a:ea typeface="Verdana"/>
              <a:cs typeface="Verdana"/>
              <a:sym typeface="Verdana"/>
            </a:endParaRPr>
          </a:p>
          <a:p>
            <a:pPr marL="228600" lvl="0" indent="-5080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Wrap-Up</a:t>
            </a:r>
            <a:endParaRPr sz="4000"/>
          </a:p>
        </p:txBody>
      </p:sp>
      <p:sp>
        <p:nvSpPr>
          <p:cNvPr id="259" name="Google Shape;259;p7"/>
          <p:cNvSpPr txBox="1">
            <a:spLocks noGrp="1"/>
          </p:cNvSpPr>
          <p:nvPr>
            <p:ph type="body" idx="1"/>
          </p:nvPr>
        </p:nvSpPr>
        <p:spPr>
          <a:xfrm>
            <a:off x="699700" y="2007183"/>
            <a:ext cx="105741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3000"/>
              <a:t>Did we save the music industry?  </a:t>
            </a:r>
            <a:endParaRPr sz="3000"/>
          </a:p>
          <a:p>
            <a:pPr marL="0" lvl="0" indent="0" algn="l" rtl="0">
              <a:spcBef>
                <a:spcPts val="1600"/>
              </a:spcBef>
              <a:spcAft>
                <a:spcPts val="0"/>
              </a:spcAft>
              <a:buNone/>
            </a:pPr>
            <a:r>
              <a:rPr lang="en-US" sz="3000"/>
              <a:t>Why/Why not? </a:t>
            </a:r>
            <a:endParaRPr sz="3000"/>
          </a:p>
          <a:p>
            <a:pPr marL="228600" lvl="0" indent="-76200" algn="ctr" rtl="0">
              <a:lnSpc>
                <a:spcPct val="90000"/>
              </a:lnSpc>
              <a:spcBef>
                <a:spcPts val="1600"/>
              </a:spcBef>
              <a:spcAft>
                <a:spcPts val="0"/>
              </a:spcAft>
              <a:buClr>
                <a:schemeClr val="dk1"/>
              </a:buClr>
              <a:buSzPts val="2400"/>
              <a:buNone/>
            </a:pPr>
            <a:endParaRPr sz="2400">
              <a:latin typeface="Verdana"/>
              <a:ea typeface="Verdana"/>
              <a:cs typeface="Verdana"/>
              <a:sym typeface="Verdana"/>
            </a:endParaRPr>
          </a:p>
          <a:p>
            <a:pPr marL="228600" lvl="0" indent="-76200" algn="l" rtl="0">
              <a:lnSpc>
                <a:spcPct val="90000"/>
              </a:lnSpc>
              <a:spcBef>
                <a:spcPts val="1000"/>
              </a:spcBef>
              <a:spcAft>
                <a:spcPts val="0"/>
              </a:spcAft>
              <a:buClr>
                <a:schemeClr val="dk1"/>
              </a:buClr>
              <a:buSzPts val="2400"/>
              <a:buNone/>
            </a:pPr>
            <a:endParaRPr sz="2400">
              <a:latin typeface="Verdana"/>
              <a:ea typeface="Verdana"/>
              <a:cs typeface="Verdana"/>
              <a:sym typeface="Verdana"/>
            </a:endParaRPr>
          </a:p>
          <a:p>
            <a:pPr marL="228600" lvl="0" indent="-5080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g2f24ee4352c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7348"/>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265" name="Google Shape;265;g2f24ee4352c_0_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Music Store Owner</a:t>
            </a:r>
            <a:endParaRPr/>
          </a:p>
          <a:p>
            <a:pPr marL="457200" lvl="0" indent="-400050" algn="l" rtl="0">
              <a:spcBef>
                <a:spcPts val="0"/>
              </a:spcBef>
              <a:spcAft>
                <a:spcPts val="0"/>
              </a:spcAft>
              <a:buSzPts val="2700"/>
              <a:buChar char="●"/>
            </a:pPr>
            <a:r>
              <a:rPr lang="en-US"/>
              <a:t>Instrument Salesperson</a:t>
            </a:r>
            <a:endParaRPr/>
          </a:p>
          <a:p>
            <a:pPr marL="457200" lvl="0" indent="-400050" algn="l" rtl="0">
              <a:spcBef>
                <a:spcPts val="0"/>
              </a:spcBef>
              <a:spcAft>
                <a:spcPts val="0"/>
              </a:spcAft>
              <a:buSzPts val="2700"/>
              <a:buChar char="●"/>
            </a:pPr>
            <a:r>
              <a:rPr lang="en-US"/>
              <a:t>Marketing Manager</a:t>
            </a:r>
            <a:endParaRPr/>
          </a:p>
          <a:p>
            <a:pPr marL="457200" lvl="0" indent="-400050" algn="l" rtl="0">
              <a:spcBef>
                <a:spcPts val="0"/>
              </a:spcBef>
              <a:spcAft>
                <a:spcPts val="0"/>
              </a:spcAft>
              <a:buSzPts val="2700"/>
              <a:buChar char="●"/>
            </a:pPr>
            <a:r>
              <a:rPr lang="en-US"/>
              <a:t>Accountant</a:t>
            </a:r>
            <a:endParaRPr/>
          </a:p>
          <a:p>
            <a:pPr marL="457200" lvl="0" indent="-400050" algn="l" rtl="0">
              <a:spcBef>
                <a:spcPts val="0"/>
              </a:spcBef>
              <a:spcAft>
                <a:spcPts val="0"/>
              </a:spcAft>
              <a:buSzPts val="2700"/>
              <a:buChar char="●"/>
            </a:pPr>
            <a:r>
              <a:rPr lang="en-US"/>
              <a:t>Store Designer</a:t>
            </a:r>
            <a:endParaRPr/>
          </a:p>
          <a:p>
            <a:pPr marL="457200" lvl="0" indent="-400050" algn="l" rtl="0">
              <a:spcBef>
                <a:spcPts val="0"/>
              </a:spcBef>
              <a:spcAft>
                <a:spcPts val="0"/>
              </a:spcAft>
              <a:buSzPts val="2700"/>
              <a:buChar char="●"/>
            </a:pPr>
            <a:r>
              <a:rPr lang="en-US"/>
              <a:t>Human Resources</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g302a7e8d5af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1430</Words>
  <Application>Microsoft Macintosh PowerPoint</Application>
  <PresentationFormat>Widescreen</PresentationFormat>
  <Paragraphs>90</Paragraphs>
  <Slides>22</Slides>
  <Notes>22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Play</vt:lpstr>
      <vt:lpstr>Roboto</vt:lpstr>
      <vt:lpstr>Verdana</vt:lpstr>
      <vt:lpstr>Courier New</vt:lpstr>
      <vt:lpstr>Barlow</vt:lpstr>
      <vt:lpstr>Arial</vt:lpstr>
      <vt:lpstr>Barlow Medium</vt:lpstr>
      <vt:lpstr>Calibri</vt:lpstr>
      <vt:lpstr>Build on Music!</vt:lpstr>
      <vt:lpstr>Build on Music!</vt:lpstr>
      <vt:lpstr>PowerPoint Presentation</vt:lpstr>
      <vt:lpstr>“I Will Survive!”: Ingenuity in the Music Industry</vt:lpstr>
      <vt:lpstr>Lesson Objectives</vt:lpstr>
      <vt:lpstr>Are musical instruments important to the world?</vt:lpstr>
      <vt:lpstr>What would the world be like without musical instruments?</vt:lpstr>
      <vt:lpstr>PowerPoint Presentation</vt:lpstr>
      <vt:lpstr>Today we will go back to the 1930s and 40s when our world went through hardship (The Great Depression) and a world war (World War II).</vt:lpstr>
      <vt:lpstr>Save the Music Industry</vt:lpstr>
      <vt:lpstr>Mission #1</vt:lpstr>
      <vt:lpstr>Mission #2</vt:lpstr>
      <vt:lpstr>Mission #3</vt:lpstr>
      <vt:lpstr>Mission #4</vt:lpstr>
      <vt:lpstr>Solutions</vt:lpstr>
      <vt:lpstr>Solution #1</vt:lpstr>
      <vt:lpstr>Solution #2</vt:lpstr>
      <vt:lpstr>Solution #3</vt:lpstr>
      <vt:lpstr>Solution #4</vt:lpstr>
      <vt:lpstr>Save the Music Industry</vt:lpstr>
      <vt:lpstr>Save the Music Industry</vt:lpstr>
      <vt:lpstr>Wrap-Up</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2024-12-04T00:25:47Z</dcterms:modified>
</cp:coreProperties>
</file>