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Barlow" pitchFamily="2" charset="77"/>
      <p:regular r:id="rId20"/>
      <p:bold r:id="rId21"/>
      <p:italic r:id="rId22"/>
      <p:boldItalic r:id="rId23"/>
    </p:embeddedFont>
    <p:embeddedFont>
      <p:font typeface="Barlow Medium" panose="020F0502020204030204" pitchFamily="34" charset="0"/>
      <p:regular r:id="rId24"/>
      <p:bold r:id="rId25"/>
      <p:italic r:id="rId26"/>
      <p:boldItalic r:id="rId27"/>
    </p:embeddedFon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jn6t0mgsSj2sgZYyKwIKGz7mh5x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aaa10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aaa10d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854d6b18cf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854d6b18c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Hohner, Inc. </a:t>
            </a:r>
            <a:r>
              <a:rPr lang="en-US" sz="1200" b="1">
                <a:solidFill>
                  <a:schemeClr val="dk1"/>
                </a:solidFill>
                <a:latin typeface="Calibri"/>
                <a:ea typeface="Calibri"/>
                <a:cs typeface="Calibri"/>
                <a:sym typeface="Calibri"/>
              </a:rPr>
              <a:t>Vienna Pokerwork Button Accordion</a:t>
            </a:r>
            <a:r>
              <a:rPr lang="en-US" sz="1200">
                <a:solidFill>
                  <a:schemeClr val="dk1"/>
                </a:solidFill>
                <a:latin typeface="Calibri"/>
                <a:ea typeface="Calibri"/>
                <a:cs typeface="Calibri"/>
                <a:sym typeface="Calibri"/>
              </a:rPr>
              <a:t>, c.1900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This compact two-row button accordion features 8 bass keys and ornate patterns pressed into the wood case. Hohner continues to make Pokerwork-style accordions to this day under the Vienna model name.</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Unknown </a:t>
            </a:r>
            <a:r>
              <a:rPr lang="en-US" sz="1200" b="1">
                <a:solidFill>
                  <a:schemeClr val="dk1"/>
                </a:solidFill>
                <a:latin typeface="Calibri"/>
                <a:ea typeface="Calibri"/>
                <a:cs typeface="Calibri"/>
                <a:sym typeface="Calibri"/>
              </a:rPr>
              <a:t>Octave Mandolin</a:t>
            </a:r>
            <a:r>
              <a:rPr lang="en-US" sz="1200">
                <a:solidFill>
                  <a:schemeClr val="dk1"/>
                </a:solidFill>
                <a:latin typeface="Calibri"/>
                <a:ea typeface="Calibri"/>
                <a:cs typeface="Calibri"/>
                <a:sym typeface="Calibri"/>
              </a:rPr>
              <a:t>, 1900s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mandolin craze of the late 19th and early 20th centuries saw the rise of mandolin orchestras – collections of musicians playing different instruments in the mandolin family. This typically included the mandolin, mandola, octave mandolin, and mandocello. The octave mandolin, appropriately, is tuned one octave below the mandolin. This particular instrument features a flat back, a style popular with German makers in the latter 19th century.</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854d6b18cf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854d6b18c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f47990f99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f47990f99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f47990f99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2f47990f99a_0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f47990f99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f47990f99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f2381e4c6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f2381e4c6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02a7c5a74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02a7c5a7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2282499af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2282499af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2282499af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2282499af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2282499af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2282499af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2282499af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2282499af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2282499af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2282499af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2282499af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2282499af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2282499af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2282499af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2282499af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2282499af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2282499af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2282499af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2282499af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2282499af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2282499af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2282499af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2282499af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2282499af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2282499af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2282499af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2282499af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2282499af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2282499af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2282499af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2282499af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2282499af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2282499af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2282499af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2282499af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2282499af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2282499af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2282499af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2282499af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2282499af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2282499af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2282499af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2282499af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2282499af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2282499af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2282499af_0_0"/>
          <p:cNvSpPr txBox="1"/>
          <p:nvPr/>
        </p:nvSpPr>
        <p:spPr>
          <a:xfrm>
            <a:off x="6107918" y="6353000"/>
            <a:ext cx="60843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Global Reverberations of Music and Music Makers</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aaa10d6_0_0"/>
          <p:cNvSpPr txBox="1">
            <a:spLocks noGrp="1"/>
          </p:cNvSpPr>
          <p:nvPr>
            <p:ph type="ctrTitle"/>
          </p:nvPr>
        </p:nvSpPr>
        <p:spPr>
          <a:xfrm>
            <a:off x="415650" y="1414992"/>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b="1"/>
              <a:t>Global Reverberations of </a:t>
            </a:r>
            <a:endParaRPr b="1"/>
          </a:p>
          <a:p>
            <a:pPr marL="0" lvl="0" indent="0" algn="ctr" rtl="0">
              <a:lnSpc>
                <a:spcPct val="90000"/>
              </a:lnSpc>
              <a:spcBef>
                <a:spcPts val="0"/>
              </a:spcBef>
              <a:spcAft>
                <a:spcPts val="0"/>
              </a:spcAft>
              <a:buClr>
                <a:schemeClr val="dk1"/>
              </a:buClr>
              <a:buSzPts val="6000"/>
              <a:buFont typeface="Play"/>
              <a:buNone/>
            </a:pPr>
            <a:r>
              <a:rPr lang="en-US" b="1"/>
              <a:t>Music and Music Makers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Autofit/>
          </a:bodyPr>
          <a:lstStyle/>
          <a:p>
            <a:pPr marL="609600" lvl="0" indent="-476250" algn="l" rtl="0">
              <a:spcBef>
                <a:spcPts val="0"/>
              </a:spcBef>
              <a:spcAft>
                <a:spcPts val="0"/>
              </a:spcAft>
              <a:buSzPts val="2700"/>
              <a:buChar char="●"/>
            </a:pPr>
            <a:r>
              <a:rPr lang="en-US"/>
              <a:t>Describe examples of how cross-cultural connections influence the development of an instrument over time, using accordions and mandolins as the focus.</a:t>
            </a:r>
            <a:br>
              <a:rPr lang="en-US"/>
            </a:br>
            <a:endParaRPr/>
          </a:p>
          <a:p>
            <a:pPr marL="609600" lvl="0" indent="-476250" algn="l" rtl="0">
              <a:spcBef>
                <a:spcPts val="0"/>
              </a:spcBef>
              <a:spcAft>
                <a:spcPts val="0"/>
              </a:spcAft>
              <a:buSzPts val="2700"/>
              <a:buChar char="●"/>
            </a:pPr>
            <a:r>
              <a:rPr lang="en-US"/>
              <a:t>Explain the differences between various kinds of accordions and mandolins. </a:t>
            </a:r>
            <a:br>
              <a:rPr lang="en-US"/>
            </a:br>
            <a:endParaRPr/>
          </a:p>
          <a:p>
            <a:pPr marL="609600" lvl="0" indent="-476250" algn="l" rtl="0">
              <a:spcBef>
                <a:spcPts val="0"/>
              </a:spcBef>
              <a:spcAft>
                <a:spcPts val="0"/>
              </a:spcAft>
              <a:buSzPts val="2700"/>
              <a:buChar char="●"/>
            </a:pPr>
            <a:r>
              <a:rPr lang="en-US"/>
              <a:t>Connect instrument knowledge with the development of other music genres or other instruments. </a:t>
            </a:r>
            <a:endParaRPr/>
          </a:p>
          <a:p>
            <a:pPr marL="0" lvl="0" indent="0" algn="l" rtl="0">
              <a:lnSpc>
                <a:spcPct val="90000"/>
              </a:lnSpc>
              <a:spcBef>
                <a:spcPts val="1600"/>
              </a:spcBef>
              <a:spcAft>
                <a:spcPts val="1600"/>
              </a:spcAft>
              <a:buClr>
                <a:schemeClr val="dk1"/>
              </a:buClr>
              <a:buSzPts val="2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Introduction</a:t>
            </a:r>
            <a:endParaRPr/>
          </a:p>
        </p:txBody>
      </p:sp>
      <p:sp>
        <p:nvSpPr>
          <p:cNvPr id="87" name="Google Shape;87;p3"/>
          <p:cNvSpPr txBox="1">
            <a:spLocks noGrp="1"/>
          </p:cNvSpPr>
          <p:nvPr>
            <p:ph type="body" idx="1"/>
          </p:nvPr>
        </p:nvSpPr>
        <p:spPr>
          <a:xfrm>
            <a:off x="657550" y="1932475"/>
            <a:ext cx="10990800" cy="4062000"/>
          </a:xfrm>
          <a:prstGeom prst="rect">
            <a:avLst/>
          </a:prstGeom>
          <a:noFill/>
          <a:ln>
            <a:noFill/>
          </a:ln>
        </p:spPr>
        <p:txBody>
          <a:bodyPr spcFirstLastPara="1" wrap="square" lIns="91425" tIns="45700" rIns="91425" bIns="45700" anchor="t" anchorCtr="0">
            <a:noAutofit/>
          </a:bodyPr>
          <a:lstStyle/>
          <a:p>
            <a:pPr marL="609600" lvl="0" indent="-482600" algn="l" rtl="0">
              <a:spcBef>
                <a:spcPts val="0"/>
              </a:spcBef>
              <a:spcAft>
                <a:spcPts val="0"/>
              </a:spcAft>
              <a:buSzPts val="2800"/>
              <a:buChar char="●"/>
            </a:pPr>
            <a:r>
              <a:rPr lang="en-US" sz="2800"/>
              <a:t>How would you describe the oldest cell phone you can think of?</a:t>
            </a:r>
            <a:br>
              <a:rPr lang="en-US" sz="2800"/>
            </a:br>
            <a:endParaRPr sz="2800"/>
          </a:p>
          <a:p>
            <a:pPr marL="609600" lvl="0" indent="-482600" algn="l" rtl="0">
              <a:spcBef>
                <a:spcPts val="0"/>
              </a:spcBef>
              <a:spcAft>
                <a:spcPts val="0"/>
              </a:spcAft>
              <a:buSzPts val="2800"/>
              <a:buChar char="●"/>
            </a:pPr>
            <a:r>
              <a:rPr lang="en-US" sz="2800"/>
              <a:t>What were its capabilities?</a:t>
            </a:r>
            <a:br>
              <a:rPr lang="en-US" sz="2800"/>
            </a:br>
            <a:endParaRPr sz="2800"/>
          </a:p>
          <a:p>
            <a:pPr marL="609600" lvl="0" indent="-482600" algn="l" rtl="0">
              <a:spcBef>
                <a:spcPts val="0"/>
              </a:spcBef>
              <a:spcAft>
                <a:spcPts val="0"/>
              </a:spcAft>
              <a:buSzPts val="2800"/>
              <a:buChar char="●"/>
            </a:pPr>
            <a:r>
              <a:rPr lang="en-US" sz="2800"/>
              <a:t>Now think of the newest cell phone models and what they can do.</a:t>
            </a:r>
            <a:endParaRPr sz="2800"/>
          </a:p>
          <a:p>
            <a:pPr marL="0" lvl="0" indent="0" algn="l" rtl="0">
              <a:lnSpc>
                <a:spcPct val="90000"/>
              </a:lnSpc>
              <a:spcBef>
                <a:spcPts val="1600"/>
              </a:spcBef>
              <a:spcAft>
                <a:spcPts val="1600"/>
              </a:spcAft>
              <a:buClr>
                <a:schemeClr val="dk1"/>
              </a:buClr>
              <a:buSzPts val="2800"/>
              <a:buNone/>
            </a:pP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2854d6b18cf_0_1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p>
            <a:pPr marL="0" lvl="0" indent="0" algn="l" rtl="0">
              <a:lnSpc>
                <a:spcPct val="90000"/>
              </a:lnSpc>
              <a:spcBef>
                <a:spcPts val="0"/>
              </a:spcBef>
              <a:spcAft>
                <a:spcPts val="0"/>
              </a:spcAft>
              <a:buClr>
                <a:schemeClr val="dk1"/>
              </a:buClr>
              <a:buSzPts val="4400"/>
              <a:buFont typeface="Play"/>
              <a:buNone/>
            </a:pPr>
            <a:r>
              <a:rPr lang="en-US">
                <a:solidFill>
                  <a:schemeClr val="accent1"/>
                </a:solidFill>
              </a:rPr>
              <a:t>Development over Time</a:t>
            </a:r>
            <a:endParaRPr/>
          </a:p>
        </p:txBody>
      </p:sp>
      <p:sp>
        <p:nvSpPr>
          <p:cNvPr id="93" name="Google Shape;93;g2854d6b18cf_0_10"/>
          <p:cNvSpPr txBox="1">
            <a:spLocks noGrp="1"/>
          </p:cNvSpPr>
          <p:nvPr>
            <p:ph type="body" idx="1"/>
          </p:nvPr>
        </p:nvSpPr>
        <p:spPr>
          <a:xfrm>
            <a:off x="699700" y="1536625"/>
            <a:ext cx="5567700" cy="4062000"/>
          </a:xfrm>
          <a:prstGeom prst="rect">
            <a:avLst/>
          </a:prstGeom>
        </p:spPr>
        <p:txBody>
          <a:bodyPr spcFirstLastPara="1" wrap="square" lIns="121900" tIns="121900" rIns="121900" bIns="121900" anchor="t" anchorCtr="0">
            <a:normAutofit/>
          </a:bodyPr>
          <a:lstStyle/>
          <a:p>
            <a:pPr marL="0" lvl="0" indent="0" algn="l" rtl="0">
              <a:lnSpc>
                <a:spcPct val="90000"/>
              </a:lnSpc>
              <a:spcBef>
                <a:spcPts val="0"/>
              </a:spcBef>
              <a:spcAft>
                <a:spcPts val="0"/>
              </a:spcAft>
              <a:buNone/>
            </a:pPr>
            <a:r>
              <a:rPr lang="en-US" sz="3000"/>
              <a:t>Just as technology such as cell phones have developed over time, so have musical instruments. </a:t>
            </a:r>
            <a:endParaRPr sz="3000"/>
          </a:p>
          <a:p>
            <a:pPr marL="0" lvl="0" indent="0" algn="l" rtl="0">
              <a:lnSpc>
                <a:spcPct val="90000"/>
              </a:lnSpc>
              <a:spcBef>
                <a:spcPts val="0"/>
              </a:spcBef>
              <a:spcAft>
                <a:spcPts val="0"/>
              </a:spcAft>
              <a:buNone/>
            </a:pPr>
            <a:endParaRPr sz="3000"/>
          </a:p>
          <a:p>
            <a:pPr marL="0" lvl="0" indent="0" algn="l" rtl="0">
              <a:lnSpc>
                <a:spcPct val="90000"/>
              </a:lnSpc>
              <a:spcBef>
                <a:spcPts val="0"/>
              </a:spcBef>
              <a:spcAft>
                <a:spcPts val="0"/>
              </a:spcAft>
              <a:buNone/>
            </a:pPr>
            <a:endParaRPr sz="3000"/>
          </a:p>
          <a:p>
            <a:pPr marL="0" lvl="0" indent="0" algn="l" rtl="0">
              <a:lnSpc>
                <a:spcPct val="90000"/>
              </a:lnSpc>
              <a:spcBef>
                <a:spcPts val="0"/>
              </a:spcBef>
              <a:spcAft>
                <a:spcPts val="0"/>
              </a:spcAft>
              <a:buClr>
                <a:schemeClr val="dk1"/>
              </a:buClr>
              <a:buSzPts val="1100"/>
              <a:buFont typeface="Arial"/>
              <a:buNone/>
            </a:pPr>
            <a:r>
              <a:rPr lang="en-US" sz="3000"/>
              <a:t>Today we’ll focus on the mandolin and the accordion and their development. </a:t>
            </a:r>
            <a:endParaRPr sz="3000"/>
          </a:p>
        </p:txBody>
      </p:sp>
      <p:pic>
        <p:nvPicPr>
          <p:cNvPr id="94" name="Google Shape;94;g2854d6b18cf_0_10"/>
          <p:cNvPicPr preferRelativeResize="0"/>
          <p:nvPr/>
        </p:nvPicPr>
        <p:blipFill>
          <a:blip r:embed="rId3">
            <a:alphaModFix/>
          </a:blip>
          <a:stretch>
            <a:fillRect/>
          </a:stretch>
        </p:blipFill>
        <p:spPr>
          <a:xfrm rot="-183733">
            <a:off x="6423626" y="593376"/>
            <a:ext cx="2665852" cy="3239651"/>
          </a:xfrm>
          <a:prstGeom prst="rect">
            <a:avLst/>
          </a:prstGeom>
          <a:noFill/>
          <a:ln>
            <a:noFill/>
          </a:ln>
        </p:spPr>
      </p:pic>
      <p:pic>
        <p:nvPicPr>
          <p:cNvPr id="95" name="Google Shape;95;g2854d6b18cf_0_10"/>
          <p:cNvPicPr preferRelativeResize="0"/>
          <p:nvPr/>
        </p:nvPicPr>
        <p:blipFill>
          <a:blip r:embed="rId4">
            <a:alphaModFix/>
          </a:blip>
          <a:stretch>
            <a:fillRect/>
          </a:stretch>
        </p:blipFill>
        <p:spPr>
          <a:xfrm rot="1656111">
            <a:off x="9276766" y="842784"/>
            <a:ext cx="2067345" cy="51724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2854d6b18cf_0_15"/>
          <p:cNvSpPr txBox="1">
            <a:spLocks noGrp="1"/>
          </p:cNvSpPr>
          <p:nvPr>
            <p:ph type="title"/>
          </p:nvPr>
        </p:nvSpPr>
        <p:spPr>
          <a:xfrm>
            <a:off x="699700" y="435042"/>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People on the Move</a:t>
            </a:r>
            <a:endParaRPr sz="3630"/>
          </a:p>
        </p:txBody>
      </p:sp>
      <p:sp>
        <p:nvSpPr>
          <p:cNvPr id="101" name="Google Shape;101;g2854d6b18cf_0_15"/>
          <p:cNvSpPr txBox="1">
            <a:spLocks noGrp="1"/>
          </p:cNvSpPr>
          <p:nvPr>
            <p:ph type="body" idx="1"/>
          </p:nvPr>
        </p:nvSpPr>
        <p:spPr>
          <a:xfrm>
            <a:off x="699700" y="1277708"/>
            <a:ext cx="105741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3000"/>
              <a:t>People moving from place to place bring expressive symbols and tools--including musical instruments–to maintain connections to old homes. </a:t>
            </a:r>
            <a:br>
              <a:rPr lang="en-US" sz="3000"/>
            </a:br>
            <a:endParaRPr sz="3000"/>
          </a:p>
          <a:p>
            <a:pPr marL="0" lvl="0" indent="0" algn="l" rtl="0">
              <a:spcBef>
                <a:spcPts val="0"/>
              </a:spcBef>
              <a:spcAft>
                <a:spcPts val="0"/>
              </a:spcAft>
              <a:buNone/>
            </a:pPr>
            <a:r>
              <a:rPr lang="en-US" sz="3000"/>
              <a:t>European migrants in the 19th century carried accordions and mandolins, among other instruments, to the USA. </a:t>
            </a:r>
            <a:br>
              <a:rPr lang="en-US" sz="3000"/>
            </a:br>
            <a:endParaRPr sz="2300"/>
          </a:p>
          <a:p>
            <a:pPr marL="0" lvl="0" indent="0" algn="l" rtl="0">
              <a:spcBef>
                <a:spcPts val="0"/>
              </a:spcBef>
              <a:spcAft>
                <a:spcPts val="0"/>
              </a:spcAft>
              <a:buClr>
                <a:schemeClr val="dk1"/>
              </a:buClr>
              <a:buSzPts val="1100"/>
              <a:buFont typeface="Arial"/>
              <a:buNone/>
            </a:pPr>
            <a:r>
              <a:rPr lang="en-US" sz="3000"/>
              <a:t>These instruments were adapted to suit new environments, audiences, and players. </a:t>
            </a:r>
            <a:endParaRPr sz="4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4"/>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Musical Examples: Mandolin</a:t>
            </a:r>
            <a:endParaRPr/>
          </a:p>
        </p:txBody>
      </p:sp>
      <p:sp>
        <p:nvSpPr>
          <p:cNvPr id="107" name="Google Shape;107;p4"/>
          <p:cNvSpPr txBox="1">
            <a:spLocks noGrp="1"/>
          </p:cNvSpPr>
          <p:nvPr>
            <p:ph type="body" idx="1"/>
          </p:nvPr>
        </p:nvSpPr>
        <p:spPr>
          <a:xfrm>
            <a:off x="699700" y="1536632"/>
            <a:ext cx="10574100" cy="86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endParaRPr/>
          </a:p>
          <a:p>
            <a:pPr marL="15240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1600"/>
              </a:spcAft>
              <a:buClr>
                <a:schemeClr val="dk1"/>
              </a:buClr>
              <a:buSzPts val="2800"/>
              <a:buNone/>
            </a:pPr>
            <a:endParaRPr/>
          </a:p>
        </p:txBody>
      </p:sp>
      <p:grpSp>
        <p:nvGrpSpPr>
          <p:cNvPr id="108" name="Google Shape;108;p4"/>
          <p:cNvGrpSpPr/>
          <p:nvPr/>
        </p:nvGrpSpPr>
        <p:grpSpPr>
          <a:xfrm>
            <a:off x="2325305" y="1715376"/>
            <a:ext cx="7655289" cy="4082330"/>
            <a:chOff x="578325" y="2802025"/>
            <a:chExt cx="5325048" cy="2995326"/>
          </a:xfrm>
        </p:grpSpPr>
        <p:pic>
          <p:nvPicPr>
            <p:cNvPr id="109" name="Google Shape;109;p4" title="S12_Image_McLoughinMandolinThumbnail.jpg">
              <a:hlinkClick r:id="rId3" action="ppaction://hlinksldjump"/>
            </p:cNvPr>
            <p:cNvPicPr preferRelativeResize="0"/>
            <p:nvPr/>
          </p:nvPicPr>
          <p:blipFill>
            <a:blip r:embed="rId4">
              <a:alphaModFix/>
            </a:blip>
            <a:stretch>
              <a:fillRect/>
            </a:stretch>
          </p:blipFill>
          <p:spPr>
            <a:xfrm>
              <a:off x="578325" y="2802025"/>
              <a:ext cx="5325048" cy="2995326"/>
            </a:xfrm>
            <a:prstGeom prst="rect">
              <a:avLst/>
            </a:prstGeom>
            <a:noFill/>
            <a:ln w="76200" cap="flat" cmpd="sng">
              <a:solidFill>
                <a:schemeClr val="accent6"/>
              </a:solidFill>
              <a:prstDash val="solid"/>
              <a:round/>
              <a:headEnd type="none" w="sm" len="sm"/>
              <a:tailEnd type="none" w="sm" len="sm"/>
            </a:ln>
          </p:spPr>
        </p:pic>
        <p:sp>
          <p:nvSpPr>
            <p:cNvPr id="110" name="Google Shape;110;p4">
              <a:hlinkClick r:id="rId3" action="ppaction://hlinksldjump"/>
            </p:cNvPr>
            <p:cNvSpPr/>
            <p:nvPr/>
          </p:nvSpPr>
          <p:spPr>
            <a:xfrm rot="5400000">
              <a:off x="3097587" y="4178584"/>
              <a:ext cx="286504" cy="242221"/>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2" name="S12_Video_McLoughinMandolin.mp4">
            <a:hlinkClick r:id="" action="ppaction://media"/>
            <a:extLst>
              <a:ext uri="{FF2B5EF4-FFF2-40B4-BE49-F238E27FC236}">
                <a16:creationId xmlns:a16="http://schemas.microsoft.com/office/drawing/2014/main" id="{E5E15F41-F1B4-3E41-E147-094E015EEAD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5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2f47990f99a_0_14"/>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solidFill>
                  <a:schemeClr val="accent1"/>
                </a:solidFill>
              </a:rPr>
              <a:t>Musical Examples: Accordion</a:t>
            </a:r>
            <a:endParaRPr/>
          </a:p>
        </p:txBody>
      </p:sp>
      <p:sp>
        <p:nvSpPr>
          <p:cNvPr id="121" name="Google Shape;121;g2f47990f99a_0_14"/>
          <p:cNvSpPr txBox="1">
            <a:spLocks noGrp="1"/>
          </p:cNvSpPr>
          <p:nvPr>
            <p:ph type="body" idx="1"/>
          </p:nvPr>
        </p:nvSpPr>
        <p:spPr>
          <a:xfrm>
            <a:off x="699700" y="1536632"/>
            <a:ext cx="10574100" cy="86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2400"/>
              <a:t> </a:t>
            </a:r>
            <a:endParaRPr/>
          </a:p>
          <a:p>
            <a:pPr marL="152400" lvl="0" indent="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1600"/>
              </a:spcAft>
              <a:buClr>
                <a:schemeClr val="dk1"/>
              </a:buClr>
              <a:buSzPts val="2800"/>
              <a:buNone/>
            </a:pPr>
            <a:endParaRPr/>
          </a:p>
        </p:txBody>
      </p:sp>
      <p:grpSp>
        <p:nvGrpSpPr>
          <p:cNvPr id="122" name="Google Shape;122;g2f47990f99a_0_14"/>
          <p:cNvGrpSpPr/>
          <p:nvPr/>
        </p:nvGrpSpPr>
        <p:grpSpPr>
          <a:xfrm>
            <a:off x="2342019" y="1694950"/>
            <a:ext cx="7289460" cy="3927191"/>
            <a:chOff x="6287925" y="2802022"/>
            <a:chExt cx="5325050" cy="2995340"/>
          </a:xfrm>
        </p:grpSpPr>
        <p:pic>
          <p:nvPicPr>
            <p:cNvPr id="123" name="Google Shape;123;g2f47990f99a_0_14" title="S12_Image_ScandalliAir1AccordionDemonstrationThumbnail.jpg">
              <a:hlinkClick r:id="rId3" action="ppaction://hlinksldjump"/>
            </p:cNvPr>
            <p:cNvPicPr preferRelativeResize="0"/>
            <p:nvPr/>
          </p:nvPicPr>
          <p:blipFill>
            <a:blip r:embed="rId4">
              <a:alphaModFix/>
            </a:blip>
            <a:stretch>
              <a:fillRect/>
            </a:stretch>
          </p:blipFill>
          <p:spPr>
            <a:xfrm>
              <a:off x="6287925" y="2802022"/>
              <a:ext cx="5325050" cy="2995340"/>
            </a:xfrm>
            <a:prstGeom prst="rect">
              <a:avLst/>
            </a:prstGeom>
            <a:noFill/>
            <a:ln w="76200" cap="flat" cmpd="sng">
              <a:solidFill>
                <a:schemeClr val="accent6"/>
              </a:solidFill>
              <a:prstDash val="solid"/>
              <a:round/>
              <a:headEnd type="none" w="sm" len="sm"/>
              <a:tailEnd type="none" w="sm" len="sm"/>
            </a:ln>
          </p:spPr>
        </p:pic>
        <p:sp>
          <p:nvSpPr>
            <p:cNvPr id="124" name="Google Shape;124;g2f47990f99a_0_14">
              <a:hlinkClick r:id="rId3" action="ppaction://hlinksldjump"/>
            </p:cNvPr>
            <p:cNvSpPr/>
            <p:nvPr/>
          </p:nvSpPr>
          <p:spPr>
            <a:xfrm rot="5400000">
              <a:off x="8807187" y="4178584"/>
              <a:ext cx="286504" cy="242221"/>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2" name="S12_Video_ScandalliAir1AccordionDemonstration.mp4">
            <a:hlinkClick r:id="" action="ppaction://media"/>
            <a:extLst>
              <a:ext uri="{FF2B5EF4-FFF2-40B4-BE49-F238E27FC236}">
                <a16:creationId xmlns:a16="http://schemas.microsoft.com/office/drawing/2014/main" id="{84F6031E-C242-A5FB-ECDA-9D94FBFA39D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1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Stories: People on the Move</a:t>
            </a:r>
            <a:endParaRPr/>
          </a:p>
        </p:txBody>
      </p:sp>
      <p:sp>
        <p:nvSpPr>
          <p:cNvPr id="135" name="Google Shape;135;p5"/>
          <p:cNvSpPr txBox="1">
            <a:spLocks noGrp="1"/>
          </p:cNvSpPr>
          <p:nvPr>
            <p:ph type="body" idx="1"/>
          </p:nvPr>
        </p:nvSpPr>
        <p:spPr>
          <a:xfrm>
            <a:off x="699700" y="1800533"/>
            <a:ext cx="10574100" cy="4062000"/>
          </a:xfrm>
          <a:prstGeom prst="rect">
            <a:avLst/>
          </a:prstGeom>
          <a:noFill/>
          <a:ln>
            <a:noFill/>
          </a:ln>
        </p:spPr>
        <p:txBody>
          <a:bodyPr spcFirstLastPara="1" wrap="square" lIns="91425" tIns="45700" rIns="91425" bIns="45700" anchor="t" anchorCtr="0">
            <a:noAutofit/>
          </a:bodyPr>
          <a:lstStyle/>
          <a:p>
            <a:pPr marL="609600" lvl="0" indent="-495300" algn="l" rtl="0">
              <a:spcBef>
                <a:spcPts val="0"/>
              </a:spcBef>
              <a:spcAft>
                <a:spcPts val="0"/>
              </a:spcAft>
              <a:buSzPts val="3000"/>
              <a:buChar char="●"/>
            </a:pPr>
            <a:r>
              <a:rPr lang="en-US" sz="3000" dirty="0"/>
              <a:t>Split into groups of 3.</a:t>
            </a:r>
            <a:br>
              <a:rPr lang="en-US" sz="3000" dirty="0"/>
            </a:br>
            <a:endParaRPr sz="3000" dirty="0"/>
          </a:p>
          <a:p>
            <a:pPr marL="609600" lvl="0" indent="-495300" algn="l" rtl="0">
              <a:spcBef>
                <a:spcPts val="0"/>
              </a:spcBef>
              <a:spcAft>
                <a:spcPts val="0"/>
              </a:spcAft>
              <a:buSzPts val="3000"/>
              <a:buChar char="●"/>
            </a:pPr>
            <a:r>
              <a:rPr lang="en-US" sz="3000" dirty="0"/>
              <a:t>Pull up a copy of  </a:t>
            </a:r>
            <a:r>
              <a:rPr lang="en-US" sz="3000" u="sng" dirty="0">
                <a:solidFill>
                  <a:schemeClr val="hlink"/>
                </a:solidFill>
              </a:rPr>
              <a:t>"Stories - People on the Move"</a:t>
            </a:r>
            <a:r>
              <a:rPr lang="en-US" sz="3000" dirty="0"/>
              <a:t> .</a:t>
            </a:r>
            <a:br>
              <a:rPr lang="en-US" sz="3000" dirty="0"/>
            </a:br>
            <a:endParaRPr sz="3000" dirty="0"/>
          </a:p>
          <a:p>
            <a:pPr marL="609600" lvl="0" indent="-495300" algn="l" rtl="0">
              <a:spcBef>
                <a:spcPts val="0"/>
              </a:spcBef>
              <a:spcAft>
                <a:spcPts val="0"/>
              </a:spcAft>
              <a:buSzPts val="3000"/>
              <a:buChar char="●"/>
            </a:pPr>
            <a:r>
              <a:rPr lang="en-US" sz="3000" dirty="0"/>
              <a:t>Annotate your paragraph, finding information that describes the influence of that instrument's development.</a:t>
            </a:r>
            <a:endParaRPr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Artifacts: People on the Move</a:t>
            </a:r>
            <a:endParaRPr/>
          </a:p>
        </p:txBody>
      </p:sp>
      <p:sp>
        <p:nvSpPr>
          <p:cNvPr id="141" name="Google Shape;14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Char char="●"/>
            </a:pPr>
            <a:r>
              <a:rPr lang="en-US" sz="2400" dirty="0"/>
              <a:t>In your small group, pull up the copy of  </a:t>
            </a:r>
            <a:r>
              <a:rPr lang="en-US" sz="2400" u="sng" dirty="0">
                <a:solidFill>
                  <a:schemeClr val="hlink"/>
                </a:solidFill>
              </a:rPr>
              <a:t>“Artifacts-People on the Move”</a:t>
            </a:r>
            <a:r>
              <a:rPr lang="en-US" dirty="0"/>
              <a:t>.</a:t>
            </a:r>
            <a:endParaRPr dirty="0"/>
          </a:p>
          <a:p>
            <a:pPr marL="228600" lvl="0" indent="0" algn="l" rtl="0">
              <a:lnSpc>
                <a:spcPct val="90000"/>
              </a:lnSpc>
              <a:spcBef>
                <a:spcPts val="0"/>
              </a:spcBef>
              <a:spcAft>
                <a:spcPts val="0"/>
              </a:spcAft>
              <a:buNone/>
            </a:pPr>
            <a:endParaRPr dirty="0"/>
          </a:p>
          <a:p>
            <a:pPr marL="228600" lvl="0" indent="-228600" algn="l" rtl="0">
              <a:lnSpc>
                <a:spcPct val="90000"/>
              </a:lnSpc>
              <a:spcBef>
                <a:spcPts val="1000"/>
              </a:spcBef>
              <a:spcAft>
                <a:spcPts val="0"/>
              </a:spcAft>
              <a:buClr>
                <a:schemeClr val="dk1"/>
              </a:buClr>
              <a:buSzPts val="2400"/>
              <a:buChar char="●"/>
            </a:pPr>
            <a:r>
              <a:rPr lang="en-US" sz="2400" dirty="0"/>
              <a:t>Annotate what you discover about each instrument. </a:t>
            </a:r>
            <a:endParaRPr sz="2400" dirty="0"/>
          </a:p>
          <a:p>
            <a:pPr marL="228600" lvl="0" indent="0" algn="l" rtl="0">
              <a:lnSpc>
                <a:spcPct val="90000"/>
              </a:lnSpc>
              <a:spcBef>
                <a:spcPts val="1000"/>
              </a:spcBef>
              <a:spcAft>
                <a:spcPts val="0"/>
              </a:spcAft>
              <a:buNone/>
            </a:pPr>
            <a:endParaRPr sz="2400" dirty="0"/>
          </a:p>
          <a:p>
            <a:pPr marL="228600" lvl="0" indent="-228600" algn="l" rtl="0">
              <a:lnSpc>
                <a:spcPct val="90000"/>
              </a:lnSpc>
              <a:spcBef>
                <a:spcPts val="1000"/>
              </a:spcBef>
              <a:spcAft>
                <a:spcPts val="0"/>
              </a:spcAft>
              <a:buClr>
                <a:schemeClr val="dk1"/>
              </a:buClr>
              <a:buSzPts val="2400"/>
              <a:buChar char="●"/>
            </a:pPr>
            <a:r>
              <a:rPr lang="en-US" sz="2400" dirty="0"/>
              <a:t>Highlight or circle key observations in the development of instruments and take notes on possible theories on the instrument based on the time when the instrument was created. </a:t>
            </a:r>
            <a:endParaRPr sz="2400" dirty="0"/>
          </a:p>
          <a:p>
            <a:pPr marL="228600" lvl="0" indent="0" algn="l" rtl="0">
              <a:lnSpc>
                <a:spcPct val="90000"/>
              </a:lnSpc>
              <a:spcBef>
                <a:spcPts val="1000"/>
              </a:spcBef>
              <a:spcAft>
                <a:spcPts val="0"/>
              </a:spcAft>
              <a:buNone/>
            </a:pPr>
            <a:endParaRPr sz="2400" dirty="0"/>
          </a:p>
          <a:p>
            <a:pPr marL="228600" lvl="0" indent="-228600" algn="l" rtl="0">
              <a:lnSpc>
                <a:spcPct val="90000"/>
              </a:lnSpc>
              <a:spcBef>
                <a:spcPts val="1000"/>
              </a:spcBef>
              <a:spcAft>
                <a:spcPts val="0"/>
              </a:spcAft>
              <a:buClr>
                <a:schemeClr val="dk1"/>
              </a:buClr>
              <a:buSzPts val="2400"/>
              <a:buChar char="●"/>
            </a:pPr>
            <a:r>
              <a:rPr lang="en-US" sz="2400" dirty="0"/>
              <a:t>Consider “why” questions and write down possible cultural reasons for the adjustments made to the instruments. </a:t>
            </a:r>
            <a:endParaRPr dirty="0"/>
          </a:p>
          <a:p>
            <a:pPr marL="228600" lvl="0" indent="-7620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1600"/>
              </a:spcAft>
              <a:buClr>
                <a:schemeClr val="dk1"/>
              </a:buClr>
              <a:buSzPts val="28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Share!</a:t>
            </a:r>
            <a:endParaRPr/>
          </a:p>
        </p:txBody>
      </p:sp>
      <p:sp>
        <p:nvSpPr>
          <p:cNvPr id="147" name="Google Shape;147;p7"/>
          <p:cNvSpPr txBox="1">
            <a:spLocks noGrp="1"/>
          </p:cNvSpPr>
          <p:nvPr>
            <p:ph type="body" idx="1"/>
          </p:nvPr>
        </p:nvSpPr>
        <p:spPr>
          <a:xfrm>
            <a:off x="699700" y="2051233"/>
            <a:ext cx="10574100" cy="4062000"/>
          </a:xfrm>
          <a:prstGeom prst="rect">
            <a:avLst/>
          </a:prstGeom>
          <a:noFill/>
          <a:ln>
            <a:noFill/>
          </a:ln>
        </p:spPr>
        <p:txBody>
          <a:bodyPr spcFirstLastPara="1" wrap="square" lIns="91425" tIns="45700" rIns="91425" bIns="45700" anchor="t" anchorCtr="0">
            <a:noAutofit/>
          </a:bodyPr>
          <a:lstStyle/>
          <a:p>
            <a:pPr marL="609600" lvl="0" indent="-482600" algn="l" rtl="0">
              <a:spcBef>
                <a:spcPts val="0"/>
              </a:spcBef>
              <a:spcAft>
                <a:spcPts val="0"/>
              </a:spcAft>
              <a:buSzPts val="2800"/>
              <a:buChar char="●"/>
            </a:pPr>
            <a:r>
              <a:rPr lang="en-US" sz="2800"/>
              <a:t>Each group will share their findings.</a:t>
            </a:r>
            <a:br>
              <a:rPr lang="en-US" sz="2800"/>
            </a:br>
            <a:endParaRPr sz="2800"/>
          </a:p>
          <a:p>
            <a:pPr marL="609600" lvl="0" indent="-482600" algn="l" rtl="0">
              <a:spcBef>
                <a:spcPts val="0"/>
              </a:spcBef>
              <a:spcAft>
                <a:spcPts val="0"/>
              </a:spcAft>
              <a:buSzPts val="2800"/>
              <a:buChar char="●"/>
            </a:pPr>
            <a:r>
              <a:rPr lang="en-US" sz="2800"/>
              <a:t>As each group shares, create one question about their findings.</a:t>
            </a:r>
            <a:br>
              <a:rPr lang="en-US" sz="2800"/>
            </a:br>
            <a:endParaRPr sz="2800"/>
          </a:p>
          <a:p>
            <a:pPr marL="609600" lvl="0" indent="-482600" algn="l" rtl="0">
              <a:spcBef>
                <a:spcPts val="0"/>
              </a:spcBef>
              <a:spcAft>
                <a:spcPts val="0"/>
              </a:spcAft>
              <a:buSzPts val="2800"/>
              <a:buChar char="●"/>
            </a:pPr>
            <a:r>
              <a:rPr lang="en-US" sz="2800"/>
              <a:t> Be prepared to ask the group when they are finished sharing. </a:t>
            </a:r>
            <a:endParaRPr sz="2800"/>
          </a:p>
          <a:p>
            <a:pPr marL="228600" lvl="0" indent="-76200" algn="l" rtl="0">
              <a:lnSpc>
                <a:spcPct val="90000"/>
              </a:lnSpc>
              <a:spcBef>
                <a:spcPts val="1600"/>
              </a:spcBef>
              <a:spcAft>
                <a:spcPts val="0"/>
              </a:spcAft>
              <a:buClr>
                <a:schemeClr val="dk1"/>
              </a:buClr>
              <a:buSzPts val="2400"/>
              <a:buNone/>
            </a:pPr>
            <a:endParaRPr sz="2400"/>
          </a:p>
          <a:p>
            <a:pPr marL="0" lvl="0" indent="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Create!</a:t>
            </a:r>
            <a:endParaRPr/>
          </a:p>
        </p:txBody>
      </p:sp>
      <p:sp>
        <p:nvSpPr>
          <p:cNvPr id="153" name="Google Shape;153;p8"/>
          <p:cNvSpPr txBox="1">
            <a:spLocks noGrp="1"/>
          </p:cNvSpPr>
          <p:nvPr>
            <p:ph type="body" idx="1"/>
          </p:nvPr>
        </p:nvSpPr>
        <p:spPr>
          <a:xfrm>
            <a:off x="699700" y="1384225"/>
            <a:ext cx="11086800" cy="4062000"/>
          </a:xfrm>
          <a:prstGeom prst="rect">
            <a:avLst/>
          </a:prstGeom>
          <a:noFill/>
          <a:ln>
            <a:noFill/>
          </a:ln>
        </p:spPr>
        <p:txBody>
          <a:bodyPr spcFirstLastPara="1" wrap="square" lIns="91425" tIns="45700" rIns="91425" bIns="45700" anchor="t" anchorCtr="0">
            <a:noAutofit/>
          </a:bodyPr>
          <a:lstStyle/>
          <a:p>
            <a:pPr marL="609600" lvl="0" indent="-476250" algn="l" rtl="0">
              <a:spcBef>
                <a:spcPts val="0"/>
              </a:spcBef>
              <a:spcAft>
                <a:spcPts val="0"/>
              </a:spcAft>
              <a:buSzPts val="2700"/>
              <a:buChar char="●"/>
            </a:pPr>
            <a:r>
              <a:rPr lang="en-US"/>
              <a:t>Work individually to pick a music genre below</a:t>
            </a:r>
            <a:endParaRPr/>
          </a:p>
          <a:p>
            <a:pPr marL="1219200" lvl="1" indent="-457200" algn="l" rtl="0">
              <a:spcBef>
                <a:spcPts val="0"/>
              </a:spcBef>
              <a:spcAft>
                <a:spcPts val="0"/>
              </a:spcAft>
              <a:buSzPts val="2400"/>
              <a:buChar char="○"/>
            </a:pPr>
            <a:r>
              <a:rPr lang="en-US"/>
              <a:t>Pop</a:t>
            </a:r>
            <a:endParaRPr/>
          </a:p>
          <a:p>
            <a:pPr marL="1219200" lvl="1" indent="-457200" algn="l" rtl="0">
              <a:spcBef>
                <a:spcPts val="0"/>
              </a:spcBef>
              <a:spcAft>
                <a:spcPts val="0"/>
              </a:spcAft>
              <a:buSzPts val="2400"/>
              <a:buChar char="○"/>
            </a:pPr>
            <a:r>
              <a:rPr lang="en-US"/>
              <a:t>Bluegrass</a:t>
            </a:r>
            <a:endParaRPr/>
          </a:p>
          <a:p>
            <a:pPr marL="1219200" lvl="1" indent="-457200" algn="l" rtl="0">
              <a:spcBef>
                <a:spcPts val="0"/>
              </a:spcBef>
              <a:spcAft>
                <a:spcPts val="0"/>
              </a:spcAft>
              <a:buSzPts val="2400"/>
              <a:buChar char="○"/>
            </a:pPr>
            <a:r>
              <a:rPr lang="en-US"/>
              <a:t>Rock</a:t>
            </a:r>
            <a:endParaRPr/>
          </a:p>
          <a:p>
            <a:pPr marL="1219200" lvl="1" indent="-457200" algn="l" rtl="0">
              <a:spcBef>
                <a:spcPts val="0"/>
              </a:spcBef>
              <a:spcAft>
                <a:spcPts val="0"/>
              </a:spcAft>
              <a:buSzPts val="2400"/>
              <a:buChar char="○"/>
            </a:pPr>
            <a:r>
              <a:rPr lang="en-US"/>
              <a:t>Zydeco</a:t>
            </a:r>
            <a:br>
              <a:rPr lang="en-US"/>
            </a:br>
            <a:endParaRPr/>
          </a:p>
          <a:p>
            <a:pPr marL="609600" lvl="0" indent="-476250" algn="l" rtl="0">
              <a:spcBef>
                <a:spcPts val="0"/>
              </a:spcBef>
              <a:spcAft>
                <a:spcPts val="0"/>
              </a:spcAft>
              <a:buSzPts val="2700"/>
              <a:buChar char="●"/>
            </a:pPr>
            <a:r>
              <a:rPr lang="en-US"/>
              <a:t>Create a three-slide presentation on its development based on the influence of a variety of cultures and the rise of technology.</a:t>
            </a:r>
            <a:br>
              <a:rPr lang="en-US"/>
            </a:br>
            <a:endParaRPr/>
          </a:p>
          <a:p>
            <a:pPr marL="609600" lvl="0" indent="-476250" algn="l" rtl="0">
              <a:spcBef>
                <a:spcPts val="0"/>
              </a:spcBef>
              <a:spcAft>
                <a:spcPts val="0"/>
              </a:spcAft>
              <a:buSzPts val="2700"/>
              <a:buChar char="●"/>
            </a:pPr>
            <a:r>
              <a:rPr lang="en-US"/>
              <a:t>Be sure to save your slides and be prepared to share them next class. </a:t>
            </a:r>
            <a:endParaRPr/>
          </a:p>
          <a:p>
            <a:pPr marL="228600" lvl="0" indent="-76200" algn="l" rtl="0">
              <a:lnSpc>
                <a:spcPct val="90000"/>
              </a:lnSpc>
              <a:spcBef>
                <a:spcPts val="1600"/>
              </a:spcBef>
              <a:spcAft>
                <a:spcPts val="0"/>
              </a:spcAft>
              <a:buClr>
                <a:schemeClr val="dk1"/>
              </a:buClr>
              <a:buSzPts val="2400"/>
              <a:buNone/>
            </a:pPr>
            <a:endParaRPr sz="2400"/>
          </a:p>
          <a:p>
            <a:pPr marL="228600" lvl="0" indent="-762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9"/>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Wrap-Up</a:t>
            </a:r>
            <a:endParaRPr/>
          </a:p>
        </p:txBody>
      </p:sp>
      <p:sp>
        <p:nvSpPr>
          <p:cNvPr id="159" name="Google Shape;159;p9"/>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Autofit/>
          </a:bodyPr>
          <a:lstStyle/>
          <a:p>
            <a:pPr marL="609600" lvl="0" indent="-476250" algn="l" rtl="0">
              <a:spcBef>
                <a:spcPts val="0"/>
              </a:spcBef>
              <a:spcAft>
                <a:spcPts val="0"/>
              </a:spcAft>
              <a:buSzPts val="2700"/>
              <a:buChar char="●"/>
            </a:pPr>
            <a:r>
              <a:rPr lang="en-US"/>
              <a:t>Grab a sticky note.</a:t>
            </a:r>
            <a:br>
              <a:rPr lang="en-US"/>
            </a:br>
            <a:endParaRPr/>
          </a:p>
          <a:p>
            <a:pPr marL="609600" lvl="0" indent="-476250" algn="l" rtl="0">
              <a:spcBef>
                <a:spcPts val="0"/>
              </a:spcBef>
              <a:spcAft>
                <a:spcPts val="0"/>
              </a:spcAft>
              <a:buSzPts val="2700"/>
              <a:buChar char="●"/>
            </a:pPr>
            <a:r>
              <a:rPr lang="en-US"/>
              <a:t>On your sticky note, answer the two questions below.</a:t>
            </a:r>
            <a:endParaRPr/>
          </a:p>
          <a:p>
            <a:pPr marL="1219200" lvl="1" indent="-457200" algn="l" rtl="0">
              <a:spcBef>
                <a:spcPts val="0"/>
              </a:spcBef>
              <a:spcAft>
                <a:spcPts val="0"/>
              </a:spcAft>
              <a:buSzPts val="2400"/>
              <a:buChar char="○"/>
            </a:pPr>
            <a:r>
              <a:rPr lang="en-US"/>
              <a:t>“How did accordions and mandolins make their way across the ocean to the U.S.?”</a:t>
            </a:r>
            <a:endParaRPr/>
          </a:p>
          <a:p>
            <a:pPr marL="1219200" lvl="1" indent="-457200" algn="l" rtl="0">
              <a:spcBef>
                <a:spcPts val="0"/>
              </a:spcBef>
              <a:spcAft>
                <a:spcPts val="0"/>
              </a:spcAft>
              <a:buSzPts val="2400"/>
              <a:buChar char="○"/>
            </a:pPr>
            <a:r>
              <a:rPr lang="en-US"/>
              <a:t>“What was the most interesting part of this lesson to you?”</a:t>
            </a:r>
            <a:br>
              <a:rPr lang="en-US"/>
            </a:br>
            <a:endParaRPr/>
          </a:p>
          <a:p>
            <a:pPr marL="609600" lvl="0" indent="-476250" algn="l" rtl="0">
              <a:spcBef>
                <a:spcPts val="0"/>
              </a:spcBef>
              <a:spcAft>
                <a:spcPts val="0"/>
              </a:spcAft>
              <a:buSzPts val="2700"/>
              <a:buChar char="●"/>
            </a:pPr>
            <a:r>
              <a:rPr lang="en-US"/>
              <a:t>When finished, put your sticky note on the board. </a:t>
            </a:r>
            <a:endParaRPr/>
          </a:p>
          <a:p>
            <a:pPr marL="0" lvl="0" indent="0" algn="l" rtl="0">
              <a:spcBef>
                <a:spcPts val="1600"/>
              </a:spcBef>
              <a:spcAft>
                <a:spcPts val="0"/>
              </a:spcAft>
              <a:buClr>
                <a:schemeClr val="dk1"/>
              </a:buClr>
              <a:buSzPts val="2400"/>
              <a:buNone/>
            </a:pPr>
            <a:endParaRPr/>
          </a:p>
          <a:p>
            <a:pPr marL="0" lvl="0" indent="0" algn="l" rtl="0">
              <a:lnSpc>
                <a:spcPct val="90000"/>
              </a:lnSpc>
              <a:spcBef>
                <a:spcPts val="1600"/>
              </a:spcBef>
              <a:spcAft>
                <a:spcPts val="1600"/>
              </a:spcAft>
              <a:buClr>
                <a:schemeClr val="dk1"/>
              </a:buClr>
              <a:buSzPts val="280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2f2381e4c65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7348"/>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165" name="Google Shape;165;g2f2381e4c65_0_0"/>
          <p:cNvSpPr txBox="1">
            <a:spLocks noGrp="1"/>
          </p:cNvSpPr>
          <p:nvPr>
            <p:ph type="body" idx="1"/>
          </p:nvPr>
        </p:nvSpPr>
        <p:spPr>
          <a:xfrm>
            <a:off x="699700" y="1563433"/>
            <a:ext cx="10574100" cy="4062000"/>
          </a:xfrm>
          <a:prstGeom prst="rect">
            <a:avLst/>
          </a:prstGeom>
        </p:spPr>
        <p:txBody>
          <a:bodyPr spcFirstLastPara="1" wrap="square" lIns="121900" tIns="121900" rIns="121900" bIns="121900" anchor="t" anchorCtr="0">
            <a:normAutofit fontScale="85000" lnSpcReduction="20000"/>
          </a:bodyPr>
          <a:lstStyle/>
          <a:p>
            <a:pPr marL="0" lvl="0" indent="0" algn="l" rtl="0">
              <a:spcBef>
                <a:spcPts val="0"/>
              </a:spcBef>
              <a:spcAft>
                <a:spcPts val="0"/>
              </a:spcAft>
              <a:buClr>
                <a:schemeClr val="dk1"/>
              </a:buClr>
              <a:buSzPct val="40740"/>
              <a:buFont typeface="Arial"/>
              <a:buNone/>
            </a:pPr>
            <a:r>
              <a:rPr lang="en-US"/>
              <a:t>What careers are related to the lesson we just completed?</a:t>
            </a:r>
            <a:endParaRPr/>
          </a:p>
          <a:p>
            <a:pPr marL="457200" lvl="0" indent="-374332" algn="l" rtl="0">
              <a:spcBef>
                <a:spcPts val="1600"/>
              </a:spcBef>
              <a:spcAft>
                <a:spcPts val="0"/>
              </a:spcAft>
              <a:buSzPct val="100000"/>
              <a:buChar char="●"/>
            </a:pPr>
            <a:r>
              <a:rPr lang="en-US"/>
              <a:t>Instrument Manufacturer</a:t>
            </a:r>
            <a:endParaRPr/>
          </a:p>
          <a:p>
            <a:pPr marL="457200" lvl="0" indent="-374332" algn="l" rtl="0">
              <a:spcBef>
                <a:spcPts val="0"/>
              </a:spcBef>
              <a:spcAft>
                <a:spcPts val="0"/>
              </a:spcAft>
              <a:buSzPct val="100000"/>
              <a:buChar char="●"/>
            </a:pPr>
            <a:r>
              <a:rPr lang="en-US"/>
              <a:t>Music Historian</a:t>
            </a:r>
            <a:endParaRPr/>
          </a:p>
          <a:p>
            <a:pPr marL="457200" lvl="0" indent="-374332" algn="l" rtl="0">
              <a:spcBef>
                <a:spcPts val="0"/>
              </a:spcBef>
              <a:spcAft>
                <a:spcPts val="0"/>
              </a:spcAft>
              <a:buSzPct val="100000"/>
              <a:buChar char="●"/>
            </a:pPr>
            <a:r>
              <a:rPr lang="en-US"/>
              <a:t>Engineer</a:t>
            </a:r>
            <a:endParaRPr/>
          </a:p>
          <a:p>
            <a:pPr marL="457200" lvl="0" indent="-374332" algn="l" rtl="0">
              <a:spcBef>
                <a:spcPts val="0"/>
              </a:spcBef>
              <a:spcAft>
                <a:spcPts val="0"/>
              </a:spcAft>
              <a:buSzPct val="100000"/>
              <a:buChar char="●"/>
            </a:pPr>
            <a:r>
              <a:rPr lang="en-US"/>
              <a:t>Product Designer</a:t>
            </a:r>
            <a:endParaRPr/>
          </a:p>
          <a:p>
            <a:pPr marL="457200" lvl="0" indent="-374332" algn="l" rtl="0">
              <a:spcBef>
                <a:spcPts val="0"/>
              </a:spcBef>
              <a:spcAft>
                <a:spcPts val="0"/>
              </a:spcAft>
              <a:buSzPct val="100000"/>
              <a:buChar char="●"/>
            </a:pPr>
            <a:r>
              <a:rPr lang="en-US"/>
              <a:t>Marketer</a:t>
            </a:r>
            <a:endParaRPr/>
          </a:p>
          <a:p>
            <a:pPr marL="457200" lvl="0" indent="-374332" algn="l" rtl="0">
              <a:spcBef>
                <a:spcPts val="0"/>
              </a:spcBef>
              <a:spcAft>
                <a:spcPts val="0"/>
              </a:spcAft>
              <a:buSzPct val="100000"/>
              <a:buChar char="●"/>
            </a:pPr>
            <a:r>
              <a:rPr lang="en-US"/>
              <a:t>Factory Worker</a:t>
            </a:r>
            <a:endParaRPr/>
          </a:p>
          <a:p>
            <a:pPr marL="457200" lvl="0" indent="-374332" algn="l" rtl="0">
              <a:spcBef>
                <a:spcPts val="0"/>
              </a:spcBef>
              <a:spcAft>
                <a:spcPts val="0"/>
              </a:spcAft>
              <a:buSzPct val="100000"/>
              <a:buChar char="●"/>
            </a:pPr>
            <a:r>
              <a:rPr lang="en-US"/>
              <a:t>Factory Floor Manager</a:t>
            </a:r>
            <a:endParaRPr/>
          </a:p>
          <a:p>
            <a:pPr marL="457200" lvl="0" indent="-374332" algn="l" rtl="0">
              <a:spcBef>
                <a:spcPts val="0"/>
              </a:spcBef>
              <a:spcAft>
                <a:spcPts val="0"/>
              </a:spcAft>
              <a:buSzPct val="100000"/>
              <a:buChar char="●"/>
            </a:pPr>
            <a:r>
              <a:rPr lang="en-US"/>
              <a:t>Repair Tech</a:t>
            </a:r>
            <a:endParaRPr/>
          </a:p>
          <a:p>
            <a:pPr marL="457200" lvl="0" indent="-374332" algn="l" rtl="0">
              <a:spcBef>
                <a:spcPts val="0"/>
              </a:spcBef>
              <a:spcAft>
                <a:spcPts val="0"/>
              </a:spcAft>
              <a:buSzPct val="100000"/>
              <a:buChar char="●"/>
            </a:pPr>
            <a:r>
              <a:rPr lang="en-US"/>
              <a:t>Retailer/Music Store Owner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g302a7c5a749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635</Words>
  <Application>Microsoft Macintosh PowerPoint</Application>
  <PresentationFormat>Widescreen</PresentationFormat>
  <Paragraphs>70</Paragraphs>
  <Slides>17</Slides>
  <Notes>17</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Play</vt:lpstr>
      <vt:lpstr>Roboto</vt:lpstr>
      <vt:lpstr>Barlow</vt:lpstr>
      <vt:lpstr>Arial</vt:lpstr>
      <vt:lpstr>Barlow Medium</vt:lpstr>
      <vt:lpstr>Calibri</vt:lpstr>
      <vt:lpstr>Build on Music!</vt:lpstr>
      <vt:lpstr>PowerPoint Presentation</vt:lpstr>
      <vt:lpstr>Global Reverberations of  Music and Music Makers</vt:lpstr>
      <vt:lpstr>Lesson Objectives</vt:lpstr>
      <vt:lpstr>Introduction</vt:lpstr>
      <vt:lpstr>Development over Time</vt:lpstr>
      <vt:lpstr>People on the Move</vt:lpstr>
      <vt:lpstr>Musical Examples: Mandolin</vt:lpstr>
      <vt:lpstr>PowerPoint Presentation</vt:lpstr>
      <vt:lpstr>Musical Examples: Accordion</vt:lpstr>
      <vt:lpstr>PowerPoint Presentation</vt:lpstr>
      <vt:lpstr>Stories: People on the Move</vt:lpstr>
      <vt:lpstr>Artifacts: People on the Move</vt:lpstr>
      <vt:lpstr>Let's Share!</vt:lpstr>
      <vt:lpstr>Let's Create!</vt:lpstr>
      <vt:lpstr>Wrap-Up</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2024-12-04T00:24:15Z</dcterms:modified>
</cp:coreProperties>
</file>