
<file path=[Content_Types].xml><?xml version="1.0" encoding="utf-8"?>
<Types xmlns="http://schemas.openxmlformats.org/package/2006/content-types">
  <Default Extension="fntdata" ContentType="application/x-fontdata"/>
  <Default Extension="jpg" ContentType="image/jpeg"/>
  <Default Extension="mov" ContentType="video/quicktime"/>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embeddedFontLst>
    <p:embeddedFont>
      <p:font typeface="Barlow" pitchFamily="2" charset="77"/>
      <p:regular r:id="rId20"/>
      <p:bold r:id="rId21"/>
      <p:italic r:id="rId22"/>
      <p:boldItalic r:id="rId23"/>
    </p:embeddedFont>
    <p:embeddedFont>
      <p:font typeface="Barlow Medium" panose="00000600000000000000"/>
      <p:regular r:id="rId24"/>
      <p:bold r:id="rId25"/>
      <p:italic r:id="rId26"/>
      <p:boldItalic r:id="rId27"/>
    </p:embeddedFont>
    <p:embeddedFont>
      <p:font typeface="Play" pitchFamily="2" charset="77"/>
      <p:regular r:id="rId28"/>
      <p:bold r:id="rId29"/>
      <p:italic r:id="rId30"/>
      <p:boldItalic r:id="rId31"/>
    </p:embeddedFont>
    <p:embeddedFont>
      <p:font typeface="Roboto" panose="02000000000000000000" pitchFamily="2" charset="0"/>
      <p:regular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5" roundtripDataSignature="AMtx7mjC/TGTRxIythTVyFWPjkJwJ1Vxng=="/>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Elizabeth Dale"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726"/>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21" Type="http://schemas.openxmlformats.org/officeDocument/2006/relationships/font" Target="fonts/font2.fntdata"/><Relationship Id="rId34" Type="http://schemas.openxmlformats.org/officeDocument/2006/relationships/font" Target="fonts/font15.fntdata"/><Relationship Id="rId55" Type="http://customschemas.google.com/relationships/presentationmetadata" Target="meta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33" Type="http://schemas.openxmlformats.org/officeDocument/2006/relationships/font" Target="fonts/font14.fntdata"/><Relationship Id="rId59"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font" Target="fonts/font1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font" Target="fonts/font13.fntdata"/><Relationship Id="rId58"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57"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font" Target="fonts/font12.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font" Target="fonts/font11.fntdata"/><Relationship Id="rId56"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68" name="Google Shape;68;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2fdfb352222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3" name="Google Shape;73;g2fdfb352222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8" name="Google Shape;78;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2854c41f548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2854c41f548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g2854c41f548_0_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g2854c41f548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457200" lvl="0" indent="-295275" algn="l" rtl="0">
              <a:spcBef>
                <a:spcPts val="0"/>
              </a:spcBef>
              <a:spcAft>
                <a:spcPts val="0"/>
              </a:spcAft>
              <a:buClr>
                <a:srgbClr val="202122"/>
              </a:buClr>
              <a:buSzPts val="1050"/>
              <a:buAutoNum type="arabicPeriod"/>
            </a:pPr>
            <a:r>
              <a:rPr lang="en-US" sz="1050">
                <a:solidFill>
                  <a:srgbClr val="202122"/>
                </a:solidFill>
              </a:rPr>
              <a:t>Yamaha Baritone horn YBH-621S, 2017</a:t>
            </a:r>
            <a:endParaRPr sz="1050">
              <a:solidFill>
                <a:srgbClr val="202122"/>
              </a:solidFill>
            </a:endParaRPr>
          </a:p>
          <a:p>
            <a:pPr marL="457200" lvl="0" indent="0" algn="l" rtl="0">
              <a:spcBef>
                <a:spcPts val="0"/>
              </a:spcBef>
              <a:spcAft>
                <a:spcPts val="0"/>
              </a:spcAft>
              <a:buNone/>
            </a:pPr>
            <a:endParaRPr sz="1050">
              <a:solidFill>
                <a:srgbClr val="202122"/>
              </a:solidFill>
            </a:endParaRPr>
          </a:p>
          <a:p>
            <a:pPr marL="0" lvl="0" indent="0" algn="l" rtl="0">
              <a:spcBef>
                <a:spcPts val="0"/>
              </a:spcBef>
              <a:spcAft>
                <a:spcPts val="0"/>
              </a:spcAft>
              <a:buNone/>
            </a:pPr>
            <a:r>
              <a:rPr lang="en-US" sz="1050">
                <a:solidFill>
                  <a:srgbClr val="202122"/>
                </a:solidFill>
              </a:rPr>
              <a:t>   2.	</a:t>
            </a:r>
            <a:r>
              <a:rPr lang="en-US" sz="1300">
                <a:solidFill>
                  <a:schemeClr val="dk1"/>
                </a:solidFill>
                <a:latin typeface="Calibri"/>
                <a:ea typeface="Calibri"/>
                <a:cs typeface="Calibri"/>
                <a:sym typeface="Calibri"/>
              </a:rPr>
              <a:t>C.G. Conn </a:t>
            </a:r>
            <a:r>
              <a:rPr lang="en-US" sz="1300" b="1">
                <a:solidFill>
                  <a:schemeClr val="dk1"/>
                </a:solidFill>
                <a:latin typeface="Calibri"/>
                <a:ea typeface="Calibri"/>
                <a:cs typeface="Calibri"/>
                <a:sym typeface="Calibri"/>
              </a:rPr>
              <a:t>Double-Bell Euphonium, c. 1915</a:t>
            </a:r>
            <a:endParaRPr sz="1300" b="1">
              <a:solidFill>
                <a:schemeClr val="dk1"/>
              </a:solidFill>
              <a:latin typeface="Calibri"/>
              <a:ea typeface="Calibri"/>
              <a:cs typeface="Calibri"/>
              <a:sym typeface="Calibri"/>
            </a:endParaRPr>
          </a:p>
          <a:p>
            <a:pPr marL="45720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Many members of the brass instrument family have been made with more than one bell. By pressing a valve, the player changes the flow of air through the instrument (the same mechanism controls the instrument's pitch) to emerge from one bell or another. Secondary bells were typically designed to provide a different tone quality.</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sz="1300" b="1">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sz="1050">
              <a:solidFill>
                <a:srgbClr val="202122"/>
              </a:solidFill>
              <a:highlight>
                <a:srgbClr val="F8F9FA"/>
              </a:highlight>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2854c41f548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 name="Google Shape;104;g2854c41f548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C.G. Conn </a:t>
            </a:r>
            <a:r>
              <a:rPr lang="en-US" sz="1300" b="1">
                <a:solidFill>
                  <a:schemeClr val="dk1"/>
                </a:solidFill>
                <a:latin typeface="Calibri"/>
                <a:ea typeface="Calibri"/>
                <a:cs typeface="Calibri"/>
                <a:sym typeface="Calibri"/>
              </a:rPr>
              <a:t>Double-Bell Euphonium, c. 1915</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Many members of the brass instrument family have been made with more than one bell. By pressing a valve, the player changes the flow of air through the instrument (the same mechanism controls the instrument's pitch) to emerge from one bell or another. Secondary bells were typically designed to provide a different tone quality.</a:t>
            </a: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
        <p:cNvGrpSpPr/>
        <p:nvPr/>
      </p:nvGrpSpPr>
      <p:grpSpPr>
        <a:xfrm>
          <a:off x="0" y="0"/>
          <a:ext cx="0" cy="0"/>
          <a:chOff x="0" y="0"/>
          <a:chExt cx="0" cy="0"/>
        </a:xfrm>
      </p:grpSpPr>
      <p:sp>
        <p:nvSpPr>
          <p:cNvPr id="110" name="Google Shape;110;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1" name="Google Shape;111;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2f43fc73f8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2f43fc73f8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2854c41f548_0_29: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2854c41f548_0_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Steinway &amp; Sons </a:t>
            </a:r>
            <a:r>
              <a:rPr lang="en-US" sz="1300" b="1">
                <a:solidFill>
                  <a:schemeClr val="dk1"/>
                </a:solidFill>
                <a:latin typeface="Calibri"/>
                <a:ea typeface="Calibri"/>
                <a:cs typeface="Calibri"/>
                <a:sym typeface="Calibri"/>
              </a:rPr>
              <a:t>Victory Vertical Piano, 1944</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Like most other musical manufacturers during World War II, Steinway &amp; Sons was effectively prohibited from making instruments. Its production facilities were retooled to produce troop transport gliders and coffins. However, Steinway petitioned for and was awarded a government contract to design and build pianos that could be delivered to troops overseas. These pianos were ruggedized both to withstand the harsh environments that troops might encounter near front lines and to endure being airdropped in crates. Deliveries of the pianos, available in olive, blue, and gray, began in 1942.</a:t>
            </a:r>
            <a:endParaRPr sz="1300">
              <a:solidFill>
                <a:schemeClr val="dk1"/>
              </a:solidFill>
              <a:latin typeface="Calibri"/>
              <a:ea typeface="Calibri"/>
              <a:cs typeface="Calibri"/>
              <a:sym typeface="Calibri"/>
            </a:endParaRPr>
          </a:p>
          <a:p>
            <a:pPr marL="457200" lvl="0" indent="0" algn="l" rtl="0">
              <a:lnSpc>
                <a:spcPct val="115000"/>
              </a:lnSpc>
              <a:spcBef>
                <a:spcPts val="0"/>
              </a:spcBef>
              <a:spcAft>
                <a:spcPts val="0"/>
              </a:spcAft>
              <a:buNone/>
            </a:pPr>
            <a:endParaRPr sz="1300" b="1">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2854c41f548_0_2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2854c41f548_0_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37" name="Google Shape;137;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f43fc73f87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2f43fc73f87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9"/>
        <p:cNvGrpSpPr/>
        <p:nvPr/>
      </p:nvGrpSpPr>
      <p:grpSpPr>
        <a:xfrm>
          <a:off x="0" y="0"/>
          <a:ext cx="0" cy="0"/>
          <a:chOff x="0" y="0"/>
          <a:chExt cx="0" cy="0"/>
        </a:xfrm>
      </p:grpSpPr>
      <p:sp>
        <p:nvSpPr>
          <p:cNvPr id="150" name="Google Shape;150;g2854c41f548_0_3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1" name="Google Shape;151;g2854c41f548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r>
              <a:rPr lang="en-US">
                <a:solidFill>
                  <a:schemeClr val="dk1"/>
                </a:solidFill>
              </a:rPr>
              <a:t>Picture attribution: Julie Lewis, CC0, via Wikimedia Commons https://commons.wikimedia.org/wiki/File:Don_Lewis_standing_by_his_LEO_(Live_Electronic_Orchestra).jpg</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58" name="Google Shape;158;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2f43fc73f87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7" name="Google Shape;167;g2f43fc73f87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2f1d207b978_0_6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2f1d207b978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1d207b978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1d207b978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1d207b978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1d207b978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1d207b978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1d207b978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1d207b978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1d207b978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1d207b978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1d207b978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1d207b978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1d207b978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1d207b978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1d207b978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1d207b978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1d207b978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1d207b978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1d207b978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1d207b978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1d207b978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1d207b978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1d207b978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1d207b978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1d207b978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1d207b978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1d207b978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1d207b978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1d207b978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1d207b978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1d207b978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1d207b978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1d207b978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1d207b978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1d207b978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1d207b978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1d207b978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1d207b978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1d207b978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1d207b978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1d207b978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1d207b978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1d207b978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6">
            <a:alphaModFix/>
          </a:blip>
          <a:stretch>
            <a:fillRect/>
          </a:stretch>
        </a:blipFill>
        <a:effectLst/>
      </p:bgPr>
    </p:bg>
    <p:spTree>
      <p:nvGrpSpPr>
        <p:cNvPr id="1" name="Shape 5"/>
        <p:cNvGrpSpPr/>
        <p:nvPr/>
      </p:nvGrpSpPr>
      <p:grpSpPr>
        <a:xfrm>
          <a:off x="0" y="0"/>
          <a:ext cx="0" cy="0"/>
          <a:chOff x="0" y="0"/>
          <a:chExt cx="0" cy="0"/>
        </a:xfrm>
      </p:grpSpPr>
      <p:sp>
        <p:nvSpPr>
          <p:cNvPr id="6" name="Google Shape;6;g2f1d207b978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1d207b978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1d207b978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1d207b978_0_0"/>
          <p:cNvSpPr txBox="1"/>
          <p:nvPr/>
        </p:nvSpPr>
        <p:spPr>
          <a:xfrm>
            <a:off x="6456191" y="6353000"/>
            <a:ext cx="57360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Innovation &amp; Creativity in Musical Instruments</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2.mov"/><Relationship Id="rId1" Type="http://schemas.microsoft.com/office/2007/relationships/media" Target="../media/media2.mov"/><Relationship Id="rId5" Type="http://schemas.openxmlformats.org/officeDocument/2006/relationships/image" Target="../media/image9.pn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12.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9"/>
        <p:cNvGrpSpPr/>
        <p:nvPr/>
      </p:nvGrpSpPr>
      <p:grpSpPr>
        <a:xfrm>
          <a:off x="0" y="0"/>
          <a:ext cx="0" cy="0"/>
          <a:chOff x="0" y="0"/>
          <a:chExt cx="0" cy="0"/>
        </a:xfrm>
      </p:grpSpPr>
      <p:pic>
        <p:nvPicPr>
          <p:cNvPr id="70" name="Google Shape;70;p1"/>
          <p:cNvPicPr preferRelativeResize="0"/>
          <p:nvPr/>
        </p:nvPicPr>
        <p:blipFill>
          <a:blip r:embed="rId3">
            <a:alphaModFix/>
          </a:blip>
          <a:stretch>
            <a:fillRect/>
          </a:stretch>
        </p:blipFill>
        <p:spPr>
          <a:xfrm>
            <a:off x="0" y="0"/>
            <a:ext cx="12192000" cy="6839567"/>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g2fdfb352222_0_0"/>
          <p:cNvSpPr txBox="1">
            <a:spLocks noGrp="1"/>
          </p:cNvSpPr>
          <p:nvPr>
            <p:ph type="ctrTitle"/>
          </p:nvPr>
        </p:nvSpPr>
        <p:spPr>
          <a:xfrm>
            <a:off x="415650" y="1296242"/>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b="1"/>
              <a:t>Innovation &amp; Creativity in </a:t>
            </a:r>
            <a:endParaRPr b="1"/>
          </a:p>
          <a:p>
            <a:pPr marL="0" lvl="0" indent="0" algn="ctr" rtl="0">
              <a:lnSpc>
                <a:spcPct val="90000"/>
              </a:lnSpc>
              <a:spcBef>
                <a:spcPts val="0"/>
              </a:spcBef>
              <a:spcAft>
                <a:spcPts val="0"/>
              </a:spcAft>
              <a:buClr>
                <a:schemeClr val="dk1"/>
              </a:buClr>
              <a:buSzPts val="6000"/>
              <a:buFont typeface="Play"/>
              <a:buNone/>
            </a:pPr>
            <a:r>
              <a:rPr lang="en-US" b="1"/>
              <a:t>Musical Instruments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9"/>
        <p:cNvGrpSpPr/>
        <p:nvPr/>
      </p:nvGrpSpPr>
      <p:grpSpPr>
        <a:xfrm>
          <a:off x="0" y="0"/>
          <a:ext cx="0" cy="0"/>
          <a:chOff x="0" y="0"/>
          <a:chExt cx="0" cy="0"/>
        </a:xfrm>
      </p:grpSpPr>
      <p:sp>
        <p:nvSpPr>
          <p:cNvPr id="80" name="Google Shape;80;p2"/>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600"/>
              <a:t>Lesson Objectives</a:t>
            </a:r>
            <a:endParaRPr sz="3600"/>
          </a:p>
        </p:txBody>
      </p:sp>
      <p:sp>
        <p:nvSpPr>
          <p:cNvPr id="81" name="Google Shape;81;p2"/>
          <p:cNvSpPr txBox="1">
            <a:spLocks noGrp="1"/>
          </p:cNvSpPr>
          <p:nvPr>
            <p:ph type="body" idx="1"/>
          </p:nvPr>
        </p:nvSpPr>
        <p:spPr>
          <a:xfrm>
            <a:off x="699700" y="1813725"/>
            <a:ext cx="11056800" cy="4062000"/>
          </a:xfrm>
          <a:prstGeom prst="rect">
            <a:avLst/>
          </a:prstGeom>
          <a:noFill/>
          <a:ln>
            <a:noFill/>
          </a:ln>
        </p:spPr>
        <p:txBody>
          <a:bodyPr spcFirstLastPara="1" wrap="square" lIns="91425" tIns="45700" rIns="91425" bIns="45700" anchor="t" anchorCtr="0">
            <a:noAutofit/>
          </a:bodyPr>
          <a:lstStyle/>
          <a:p>
            <a:pPr marL="609600" lvl="0" indent="-463550" algn="l" rtl="0">
              <a:spcBef>
                <a:spcPts val="0"/>
              </a:spcBef>
              <a:spcAft>
                <a:spcPts val="0"/>
              </a:spcAft>
              <a:buSzPts val="2500"/>
              <a:buChar char="●"/>
            </a:pPr>
            <a:r>
              <a:rPr lang="en-US" sz="2500"/>
              <a:t>Describe the innovative changes made to various instruments.</a:t>
            </a:r>
            <a:br>
              <a:rPr lang="en-US" sz="2500"/>
            </a:br>
            <a:endParaRPr sz="2500"/>
          </a:p>
          <a:p>
            <a:pPr marL="609600" lvl="0" indent="-463550" algn="l" rtl="0">
              <a:spcBef>
                <a:spcPts val="0"/>
              </a:spcBef>
              <a:spcAft>
                <a:spcPts val="0"/>
              </a:spcAft>
              <a:buSzPts val="2500"/>
              <a:buChar char="●"/>
            </a:pPr>
            <a:r>
              <a:rPr lang="en-US" sz="2500"/>
              <a:t>Explain the contributions of Don Lewis and The Live Electronic Orchestra.</a:t>
            </a:r>
            <a:br>
              <a:rPr lang="en-US" sz="2500"/>
            </a:br>
            <a:endParaRPr sz="2500"/>
          </a:p>
          <a:p>
            <a:pPr marL="609600" lvl="0" indent="-463550" algn="l" rtl="0">
              <a:spcBef>
                <a:spcPts val="0"/>
              </a:spcBef>
              <a:spcAft>
                <a:spcPts val="0"/>
              </a:spcAft>
              <a:buSzPts val="2500"/>
              <a:buChar char="●"/>
            </a:pPr>
            <a:r>
              <a:rPr lang="en-US" sz="2500"/>
              <a:t>Explain how modern DJs embrace creativity and innovation.</a:t>
            </a:r>
            <a:br>
              <a:rPr lang="en-US" sz="2500"/>
            </a:br>
            <a:endParaRPr sz="2500"/>
          </a:p>
          <a:p>
            <a:pPr marL="609600" lvl="0" indent="-463550" algn="l" rtl="0">
              <a:spcBef>
                <a:spcPts val="0"/>
              </a:spcBef>
              <a:spcAft>
                <a:spcPts val="0"/>
              </a:spcAft>
              <a:buSzPts val="2500"/>
              <a:buChar char="●"/>
            </a:pPr>
            <a:r>
              <a:rPr lang="en-US" sz="2500"/>
              <a:t>Create a beat using a digital tool (Beepbox.co).</a:t>
            </a:r>
            <a:endParaRPr sz="25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3"/>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4000"/>
              <a:t>Think About It</a:t>
            </a:r>
            <a:endParaRPr sz="4000"/>
          </a:p>
        </p:txBody>
      </p:sp>
      <p:sp>
        <p:nvSpPr>
          <p:cNvPr id="87" name="Google Shape;87;p3"/>
          <p:cNvSpPr txBox="1">
            <a:spLocks noGrp="1"/>
          </p:cNvSpPr>
          <p:nvPr>
            <p:ph type="body" idx="1"/>
          </p:nvPr>
        </p:nvSpPr>
        <p:spPr>
          <a:xfrm>
            <a:off x="699700" y="1536633"/>
            <a:ext cx="10574100" cy="4062000"/>
          </a:xfrm>
          <a:prstGeom prst="rect">
            <a:avLst/>
          </a:prstGeom>
          <a:noFill/>
          <a:ln>
            <a:noFill/>
          </a:ln>
        </p:spPr>
        <p:txBody>
          <a:bodyPr spcFirstLastPara="1" wrap="square" lIns="91425" tIns="45700" rIns="91425" bIns="45700" anchor="t" anchorCtr="0">
            <a:noAutofit/>
          </a:bodyPr>
          <a:lstStyle/>
          <a:p>
            <a:pPr marL="228600" lvl="0" indent="-76200" algn="l" rtl="0">
              <a:lnSpc>
                <a:spcPct val="90000"/>
              </a:lnSpc>
              <a:spcBef>
                <a:spcPts val="0"/>
              </a:spcBef>
              <a:spcAft>
                <a:spcPts val="0"/>
              </a:spcAft>
              <a:buClr>
                <a:schemeClr val="dk1"/>
              </a:buClr>
              <a:buSzPts val="2400"/>
              <a:buNone/>
            </a:pPr>
            <a:endParaRPr sz="2400"/>
          </a:p>
          <a:p>
            <a:pPr marL="0" lvl="0" indent="0" algn="l" rtl="0">
              <a:lnSpc>
                <a:spcPct val="90000"/>
              </a:lnSpc>
              <a:spcBef>
                <a:spcPts val="1000"/>
              </a:spcBef>
              <a:spcAft>
                <a:spcPts val="1600"/>
              </a:spcAft>
              <a:buClr>
                <a:schemeClr val="dk1"/>
              </a:buClr>
              <a:buSzPts val="2800"/>
              <a:buNone/>
            </a:pPr>
            <a:endParaRPr/>
          </a:p>
        </p:txBody>
      </p:sp>
      <p:sp>
        <p:nvSpPr>
          <p:cNvPr id="88" name="Google Shape;88;p3"/>
          <p:cNvSpPr txBox="1"/>
          <p:nvPr/>
        </p:nvSpPr>
        <p:spPr>
          <a:xfrm>
            <a:off x="838194" y="2171019"/>
            <a:ext cx="10515600" cy="43512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3600">
                <a:solidFill>
                  <a:schemeClr val="dk2"/>
                </a:solidFill>
                <a:latin typeface="Barlow Medium"/>
                <a:ea typeface="Barlow Medium"/>
                <a:cs typeface="Barlow Medium"/>
                <a:sym typeface="Barlow Medium"/>
              </a:rPr>
              <a:t>What is something you wish existed that would make your life better?</a:t>
            </a:r>
            <a:endParaRPr sz="3600">
              <a:solidFill>
                <a:schemeClr val="dk2"/>
              </a:solidFill>
              <a:latin typeface="Barlow Medium"/>
              <a:ea typeface="Barlow Medium"/>
              <a:cs typeface="Barlow Medium"/>
              <a:sym typeface="Barlow Medium"/>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g2854c41f548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t>Why Innovate Musical Instruments?</a:t>
            </a:r>
            <a:endParaRPr sz="3630"/>
          </a:p>
        </p:txBody>
      </p:sp>
      <p:sp>
        <p:nvSpPr>
          <p:cNvPr id="94" name="Google Shape;94;g2854c41f548_0_0"/>
          <p:cNvSpPr txBox="1">
            <a:spLocks noGrp="1"/>
          </p:cNvSpPr>
          <p:nvPr>
            <p:ph type="body" idx="1"/>
          </p:nvPr>
        </p:nvSpPr>
        <p:spPr>
          <a:xfrm>
            <a:off x="699700" y="1879683"/>
            <a:ext cx="10574100" cy="4062000"/>
          </a:xfrm>
          <a:prstGeom prst="rect">
            <a:avLst/>
          </a:prstGeom>
        </p:spPr>
        <p:txBody>
          <a:bodyPr spcFirstLastPara="1" wrap="square" lIns="121900" tIns="121900" rIns="121900" bIns="121900" anchor="t" anchorCtr="0">
            <a:normAutofit/>
          </a:bodyPr>
          <a:lstStyle/>
          <a:p>
            <a:pPr marL="457200" lvl="0" indent="-444500" algn="l" rtl="0">
              <a:spcBef>
                <a:spcPts val="0"/>
              </a:spcBef>
              <a:spcAft>
                <a:spcPts val="0"/>
              </a:spcAft>
              <a:buSzPts val="3400"/>
              <a:buChar char="●"/>
            </a:pPr>
            <a:r>
              <a:rPr lang="en-US" sz="3400"/>
              <a:t>To improve an instrument</a:t>
            </a:r>
            <a:br>
              <a:rPr lang="en-US" sz="3400"/>
            </a:br>
            <a:endParaRPr sz="3400"/>
          </a:p>
          <a:p>
            <a:pPr marL="457200" lvl="0" indent="-444500" algn="l" rtl="0">
              <a:spcBef>
                <a:spcPts val="0"/>
              </a:spcBef>
              <a:spcAft>
                <a:spcPts val="0"/>
              </a:spcAft>
              <a:buSzPts val="3400"/>
              <a:buChar char="●"/>
            </a:pPr>
            <a:r>
              <a:rPr lang="en-US" sz="3400"/>
              <a:t>Because of influences of society or culture</a:t>
            </a:r>
            <a:br>
              <a:rPr lang="en-US" sz="3400"/>
            </a:br>
            <a:endParaRPr sz="3400"/>
          </a:p>
          <a:p>
            <a:pPr marL="457200" lvl="0" indent="-444500" algn="l" rtl="0">
              <a:spcBef>
                <a:spcPts val="0"/>
              </a:spcBef>
              <a:spcAft>
                <a:spcPts val="0"/>
              </a:spcAft>
              <a:buSzPts val="3400"/>
              <a:buChar char="●"/>
            </a:pPr>
            <a:r>
              <a:rPr lang="en-US" sz="3400"/>
              <a:t>Nothing exists like the instrument already</a:t>
            </a:r>
            <a:endParaRPr sz="34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g2854c41f548_0_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Autofit/>
          </a:bodyPr>
          <a:lstStyle/>
          <a:p>
            <a:pPr marL="0" lvl="0" indent="0" algn="l" rtl="0">
              <a:spcBef>
                <a:spcPts val="0"/>
              </a:spcBef>
              <a:spcAft>
                <a:spcPts val="0"/>
              </a:spcAft>
              <a:buSzPts val="990"/>
              <a:buNone/>
            </a:pPr>
            <a:r>
              <a:rPr lang="en-US" sz="3630"/>
              <a:t>What do you notice?</a:t>
            </a:r>
            <a:endParaRPr sz="3630"/>
          </a:p>
        </p:txBody>
      </p:sp>
      <p:pic>
        <p:nvPicPr>
          <p:cNvPr id="100" name="Google Shape;100;g2854c41f548_0_5"/>
          <p:cNvPicPr preferRelativeResize="0"/>
          <p:nvPr/>
        </p:nvPicPr>
        <p:blipFill>
          <a:blip r:embed="rId3">
            <a:alphaModFix/>
          </a:blip>
          <a:stretch>
            <a:fillRect/>
          </a:stretch>
        </p:blipFill>
        <p:spPr>
          <a:xfrm>
            <a:off x="7232375" y="1392925"/>
            <a:ext cx="3199700" cy="4336726"/>
          </a:xfrm>
          <a:prstGeom prst="rect">
            <a:avLst/>
          </a:prstGeom>
          <a:noFill/>
          <a:ln>
            <a:noFill/>
          </a:ln>
        </p:spPr>
      </p:pic>
      <p:pic>
        <p:nvPicPr>
          <p:cNvPr id="101" name="Google Shape;101;g2854c41f548_0_5"/>
          <p:cNvPicPr preferRelativeResize="0"/>
          <p:nvPr/>
        </p:nvPicPr>
        <p:blipFill>
          <a:blip r:embed="rId4">
            <a:alphaModFix/>
          </a:blip>
          <a:stretch>
            <a:fillRect/>
          </a:stretch>
        </p:blipFill>
        <p:spPr>
          <a:xfrm>
            <a:off x="2910025" y="1356875"/>
            <a:ext cx="2435783" cy="447895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5"/>
        <p:cNvGrpSpPr/>
        <p:nvPr/>
      </p:nvGrpSpPr>
      <p:grpSpPr>
        <a:xfrm>
          <a:off x="0" y="0"/>
          <a:ext cx="0" cy="0"/>
          <a:chOff x="0" y="0"/>
          <a:chExt cx="0" cy="0"/>
        </a:xfrm>
      </p:grpSpPr>
      <p:sp>
        <p:nvSpPr>
          <p:cNvPr id="106" name="Google Shape;106;g2854c41f548_0_12"/>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Double Bell Euphonium</a:t>
            </a:r>
            <a:endParaRPr/>
          </a:p>
        </p:txBody>
      </p:sp>
      <p:sp>
        <p:nvSpPr>
          <p:cNvPr id="107" name="Google Shape;107;g2854c41f548_0_12"/>
          <p:cNvSpPr txBox="1">
            <a:spLocks noGrp="1"/>
          </p:cNvSpPr>
          <p:nvPr>
            <p:ph type="body" idx="1"/>
          </p:nvPr>
        </p:nvSpPr>
        <p:spPr>
          <a:xfrm>
            <a:off x="699700" y="1536625"/>
            <a:ext cx="6319800" cy="4062000"/>
          </a:xfrm>
          <a:prstGeom prst="rect">
            <a:avLst/>
          </a:prstGeom>
        </p:spPr>
        <p:txBody>
          <a:bodyPr spcFirstLastPara="1" wrap="square" lIns="121900" tIns="121900" rIns="121900" bIns="121900" anchor="t" anchorCtr="0">
            <a:noAutofit/>
          </a:bodyPr>
          <a:lstStyle/>
          <a:p>
            <a:pPr marL="457200" lvl="0" indent="-387350" algn="l" rtl="0">
              <a:spcBef>
                <a:spcPts val="0"/>
              </a:spcBef>
              <a:spcAft>
                <a:spcPts val="0"/>
              </a:spcAft>
              <a:buSzPts val="2500"/>
              <a:buChar char="●"/>
            </a:pPr>
            <a:r>
              <a:rPr lang="en-US" sz="2500"/>
              <a:t>C.G. Conn began manufacturing double bell euphoniums in the 1880s.</a:t>
            </a:r>
            <a:br>
              <a:rPr lang="en-US" sz="2500"/>
            </a:br>
            <a:endParaRPr sz="2500"/>
          </a:p>
          <a:p>
            <a:pPr marL="457200" lvl="0" indent="-387350" algn="l" rtl="0">
              <a:spcBef>
                <a:spcPts val="0"/>
              </a:spcBef>
              <a:spcAft>
                <a:spcPts val="0"/>
              </a:spcAft>
              <a:buSzPts val="2500"/>
              <a:buChar char="●"/>
            </a:pPr>
            <a:r>
              <a:rPr lang="en-US" sz="2500"/>
              <a:t>By pressing a valve, the player changes the flow of air through the instrument to emerge from one bell or the other.</a:t>
            </a:r>
            <a:br>
              <a:rPr lang="en-US" sz="2500"/>
            </a:br>
            <a:endParaRPr sz="2500"/>
          </a:p>
          <a:p>
            <a:pPr marL="457200" lvl="0" indent="-387350" algn="l" rtl="0">
              <a:spcBef>
                <a:spcPts val="0"/>
              </a:spcBef>
              <a:spcAft>
                <a:spcPts val="0"/>
              </a:spcAft>
              <a:buSzPts val="2500"/>
              <a:buChar char="●"/>
            </a:pPr>
            <a:r>
              <a:rPr lang="en-US" sz="2500"/>
              <a:t>Secondary bells provided a different tone quality.</a:t>
            </a:r>
            <a:endParaRPr sz="2500"/>
          </a:p>
        </p:txBody>
      </p:sp>
      <p:pic>
        <p:nvPicPr>
          <p:cNvPr id="108" name="Google Shape;108;g2854c41f548_0_12"/>
          <p:cNvPicPr preferRelativeResize="0"/>
          <p:nvPr/>
        </p:nvPicPr>
        <p:blipFill>
          <a:blip r:embed="rId3">
            <a:alphaModFix/>
          </a:blip>
          <a:stretch>
            <a:fillRect/>
          </a:stretch>
        </p:blipFill>
        <p:spPr>
          <a:xfrm>
            <a:off x="7264400" y="593367"/>
            <a:ext cx="3833934" cy="5196334"/>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2"/>
        <p:cNvGrpSpPr/>
        <p:nvPr/>
      </p:nvGrpSpPr>
      <p:grpSpPr>
        <a:xfrm>
          <a:off x="0" y="0"/>
          <a:ext cx="0" cy="0"/>
          <a:chOff x="0" y="0"/>
          <a:chExt cx="0" cy="0"/>
        </a:xfrm>
      </p:grpSpPr>
      <p:sp>
        <p:nvSpPr>
          <p:cNvPr id="113" name="Google Shape;113;p4"/>
          <p:cNvSpPr txBox="1">
            <a:spLocks noGrp="1"/>
          </p:cNvSpPr>
          <p:nvPr>
            <p:ph type="title"/>
          </p:nvPr>
        </p:nvSpPr>
        <p:spPr>
          <a:xfrm>
            <a:off x="565175" y="408642"/>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t>The Double Bell Euphonium</a:t>
            </a:r>
            <a:endParaRPr/>
          </a:p>
        </p:txBody>
      </p:sp>
      <p:sp>
        <p:nvSpPr>
          <p:cNvPr id="114" name="Google Shape;114;p4"/>
          <p:cNvSpPr txBox="1">
            <a:spLocks noGrp="1"/>
          </p:cNvSpPr>
          <p:nvPr>
            <p:ph type="body" idx="1"/>
          </p:nvPr>
        </p:nvSpPr>
        <p:spPr>
          <a:xfrm>
            <a:off x="565175" y="1975600"/>
            <a:ext cx="3102900" cy="39624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1600"/>
              </a:spcAft>
              <a:buNone/>
            </a:pPr>
            <a:r>
              <a:rPr lang="en-US" sz="2800"/>
              <a:t>Watch the video and describe the </a:t>
            </a:r>
            <a:br>
              <a:rPr lang="en-US" sz="2800"/>
            </a:br>
            <a:r>
              <a:rPr lang="en-US" sz="2800"/>
              <a:t>differences between </a:t>
            </a:r>
            <a:br>
              <a:rPr lang="en-US" sz="2800"/>
            </a:br>
            <a:r>
              <a:rPr lang="en-US" sz="2800"/>
              <a:t>the larger and smaller bell sound.</a:t>
            </a:r>
            <a:endParaRPr sz="2800"/>
          </a:p>
        </p:txBody>
      </p:sp>
      <p:grpSp>
        <p:nvGrpSpPr>
          <p:cNvPr id="115" name="Google Shape;115;p4"/>
          <p:cNvGrpSpPr/>
          <p:nvPr/>
        </p:nvGrpSpPr>
        <p:grpSpPr>
          <a:xfrm>
            <a:off x="4054888" y="1513691"/>
            <a:ext cx="7389261" cy="3962555"/>
            <a:chOff x="5230650" y="2506425"/>
            <a:chExt cx="5995830" cy="3372674"/>
          </a:xfrm>
        </p:grpSpPr>
        <p:pic>
          <p:nvPicPr>
            <p:cNvPr id="116" name="Google Shape;116;p4" title="S11_Image_DoubleBellEuphoniumDemonstration.jpg">
              <a:hlinkClick r:id="" action="ppaction://hlinkshowjump?jump=nextslide"/>
            </p:cNvPr>
            <p:cNvPicPr preferRelativeResize="0"/>
            <p:nvPr/>
          </p:nvPicPr>
          <p:blipFill>
            <a:blip r:embed="rId3">
              <a:alphaModFix/>
            </a:blip>
            <a:stretch>
              <a:fillRect/>
            </a:stretch>
          </p:blipFill>
          <p:spPr>
            <a:xfrm>
              <a:off x="5230650" y="2506425"/>
              <a:ext cx="5995830" cy="3372674"/>
            </a:xfrm>
            <a:prstGeom prst="rect">
              <a:avLst/>
            </a:prstGeom>
            <a:noFill/>
            <a:ln w="76200" cap="flat" cmpd="sng">
              <a:solidFill>
                <a:schemeClr val="accent6"/>
              </a:solidFill>
              <a:prstDash val="solid"/>
              <a:round/>
              <a:headEnd type="none" w="sm" len="sm"/>
              <a:tailEnd type="none" w="sm" len="sm"/>
            </a:ln>
          </p:spPr>
        </p:pic>
        <p:sp>
          <p:nvSpPr>
            <p:cNvPr id="117" name="Google Shape;117;p4">
              <a:hlinkClick r:id="" action="ppaction://hlinkshowjump?jump=nextslide"/>
            </p:cNvPr>
            <p:cNvSpPr/>
            <p:nvPr/>
          </p:nvSpPr>
          <p:spPr>
            <a:xfrm rot="5400000">
              <a:off x="8051591" y="4052274"/>
              <a:ext cx="353950" cy="3406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pic>
        <p:nvPicPr>
          <p:cNvPr id="2" name="S11_Video_DoubleBellEuphoniumDemonstration.mp4">
            <a:hlinkClick r:id="" action="ppaction://media"/>
            <a:extLst>
              <a:ext uri="{FF2B5EF4-FFF2-40B4-BE49-F238E27FC236}">
                <a16:creationId xmlns:a16="http://schemas.microsoft.com/office/drawing/2014/main" id="{16360384-45C7-2CC3-EA99-2CA9D076AC8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0971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g2854c41f548_0_29"/>
          <p:cNvSpPr txBox="1">
            <a:spLocks noGrp="1"/>
          </p:cNvSpPr>
          <p:nvPr>
            <p:ph type="title"/>
          </p:nvPr>
        </p:nvSpPr>
        <p:spPr>
          <a:xfrm>
            <a:off x="567750" y="1939250"/>
            <a:ext cx="34830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Steinway &amp; Sons</a:t>
            </a:r>
            <a:endParaRPr/>
          </a:p>
          <a:p>
            <a:pPr marL="0" lvl="0" indent="0" algn="l" rtl="0">
              <a:spcBef>
                <a:spcPts val="0"/>
              </a:spcBef>
              <a:spcAft>
                <a:spcPts val="0"/>
              </a:spcAft>
              <a:buNone/>
            </a:pPr>
            <a:r>
              <a:rPr lang="en-US"/>
              <a:t>Victory Vertical Piano, 1944</a:t>
            </a:r>
            <a:endParaRPr/>
          </a:p>
        </p:txBody>
      </p:sp>
      <p:pic>
        <p:nvPicPr>
          <p:cNvPr id="128" name="Google Shape;128;g2854c41f548_0_29"/>
          <p:cNvPicPr preferRelativeResize="0"/>
          <p:nvPr/>
        </p:nvPicPr>
        <p:blipFill>
          <a:blip r:embed="rId3">
            <a:alphaModFix/>
          </a:blip>
          <a:stretch>
            <a:fillRect/>
          </a:stretch>
        </p:blipFill>
        <p:spPr>
          <a:xfrm>
            <a:off x="4284174" y="818075"/>
            <a:ext cx="7234875" cy="482325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2"/>
        <p:cNvGrpSpPr/>
        <p:nvPr/>
      </p:nvGrpSpPr>
      <p:grpSpPr>
        <a:xfrm>
          <a:off x="0" y="0"/>
          <a:ext cx="0" cy="0"/>
          <a:chOff x="0" y="0"/>
          <a:chExt cx="0" cy="0"/>
        </a:xfrm>
      </p:grpSpPr>
      <p:sp>
        <p:nvSpPr>
          <p:cNvPr id="133" name="Google Shape;133;g2854c41f548_0_24"/>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Victory Vertical Piano</a:t>
            </a:r>
            <a:endParaRPr/>
          </a:p>
          <a:p>
            <a:pPr marL="0" lvl="0" indent="0" algn="l" rtl="0">
              <a:spcBef>
                <a:spcPts val="0"/>
              </a:spcBef>
              <a:spcAft>
                <a:spcPts val="0"/>
              </a:spcAft>
              <a:buNone/>
            </a:pPr>
            <a:endParaRPr/>
          </a:p>
        </p:txBody>
      </p:sp>
      <p:sp>
        <p:nvSpPr>
          <p:cNvPr id="134" name="Google Shape;134;g2854c41f548_0_24"/>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Autofit/>
          </a:bodyPr>
          <a:lstStyle/>
          <a:p>
            <a:pPr marL="457200" lvl="0" indent="-393700" algn="l" rtl="0">
              <a:spcBef>
                <a:spcPts val="0"/>
              </a:spcBef>
              <a:spcAft>
                <a:spcPts val="0"/>
              </a:spcAft>
              <a:buSzPts val="2600"/>
              <a:buChar char="●"/>
            </a:pPr>
            <a:r>
              <a:rPr lang="en-US" sz="2600"/>
              <a:t>During World War II, instrument manufacturer’s production facilities were retooled to produce troop transport gliders and coffins.</a:t>
            </a:r>
            <a:br>
              <a:rPr lang="en-US" sz="2600"/>
            </a:br>
            <a:endParaRPr sz="2600"/>
          </a:p>
          <a:p>
            <a:pPr marL="457200" lvl="0" indent="-393700" algn="l" rtl="0">
              <a:spcBef>
                <a:spcPts val="0"/>
              </a:spcBef>
              <a:spcAft>
                <a:spcPts val="0"/>
              </a:spcAft>
              <a:buSzPts val="2600"/>
              <a:buChar char="●"/>
            </a:pPr>
            <a:r>
              <a:rPr lang="en-US" sz="2600"/>
              <a:t>Steinway &amp; Sons received a government contract to design and build pianos that could be delivered to troops overseas.</a:t>
            </a:r>
            <a:br>
              <a:rPr lang="en-US" sz="2600"/>
            </a:br>
            <a:endParaRPr sz="2600"/>
          </a:p>
          <a:p>
            <a:pPr marL="457200" lvl="0" indent="-393700" algn="l" rtl="0">
              <a:spcBef>
                <a:spcPts val="0"/>
              </a:spcBef>
              <a:spcAft>
                <a:spcPts val="0"/>
              </a:spcAft>
              <a:buSzPts val="2600"/>
              <a:buChar char="●"/>
            </a:pPr>
            <a:r>
              <a:rPr lang="en-US" sz="2600"/>
              <a:t>Over 3,000 Victory Pianos were produced from 1942 - 1953 to withstand the harsh environments that troops might encounter near front lines and to endure being airdropped in crates.</a:t>
            </a:r>
            <a:endParaRPr sz="26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5"/>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5400"/>
              <a:buFont typeface="Play"/>
              <a:buNone/>
            </a:pPr>
            <a:r>
              <a:rPr lang="en-US" sz="3600"/>
              <a:t>Victory Vertical Piano</a:t>
            </a:r>
            <a:endParaRPr sz="3600"/>
          </a:p>
        </p:txBody>
      </p:sp>
      <p:sp>
        <p:nvSpPr>
          <p:cNvPr id="140" name="Google Shape;140;p5"/>
          <p:cNvSpPr txBox="1">
            <a:spLocks noGrp="1"/>
          </p:cNvSpPr>
          <p:nvPr>
            <p:ph type="body" idx="1"/>
          </p:nvPr>
        </p:nvSpPr>
        <p:spPr>
          <a:xfrm>
            <a:off x="349300" y="2052325"/>
            <a:ext cx="4545000" cy="4062000"/>
          </a:xfrm>
          <a:prstGeom prst="rect">
            <a:avLst/>
          </a:prstGeom>
          <a:noFill/>
          <a:ln>
            <a:noFill/>
          </a:ln>
        </p:spPr>
        <p:txBody>
          <a:bodyPr spcFirstLastPara="1" wrap="square" lIns="91425" tIns="45700" rIns="91425" bIns="45700" anchor="t" anchorCtr="0">
            <a:noAutofit/>
          </a:bodyPr>
          <a:lstStyle/>
          <a:p>
            <a:pPr marL="457200" lvl="0" indent="-406400" algn="l" rtl="0">
              <a:lnSpc>
                <a:spcPct val="90000"/>
              </a:lnSpc>
              <a:spcBef>
                <a:spcPts val="0"/>
              </a:spcBef>
              <a:spcAft>
                <a:spcPts val="0"/>
              </a:spcAft>
              <a:buSzPts val="2800"/>
              <a:buChar char="●"/>
            </a:pPr>
            <a:r>
              <a:rPr lang="en-US" sz="2800"/>
              <a:t>What purpose did the piano serve in WWII?</a:t>
            </a:r>
            <a:br>
              <a:rPr lang="en-US" sz="2800"/>
            </a:br>
            <a:endParaRPr sz="2800"/>
          </a:p>
          <a:p>
            <a:pPr marL="457200" lvl="0" indent="-406400" algn="l" rtl="0">
              <a:lnSpc>
                <a:spcPct val="90000"/>
              </a:lnSpc>
              <a:spcBef>
                <a:spcPts val="0"/>
              </a:spcBef>
              <a:spcAft>
                <a:spcPts val="0"/>
              </a:spcAft>
              <a:buSzPts val="2800"/>
              <a:buChar char="●"/>
            </a:pPr>
            <a:r>
              <a:rPr lang="en-US" sz="2800"/>
              <a:t>Why was music/entertainment important during WWII?</a:t>
            </a:r>
            <a:endParaRPr sz="3100"/>
          </a:p>
        </p:txBody>
      </p:sp>
      <p:grpSp>
        <p:nvGrpSpPr>
          <p:cNvPr id="141" name="Google Shape;141;p5"/>
          <p:cNvGrpSpPr/>
          <p:nvPr/>
        </p:nvGrpSpPr>
        <p:grpSpPr>
          <a:xfrm>
            <a:off x="4894300" y="1696042"/>
            <a:ext cx="6642499" cy="3736406"/>
            <a:chOff x="4894300" y="2052292"/>
            <a:chExt cx="6642499" cy="3736406"/>
          </a:xfrm>
        </p:grpSpPr>
        <p:pic>
          <p:nvPicPr>
            <p:cNvPr id="142" name="Google Shape;142;p5" title="S11_Image_VictoryVerticalThumbnail.jpg">
              <a:hlinkClick r:id="" action="ppaction://hlinkshowjump?jump=nextslide"/>
            </p:cNvPr>
            <p:cNvPicPr preferRelativeResize="0"/>
            <p:nvPr/>
          </p:nvPicPr>
          <p:blipFill>
            <a:blip r:embed="rId3">
              <a:alphaModFix/>
            </a:blip>
            <a:stretch>
              <a:fillRect/>
            </a:stretch>
          </p:blipFill>
          <p:spPr>
            <a:xfrm>
              <a:off x="4894300" y="2052292"/>
              <a:ext cx="6642499" cy="3736406"/>
            </a:xfrm>
            <a:prstGeom prst="rect">
              <a:avLst/>
            </a:prstGeom>
            <a:noFill/>
            <a:ln w="76200" cap="flat" cmpd="sng">
              <a:solidFill>
                <a:schemeClr val="accent6"/>
              </a:solidFill>
              <a:prstDash val="solid"/>
              <a:round/>
              <a:headEnd type="none" w="sm" len="sm"/>
              <a:tailEnd type="none" w="sm" len="sm"/>
            </a:ln>
          </p:spPr>
        </p:pic>
        <p:sp>
          <p:nvSpPr>
            <p:cNvPr id="143" name="Google Shape;143;p5">
              <a:hlinkClick r:id="" action="ppaction://hlinkshowjump?jump=nextslide"/>
            </p:cNvPr>
            <p:cNvSpPr/>
            <p:nvPr/>
          </p:nvSpPr>
          <p:spPr>
            <a:xfrm rot="5400000">
              <a:off x="8039512" y="3770010"/>
              <a:ext cx="352075" cy="300975"/>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pic>
        <p:nvPicPr>
          <p:cNvPr id="2" name="S11_Video_VictoryVertical.mov">
            <a:hlinkClick r:id="" action="ppaction://media"/>
            <a:extLst>
              <a:ext uri="{FF2B5EF4-FFF2-40B4-BE49-F238E27FC236}">
                <a16:creationId xmlns:a16="http://schemas.microsoft.com/office/drawing/2014/main" id="{C5BC9148-76B3-8471-00FA-AD404498307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03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sp>
        <p:nvSpPr>
          <p:cNvPr id="153" name="Google Shape;153;g2854c41f548_0_35"/>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None/>
            </a:pPr>
            <a:r>
              <a:rPr lang="en-US"/>
              <a:t>Don Lewis	</a:t>
            </a:r>
            <a:endParaRPr/>
          </a:p>
        </p:txBody>
      </p:sp>
      <p:sp>
        <p:nvSpPr>
          <p:cNvPr id="154" name="Google Shape;154;g2854c41f548_0_35"/>
          <p:cNvSpPr txBox="1">
            <a:spLocks noGrp="1"/>
          </p:cNvSpPr>
          <p:nvPr>
            <p:ph type="body" idx="1"/>
          </p:nvPr>
        </p:nvSpPr>
        <p:spPr>
          <a:xfrm>
            <a:off x="699700" y="1536625"/>
            <a:ext cx="5251200" cy="4062000"/>
          </a:xfrm>
          <a:prstGeom prst="rect">
            <a:avLst/>
          </a:prstGeom>
        </p:spPr>
        <p:txBody>
          <a:bodyPr spcFirstLastPara="1" wrap="square" lIns="121900" tIns="121900" rIns="121900" bIns="121900" anchor="t" anchorCtr="0">
            <a:normAutofit/>
          </a:bodyPr>
          <a:lstStyle/>
          <a:p>
            <a:pPr marL="0" lvl="0" indent="0" algn="l" rtl="0">
              <a:spcBef>
                <a:spcPts val="0"/>
              </a:spcBef>
              <a:spcAft>
                <a:spcPts val="0"/>
              </a:spcAft>
              <a:buNone/>
            </a:pPr>
            <a:r>
              <a:rPr lang="en-US" sz="3000"/>
              <a:t>Pioneer of electronic music.</a:t>
            </a:r>
            <a:endParaRPr sz="3000"/>
          </a:p>
          <a:p>
            <a:pPr marL="0" lvl="0" indent="0" algn="l" rtl="0">
              <a:spcBef>
                <a:spcPts val="1600"/>
              </a:spcBef>
              <a:spcAft>
                <a:spcPts val="1600"/>
              </a:spcAft>
              <a:buNone/>
            </a:pPr>
            <a:r>
              <a:rPr lang="en-US" sz="3000"/>
              <a:t>Created the Live Electronic Orchestra (LEO), which combined multiple synthesizers into a single playable setup (which had never been done before).</a:t>
            </a:r>
            <a:endParaRPr sz="3000"/>
          </a:p>
        </p:txBody>
      </p:sp>
      <p:pic>
        <p:nvPicPr>
          <p:cNvPr id="155" name="Google Shape;155;g2854c41f548_0_35"/>
          <p:cNvPicPr preferRelativeResize="0"/>
          <p:nvPr/>
        </p:nvPicPr>
        <p:blipFill>
          <a:blip r:embed="rId3">
            <a:alphaModFix/>
          </a:blip>
          <a:stretch>
            <a:fillRect/>
          </a:stretch>
        </p:blipFill>
        <p:spPr>
          <a:xfrm>
            <a:off x="6024800" y="872975"/>
            <a:ext cx="5520676" cy="4668848"/>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59"/>
        <p:cNvGrpSpPr/>
        <p:nvPr/>
      </p:nvGrpSpPr>
      <p:grpSpPr>
        <a:xfrm>
          <a:off x="0" y="0"/>
          <a:ext cx="0" cy="0"/>
          <a:chOff x="0" y="0"/>
          <a:chExt cx="0" cy="0"/>
        </a:xfrm>
      </p:grpSpPr>
      <p:sp>
        <p:nvSpPr>
          <p:cNvPr id="160" name="Google Shape;160;p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4000"/>
              <a:buFont typeface="Play"/>
              <a:buNone/>
            </a:pPr>
            <a:r>
              <a:rPr lang="en-US" sz="4000"/>
              <a:t>Don Lewis &amp; Live Electronic Orchestra (LEO)</a:t>
            </a:r>
            <a:endParaRPr sz="4000"/>
          </a:p>
        </p:txBody>
      </p:sp>
      <p:sp>
        <p:nvSpPr>
          <p:cNvPr id="161" name="Google Shape;161;p6"/>
          <p:cNvSpPr txBox="1">
            <a:spLocks noGrp="1"/>
          </p:cNvSpPr>
          <p:nvPr>
            <p:ph type="body" idx="1"/>
          </p:nvPr>
        </p:nvSpPr>
        <p:spPr>
          <a:xfrm>
            <a:off x="699700" y="1356881"/>
            <a:ext cx="10574100" cy="11226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dk1"/>
              </a:buClr>
              <a:buSzPts val="2400"/>
              <a:buFont typeface="Arial"/>
              <a:buNone/>
            </a:pPr>
            <a:r>
              <a:rPr lang="en-US" sz="2400"/>
              <a:t>As we view the video, consider the experiences that influenced Don Lewis to innovate and create LEO.</a:t>
            </a:r>
            <a:endParaRPr sz="2400"/>
          </a:p>
          <a:p>
            <a:pPr marL="0" lvl="0" indent="0" algn="l" rtl="0">
              <a:lnSpc>
                <a:spcPct val="90000"/>
              </a:lnSpc>
              <a:spcBef>
                <a:spcPts val="1000"/>
              </a:spcBef>
              <a:spcAft>
                <a:spcPts val="1600"/>
              </a:spcAft>
              <a:buClr>
                <a:schemeClr val="dk1"/>
              </a:buClr>
              <a:buSzPts val="2800"/>
              <a:buNone/>
            </a:pPr>
            <a:endParaRPr/>
          </a:p>
        </p:txBody>
      </p:sp>
      <p:grpSp>
        <p:nvGrpSpPr>
          <p:cNvPr id="162" name="Google Shape;162;p6"/>
          <p:cNvGrpSpPr/>
          <p:nvPr/>
        </p:nvGrpSpPr>
        <p:grpSpPr>
          <a:xfrm>
            <a:off x="2565024" y="2256290"/>
            <a:ext cx="7225156" cy="3625238"/>
            <a:chOff x="2565100" y="2417850"/>
            <a:chExt cx="6843300" cy="3133850"/>
          </a:xfrm>
        </p:grpSpPr>
        <p:pic>
          <p:nvPicPr>
            <p:cNvPr id="163" name="Google Shape;163;p6" title="S11_Image_LEO1Thumbnail.jpg">
              <a:hlinkClick r:id="" action="ppaction://hlinkshowjump?jump=nextslide"/>
            </p:cNvPr>
            <p:cNvPicPr preferRelativeResize="0"/>
            <p:nvPr/>
          </p:nvPicPr>
          <p:blipFill>
            <a:blip r:embed="rId3">
              <a:alphaModFix/>
            </a:blip>
            <a:stretch>
              <a:fillRect/>
            </a:stretch>
          </p:blipFill>
          <p:spPr>
            <a:xfrm>
              <a:off x="2565100" y="2417850"/>
              <a:ext cx="6843300" cy="3133850"/>
            </a:xfrm>
            <a:prstGeom prst="rect">
              <a:avLst/>
            </a:prstGeom>
            <a:noFill/>
            <a:ln w="76200" cap="flat" cmpd="sng">
              <a:solidFill>
                <a:schemeClr val="accent6"/>
              </a:solidFill>
              <a:prstDash val="solid"/>
              <a:round/>
              <a:headEnd type="none" w="sm" len="sm"/>
              <a:tailEnd type="none" w="sm" len="sm"/>
            </a:ln>
          </p:spPr>
        </p:pic>
        <p:sp>
          <p:nvSpPr>
            <p:cNvPr id="164" name="Google Shape;164;p6">
              <a:hlinkClick r:id="" action="ppaction://hlinkshowjump?jump=nextslide"/>
            </p:cNvPr>
            <p:cNvSpPr/>
            <p:nvPr/>
          </p:nvSpPr>
          <p:spPr>
            <a:xfrm rot="5400000">
              <a:off x="5793015" y="3824498"/>
              <a:ext cx="387475" cy="320550"/>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pic>
        <p:nvPicPr>
          <p:cNvPr id="2" name="S11_Video_LEO1.mp4">
            <a:hlinkClick r:id="" action="ppaction://media"/>
            <a:extLst>
              <a:ext uri="{FF2B5EF4-FFF2-40B4-BE49-F238E27FC236}">
                <a16:creationId xmlns:a16="http://schemas.microsoft.com/office/drawing/2014/main" id="{5B809C0E-1F0D-5FA3-0959-057D179E5ED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8111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2f1d207b978_0_6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Don Lewis &amp; Live Electronic Orchestra (LEO)</a:t>
            </a:r>
            <a:endParaRPr/>
          </a:p>
        </p:txBody>
      </p:sp>
      <p:sp>
        <p:nvSpPr>
          <p:cNvPr id="175" name="Google Shape;175;g2f1d207b978_0_65"/>
          <p:cNvSpPr txBox="1">
            <a:spLocks noGrp="1"/>
          </p:cNvSpPr>
          <p:nvPr>
            <p:ph type="body" idx="1"/>
          </p:nvPr>
        </p:nvSpPr>
        <p:spPr>
          <a:xfrm>
            <a:off x="838200" y="1350600"/>
            <a:ext cx="10515600" cy="793200"/>
          </a:xfrm>
          <a:prstGeom prst="rect">
            <a:avLst/>
          </a:prstGeom>
        </p:spPr>
        <p:txBody>
          <a:bodyPr spcFirstLastPara="1" wrap="square" lIns="91425" tIns="45700" rIns="91425" bIns="45700" anchor="t" anchorCtr="0">
            <a:noAutofit/>
          </a:bodyPr>
          <a:lstStyle/>
          <a:p>
            <a:pPr marL="0" lvl="0" indent="0" algn="l" rtl="0">
              <a:spcBef>
                <a:spcPts val="1000"/>
              </a:spcBef>
              <a:spcAft>
                <a:spcPts val="1600"/>
              </a:spcAft>
              <a:buNone/>
            </a:pPr>
            <a:r>
              <a:rPr lang="en-US" sz="2800"/>
              <a:t>As we continue the video, think about how Don Lewis influenced the music industry.</a:t>
            </a:r>
            <a:endParaRPr sz="2800"/>
          </a:p>
        </p:txBody>
      </p:sp>
      <p:grpSp>
        <p:nvGrpSpPr>
          <p:cNvPr id="176" name="Google Shape;176;g2f1d207b978_0_65"/>
          <p:cNvGrpSpPr/>
          <p:nvPr/>
        </p:nvGrpSpPr>
        <p:grpSpPr>
          <a:xfrm>
            <a:off x="3116358" y="2322346"/>
            <a:ext cx="6251746" cy="3548119"/>
            <a:chOff x="3116425" y="2518275"/>
            <a:chExt cx="5959152" cy="3352026"/>
          </a:xfrm>
        </p:grpSpPr>
        <p:pic>
          <p:nvPicPr>
            <p:cNvPr id="177" name="Google Shape;177;g2f1d207b978_0_65" title="S11_Image_DonLewisInspirationThumbnail.jpg">
              <a:hlinkClick r:id="" action="ppaction://hlinkshowjump?jump=nextslide"/>
            </p:cNvPr>
            <p:cNvPicPr preferRelativeResize="0"/>
            <p:nvPr/>
          </p:nvPicPr>
          <p:blipFill>
            <a:blip r:embed="rId3">
              <a:alphaModFix/>
            </a:blip>
            <a:stretch>
              <a:fillRect/>
            </a:stretch>
          </p:blipFill>
          <p:spPr>
            <a:xfrm>
              <a:off x="3116425" y="2518275"/>
              <a:ext cx="5959152" cy="3352026"/>
            </a:xfrm>
            <a:prstGeom prst="rect">
              <a:avLst/>
            </a:prstGeom>
            <a:noFill/>
            <a:ln w="76200" cap="flat" cmpd="sng">
              <a:solidFill>
                <a:schemeClr val="accent6"/>
              </a:solidFill>
              <a:prstDash val="solid"/>
              <a:round/>
              <a:headEnd type="none" w="sm" len="sm"/>
              <a:tailEnd type="none" w="sm" len="sm"/>
            </a:ln>
          </p:spPr>
        </p:pic>
        <p:sp>
          <p:nvSpPr>
            <p:cNvPr id="178" name="Google Shape;178;g2f1d207b978_0_65">
              <a:hlinkClick r:id="" action="ppaction://hlinkshowjump?jump=nextslide"/>
            </p:cNvPr>
            <p:cNvSpPr/>
            <p:nvPr/>
          </p:nvSpPr>
          <p:spPr>
            <a:xfrm rot="5400000">
              <a:off x="5952737" y="4073184"/>
              <a:ext cx="286504" cy="242221"/>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TotalTime>
  <Words>662</Words>
  <Application>Microsoft Macintosh PowerPoint</Application>
  <PresentationFormat>Widescreen</PresentationFormat>
  <Paragraphs>45</Paragraphs>
  <Slides>17</Slides>
  <Notes>17</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Play</vt:lpstr>
      <vt:lpstr>Calibri</vt:lpstr>
      <vt:lpstr>Barlow</vt:lpstr>
      <vt:lpstr>Roboto</vt:lpstr>
      <vt:lpstr>Barlow Medium</vt:lpstr>
      <vt:lpstr>Arial</vt:lpstr>
      <vt:lpstr>Build on Music!</vt:lpstr>
      <vt:lpstr>PowerPoint Presentation</vt:lpstr>
      <vt:lpstr>Innovation &amp; Creativity in  Musical Instruments</vt:lpstr>
      <vt:lpstr>Lesson Objectives</vt:lpstr>
      <vt:lpstr>Think About It</vt:lpstr>
      <vt:lpstr>Why Innovate Musical Instruments?</vt:lpstr>
      <vt:lpstr>What do you notice?</vt:lpstr>
      <vt:lpstr>Double Bell Euphonium</vt:lpstr>
      <vt:lpstr>The Double Bell Euphonium</vt:lpstr>
      <vt:lpstr>PowerPoint Presentation</vt:lpstr>
      <vt:lpstr>Steinway &amp; Sons Victory Vertical Piano, 1944</vt:lpstr>
      <vt:lpstr>Victory Vertical Piano </vt:lpstr>
      <vt:lpstr>Victory Vertical Piano</vt:lpstr>
      <vt:lpstr>PowerPoint Presentation</vt:lpstr>
      <vt:lpstr>Don Lewis </vt:lpstr>
      <vt:lpstr>Don Lewis &amp; Live Electronic Orchestra (LEO)</vt:lpstr>
      <vt:lpstr>PowerPoint Presentation</vt:lpstr>
      <vt:lpstr>Don Lewis &amp; Live Electronic Orchestra (LEO)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Alex Pepper</cp:lastModifiedBy>
  <cp:revision>4</cp:revision>
  <dcterms:created xsi:type="dcterms:W3CDTF">2024-05-27T10:57:34Z</dcterms:created>
  <dcterms:modified xsi:type="dcterms:W3CDTF">2026-08-28T17:42:06Z</dcterms:modified>
</cp:coreProperties>
</file>