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2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9144000" cy="5143500" type="screen16x9"/>
  <p:notesSz cx="6858000" cy="9144000"/>
  <p:embeddedFontLst>
    <p:embeddedFont>
      <p:font typeface="Barlow" pitchFamily="2" charset="77"/>
      <p:regular r:id="rId13"/>
      <p:bold r:id="rId14"/>
      <p:italic r:id="rId15"/>
      <p:boldItalic r:id="rId16"/>
    </p:embeddedFont>
    <p:embeddedFont>
      <p:font typeface="Barlow Medium" panose="0000060000000000000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f38bf5ce5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f38bf5ce5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cc66af71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ecc66af71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ecc66af71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ecc66af71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38bf5ce51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f38bf5ce51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f38bf5ce51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f38bf5ce51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f38bf5ce5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f38bf5ce5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f38bf5ce5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f38bf5ce51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f38bf5ce5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f38bf5ce5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f243d136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f243d136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02a6120c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02a6120c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Barlow"/>
              <a:buNone/>
              <a:defRPr sz="36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26600" y="620050"/>
            <a:ext cx="829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88875" y="1443100"/>
            <a:ext cx="7097400" cy="27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24775" y="4450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24775" y="1152475"/>
            <a:ext cx="7930500" cy="30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○"/>
              <a:defRPr sz="18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■"/>
              <a:defRPr sz="18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●"/>
              <a:defRPr sz="18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○"/>
              <a:defRPr sz="18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■"/>
              <a:defRPr sz="18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●"/>
              <a:defRPr sz="18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○"/>
              <a:defRPr sz="18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Font typeface="Barlow"/>
              <a:buChar char="■"/>
              <a:defRPr sz="18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341100" y="1152475"/>
            <a:ext cx="3970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98525" y="4450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78375" y="1103300"/>
            <a:ext cx="3690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Barlow"/>
              <a:buNone/>
              <a:defRPr sz="22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478375" y="2000250"/>
            <a:ext cx="3379200" cy="25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" name="Google Shape;36;p8"/>
          <p:cNvSpPr/>
          <p:nvPr/>
        </p:nvSpPr>
        <p:spPr>
          <a:xfrm>
            <a:off x="4530075" y="259025"/>
            <a:ext cx="4351500" cy="42360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367325" y="329275"/>
            <a:ext cx="8431500" cy="51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Barlow"/>
              <a:buNone/>
              <a:defRPr sz="22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367325" y="846175"/>
            <a:ext cx="8431500" cy="9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9"/>
          <p:cNvSpPr/>
          <p:nvPr/>
        </p:nvSpPr>
        <p:spPr>
          <a:xfrm>
            <a:off x="284075" y="1810375"/>
            <a:ext cx="8589300" cy="26847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483675" y="424650"/>
            <a:ext cx="8043600" cy="38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Barlow"/>
              <a:buNone/>
              <a:defRPr sz="48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4572000" y="246075"/>
            <a:ext cx="4294200" cy="4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488525" y="11019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Font typeface="Barlow"/>
              <a:buNone/>
              <a:defRPr sz="4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488525" y="269155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None/>
              <a:defRPr sz="20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4939500" y="610025"/>
            <a:ext cx="3443700" cy="35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318250" y="38894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39475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2800"/>
              <a:buFont typeface="Roboto"/>
              <a:buNone/>
              <a:defRPr sz="28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rlow Medium"/>
              <a:buChar char="●"/>
              <a:defRPr sz="18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34375" y="4198950"/>
            <a:ext cx="4644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5334375" y="4764750"/>
            <a:ext cx="38097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Being Heard: Luthiers and Musicians</a:t>
            </a:r>
            <a:endParaRPr sz="13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8.xml"/><Relationship Id="rId5" Type="http://schemas.openxmlformats.org/officeDocument/2006/relationships/image" Target="../media/image4.jpg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slide" Target="slide6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slide" Target="slide6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_Video_BobTaylor">
            <a:hlinkClick r:id="" action="ppaction://media"/>
            <a:extLst>
              <a:ext uri="{FF2B5EF4-FFF2-40B4-BE49-F238E27FC236}">
                <a16:creationId xmlns:a16="http://schemas.microsoft.com/office/drawing/2014/main" id="{6BFC2E89-EE42-25F7-AE10-5DB5CCD14A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1355" y="307571"/>
            <a:ext cx="7241290" cy="4073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>
            <a:spLocks noGrp="1"/>
          </p:cNvSpPr>
          <p:nvPr>
            <p:ph type="title"/>
          </p:nvPr>
        </p:nvSpPr>
        <p:spPr>
          <a:xfrm>
            <a:off x="524775" y="104797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Instruments and Personal Expression</a:t>
            </a:r>
            <a:endParaRPr sz="3020"/>
          </a:p>
        </p:txBody>
      </p:sp>
      <p:sp>
        <p:nvSpPr>
          <p:cNvPr id="221" name="Google Shape;221;p36"/>
          <p:cNvSpPr txBox="1">
            <a:spLocks noGrp="1"/>
          </p:cNvSpPr>
          <p:nvPr>
            <p:ph type="body" idx="1"/>
          </p:nvPr>
        </p:nvSpPr>
        <p:spPr>
          <a:xfrm>
            <a:off x="524775" y="2064000"/>
            <a:ext cx="79305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How can instrument construction affect </a:t>
            </a:r>
            <a:endParaRPr sz="25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/>
              <a:t>personal expression through music?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>
            <a:spLocks noGrp="1"/>
          </p:cNvSpPr>
          <p:nvPr>
            <p:ph type="title"/>
          </p:nvPr>
        </p:nvSpPr>
        <p:spPr>
          <a:xfrm>
            <a:off x="524775" y="3688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Watch, Analyze, and Reflect</a:t>
            </a:r>
            <a:endParaRPr sz="3000"/>
          </a:p>
        </p:txBody>
      </p:sp>
      <p:sp>
        <p:nvSpPr>
          <p:cNvPr id="227" name="Google Shape;227;p37"/>
          <p:cNvSpPr txBox="1">
            <a:spLocks noGrp="1"/>
          </p:cNvSpPr>
          <p:nvPr>
            <p:ph type="body" idx="1"/>
          </p:nvPr>
        </p:nvSpPr>
        <p:spPr>
          <a:xfrm>
            <a:off x="524775" y="1076275"/>
            <a:ext cx="7930500" cy="12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Watch one or more of the music clips, and answer the questions on your worksheet.</a:t>
            </a:r>
            <a:endParaRPr sz="900">
              <a:solidFill>
                <a:srgbClr val="FF0000"/>
              </a:solidFill>
            </a:endParaRPr>
          </a:p>
        </p:txBody>
      </p:sp>
      <p:grpSp>
        <p:nvGrpSpPr>
          <p:cNvPr id="228" name="Google Shape;228;p37"/>
          <p:cNvGrpSpPr/>
          <p:nvPr/>
        </p:nvGrpSpPr>
        <p:grpSpPr>
          <a:xfrm>
            <a:off x="276075" y="2488075"/>
            <a:ext cx="2788350" cy="1570025"/>
            <a:chOff x="276075" y="2488075"/>
            <a:chExt cx="2788350" cy="1570025"/>
          </a:xfrm>
        </p:grpSpPr>
        <p:pic>
          <p:nvPicPr>
            <p:cNvPr id="229" name="Google Shape;229;p37" title="MM-AK-TH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6075" y="2488075"/>
              <a:ext cx="278835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0" name="Google Shape;230;p37">
              <a:hlinkClick r:id="" action="ppaction://hlinkshowjump?jump=nextslide"/>
            </p:cNvPr>
            <p:cNvSpPr/>
            <p:nvPr/>
          </p:nvSpPr>
          <p:spPr>
            <a:xfrm rot="5400000">
              <a:off x="151533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31" name="Google Shape;231;p37"/>
          <p:cNvGrpSpPr/>
          <p:nvPr/>
        </p:nvGrpSpPr>
        <p:grpSpPr>
          <a:xfrm>
            <a:off x="3172038" y="2488075"/>
            <a:ext cx="2788370" cy="1570025"/>
            <a:chOff x="3172038" y="2488075"/>
            <a:chExt cx="2788370" cy="1570025"/>
          </a:xfrm>
        </p:grpSpPr>
        <p:pic>
          <p:nvPicPr>
            <p:cNvPr id="232" name="Google Shape;232;p37" title="MM-KAKI-TH.jpg">
              <a:hlinkClick r:id="rId4" action="ppaction://hlinksldjump"/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172038" y="2488075"/>
              <a:ext cx="278837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3" name="Google Shape;233;p37">
              <a:hlinkClick r:id="rId4" action="ppaction://hlinksldjump"/>
            </p:cNvPr>
            <p:cNvSpPr/>
            <p:nvPr/>
          </p:nvSpPr>
          <p:spPr>
            <a:xfrm rot="5400000">
              <a:off x="4411306" y="3143667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34" name="Google Shape;234;p37"/>
          <p:cNvGrpSpPr/>
          <p:nvPr/>
        </p:nvGrpSpPr>
        <p:grpSpPr>
          <a:xfrm>
            <a:off x="6103225" y="2488075"/>
            <a:ext cx="2788350" cy="1570020"/>
            <a:chOff x="6103225" y="2488075"/>
            <a:chExt cx="2788350" cy="1570020"/>
          </a:xfrm>
        </p:grpSpPr>
        <p:pic>
          <p:nvPicPr>
            <p:cNvPr id="235" name="Google Shape;235;p37" title="MM-MURIEL-TH.jpg">
              <a:hlinkClick r:id="rId6" action="ppaction://hlinksldjump"/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03225" y="2488075"/>
              <a:ext cx="2788350" cy="157002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6" name="Google Shape;236;p37">
              <a:hlinkClick r:id="rId6" action="ppaction://hlinksldjump"/>
            </p:cNvPr>
            <p:cNvSpPr/>
            <p:nvPr/>
          </p:nvSpPr>
          <p:spPr>
            <a:xfrm rot="5400000">
              <a:off x="734248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_Video_AmethystKiah">
            <a:hlinkClick r:id="" action="ppaction://media"/>
            <a:extLst>
              <a:ext uri="{FF2B5EF4-FFF2-40B4-BE49-F238E27FC236}">
                <a16:creationId xmlns:a16="http://schemas.microsoft.com/office/drawing/2014/main" id="{9B1B90E1-88EF-F75B-9809-493A7D8CF8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415" y="335095"/>
            <a:ext cx="7147170" cy="4020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 txBox="1">
            <a:spLocks noGrp="1"/>
          </p:cNvSpPr>
          <p:nvPr>
            <p:ph type="title"/>
          </p:nvPr>
        </p:nvSpPr>
        <p:spPr>
          <a:xfrm>
            <a:off x="524775" y="3688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Watch, Analyze, and Reflect</a:t>
            </a:r>
            <a:endParaRPr sz="3000"/>
          </a:p>
        </p:txBody>
      </p:sp>
      <p:sp>
        <p:nvSpPr>
          <p:cNvPr id="247" name="Google Shape;247;p39"/>
          <p:cNvSpPr txBox="1">
            <a:spLocks noGrp="1"/>
          </p:cNvSpPr>
          <p:nvPr>
            <p:ph type="body" idx="1"/>
          </p:nvPr>
        </p:nvSpPr>
        <p:spPr>
          <a:xfrm>
            <a:off x="524775" y="1076275"/>
            <a:ext cx="7930500" cy="10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Watch one or more of the music clips and answer the questions on your worksheet. </a:t>
            </a:r>
            <a:endParaRPr sz="900">
              <a:solidFill>
                <a:srgbClr val="FF0000"/>
              </a:solidFill>
            </a:endParaRPr>
          </a:p>
        </p:txBody>
      </p:sp>
      <p:grpSp>
        <p:nvGrpSpPr>
          <p:cNvPr id="248" name="Google Shape;248;p39"/>
          <p:cNvGrpSpPr/>
          <p:nvPr/>
        </p:nvGrpSpPr>
        <p:grpSpPr>
          <a:xfrm>
            <a:off x="276075" y="2488075"/>
            <a:ext cx="2788350" cy="1570025"/>
            <a:chOff x="276075" y="2488075"/>
            <a:chExt cx="2788350" cy="1570025"/>
          </a:xfrm>
        </p:grpSpPr>
        <p:pic>
          <p:nvPicPr>
            <p:cNvPr id="249" name="Google Shape;249;p39" title="MM-AK-TH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76075" y="2488075"/>
              <a:ext cx="278835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50" name="Google Shape;250;p39">
              <a:hlinkClick r:id="rId3" action="ppaction://hlinksldjump"/>
            </p:cNvPr>
            <p:cNvSpPr/>
            <p:nvPr/>
          </p:nvSpPr>
          <p:spPr>
            <a:xfrm rot="5400000">
              <a:off x="151533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51" name="Google Shape;251;p39"/>
          <p:cNvGrpSpPr/>
          <p:nvPr/>
        </p:nvGrpSpPr>
        <p:grpSpPr>
          <a:xfrm>
            <a:off x="3172038" y="2488075"/>
            <a:ext cx="2788370" cy="1570025"/>
            <a:chOff x="3172038" y="2488075"/>
            <a:chExt cx="2788370" cy="1570025"/>
          </a:xfrm>
        </p:grpSpPr>
        <p:pic>
          <p:nvPicPr>
            <p:cNvPr id="252" name="Google Shape;252;p39" title="MM-KAKI-TH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72038" y="2488075"/>
              <a:ext cx="278837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53" name="Google Shape;253;p39">
              <a:hlinkClick r:id="rId5" action="ppaction://hlinksldjump"/>
            </p:cNvPr>
            <p:cNvSpPr/>
            <p:nvPr/>
          </p:nvSpPr>
          <p:spPr>
            <a:xfrm rot="5400000">
              <a:off x="4411306" y="3143667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54" name="Google Shape;254;p39"/>
          <p:cNvGrpSpPr/>
          <p:nvPr/>
        </p:nvGrpSpPr>
        <p:grpSpPr>
          <a:xfrm>
            <a:off x="6103225" y="2488075"/>
            <a:ext cx="2788350" cy="1570020"/>
            <a:chOff x="6103225" y="2488075"/>
            <a:chExt cx="2788350" cy="1570020"/>
          </a:xfrm>
        </p:grpSpPr>
        <p:pic>
          <p:nvPicPr>
            <p:cNvPr id="255" name="Google Shape;255;p39" title="MM-MURIEL-TH.jpg">
              <a:hlinkClick r:id="rId7" action="ppaction://hlinksldjump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03225" y="2488075"/>
              <a:ext cx="2788350" cy="157002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56" name="Google Shape;256;p39">
              <a:hlinkClick r:id="rId7" action="ppaction://hlinksldjump"/>
            </p:cNvPr>
            <p:cNvSpPr/>
            <p:nvPr/>
          </p:nvSpPr>
          <p:spPr>
            <a:xfrm rot="5400000">
              <a:off x="734248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_Video_KakiKing">
            <a:hlinkClick r:id="" action="ppaction://media"/>
            <a:extLst>
              <a:ext uri="{FF2B5EF4-FFF2-40B4-BE49-F238E27FC236}">
                <a16:creationId xmlns:a16="http://schemas.microsoft.com/office/drawing/2014/main" id="{2C0C7EB5-E4B3-908A-61C4-7803938DF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7265" y="423948"/>
            <a:ext cx="6829470" cy="3841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>
            <a:spLocks noGrp="1"/>
          </p:cNvSpPr>
          <p:nvPr>
            <p:ph type="title"/>
          </p:nvPr>
        </p:nvSpPr>
        <p:spPr>
          <a:xfrm>
            <a:off x="524775" y="3688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Watch, Analyze, and Reflect</a:t>
            </a:r>
            <a:endParaRPr sz="3000"/>
          </a:p>
        </p:txBody>
      </p:sp>
      <p:sp>
        <p:nvSpPr>
          <p:cNvPr id="267" name="Google Shape;267;p41"/>
          <p:cNvSpPr txBox="1">
            <a:spLocks noGrp="1"/>
          </p:cNvSpPr>
          <p:nvPr>
            <p:ph type="body" idx="1"/>
          </p:nvPr>
        </p:nvSpPr>
        <p:spPr>
          <a:xfrm>
            <a:off x="524775" y="1076275"/>
            <a:ext cx="7930500" cy="14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Watch one or more of the music clips and answer the questions on your worksheet. </a:t>
            </a:r>
            <a:endParaRPr sz="900">
              <a:solidFill>
                <a:srgbClr val="FF0000"/>
              </a:solidFill>
            </a:endParaRPr>
          </a:p>
        </p:txBody>
      </p:sp>
      <p:grpSp>
        <p:nvGrpSpPr>
          <p:cNvPr id="268" name="Google Shape;268;p41"/>
          <p:cNvGrpSpPr/>
          <p:nvPr/>
        </p:nvGrpSpPr>
        <p:grpSpPr>
          <a:xfrm>
            <a:off x="276075" y="2488075"/>
            <a:ext cx="2788350" cy="1570025"/>
            <a:chOff x="276075" y="2488075"/>
            <a:chExt cx="2788350" cy="1570025"/>
          </a:xfrm>
        </p:grpSpPr>
        <p:pic>
          <p:nvPicPr>
            <p:cNvPr id="269" name="Google Shape;269;p41" title="MM-AK-TH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76075" y="2488075"/>
              <a:ext cx="278835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70" name="Google Shape;270;p41">
              <a:hlinkClick r:id="rId3" action="ppaction://hlinksldjump"/>
            </p:cNvPr>
            <p:cNvSpPr/>
            <p:nvPr/>
          </p:nvSpPr>
          <p:spPr>
            <a:xfrm rot="5400000">
              <a:off x="151533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3172038" y="2488075"/>
            <a:ext cx="2788370" cy="1570025"/>
            <a:chOff x="3172038" y="2488075"/>
            <a:chExt cx="2788370" cy="1570025"/>
          </a:xfrm>
        </p:grpSpPr>
        <p:pic>
          <p:nvPicPr>
            <p:cNvPr id="272" name="Google Shape;272;p41" title="MM-KAKI-TH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172038" y="2488075"/>
              <a:ext cx="2788370" cy="157002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73" name="Google Shape;273;p41">
              <a:hlinkClick r:id="rId5" action="ppaction://hlinksldjump"/>
            </p:cNvPr>
            <p:cNvSpPr/>
            <p:nvPr/>
          </p:nvSpPr>
          <p:spPr>
            <a:xfrm rot="5400000">
              <a:off x="4411306" y="3143667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74" name="Google Shape;274;p41"/>
          <p:cNvGrpSpPr/>
          <p:nvPr/>
        </p:nvGrpSpPr>
        <p:grpSpPr>
          <a:xfrm>
            <a:off x="6103225" y="2488075"/>
            <a:ext cx="2788350" cy="1570020"/>
            <a:chOff x="6103225" y="2488075"/>
            <a:chExt cx="2788350" cy="1570020"/>
          </a:xfrm>
        </p:grpSpPr>
        <p:pic>
          <p:nvPicPr>
            <p:cNvPr id="275" name="Google Shape;275;p41" title="MM-MURIEL-TH.jpg">
              <a:hlinkClick r:id="rId7" action="ppaction://hlinksldjump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03225" y="2488075"/>
              <a:ext cx="2788350" cy="157002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76" name="Google Shape;276;p41">
              <a:hlinkClick r:id="rId7" action="ppaction://hlinksldjump"/>
            </p:cNvPr>
            <p:cNvSpPr/>
            <p:nvPr/>
          </p:nvSpPr>
          <p:spPr>
            <a:xfrm rot="5400000">
              <a:off x="7342481" y="3143655"/>
              <a:ext cx="309828" cy="258856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_Video_MurielAnderson">
            <a:hlinkClick r:id="" action="ppaction://media"/>
            <a:extLst>
              <a:ext uri="{FF2B5EF4-FFF2-40B4-BE49-F238E27FC236}">
                <a16:creationId xmlns:a16="http://schemas.microsoft.com/office/drawing/2014/main" id="{D509B9A9-F7EF-1130-2C86-7A81AEB20B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372" y="324196"/>
            <a:ext cx="7243256" cy="4074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>
            <a:spLocks noGrp="1"/>
          </p:cNvSpPr>
          <p:nvPr>
            <p:ph type="title"/>
          </p:nvPr>
        </p:nvSpPr>
        <p:spPr>
          <a:xfrm>
            <a:off x="524775" y="445025"/>
            <a:ext cx="817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" sz="3620">
                <a:solidFill>
                  <a:schemeClr val="accent1"/>
                </a:solidFill>
              </a:rPr>
              <a:t>Consider a Career in Music!</a:t>
            </a:r>
            <a:endParaRPr sz="4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body" idx="1"/>
          </p:nvPr>
        </p:nvSpPr>
        <p:spPr>
          <a:xfrm>
            <a:off x="524775" y="1152475"/>
            <a:ext cx="7930500" cy="30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/>
              <a:t>What careers are related to the lesson we just completed?</a:t>
            </a:r>
            <a:endParaRPr/>
          </a:p>
          <a:p>
            <a:pPr marL="457200" lvl="0" indent="-32702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Luthier 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Repair Technician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Factory Floor Manager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Singer/Songwriter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Composer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Sound engineer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Research &amp; Development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Artist Relations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Venue Manager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Stage Manager</a:t>
            </a:r>
            <a:endParaRPr/>
          </a:p>
          <a:p>
            <a:pPr marL="457200" lvl="0" indent="-327025" algn="l" rtl="0">
              <a:spcBef>
                <a:spcPts val="0"/>
              </a:spcBef>
              <a:spcAft>
                <a:spcPts val="0"/>
              </a:spcAft>
              <a:buSzPct val="111111"/>
              <a:buChar char="●"/>
            </a:pPr>
            <a:r>
              <a:rPr lang="en"/>
              <a:t>Interviewer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Macintosh PowerPoint</Application>
  <PresentationFormat>On-screen Show (16:9)</PresentationFormat>
  <Paragraphs>22</Paragraphs>
  <Slides>10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Barlow</vt:lpstr>
      <vt:lpstr>Roboto</vt:lpstr>
      <vt:lpstr>Barlow Medium</vt:lpstr>
      <vt:lpstr>Arial</vt:lpstr>
      <vt:lpstr>Build on Music!</vt:lpstr>
      <vt:lpstr>PowerPoint Presentation</vt:lpstr>
      <vt:lpstr>Instruments and Personal Expression</vt:lpstr>
      <vt:lpstr>Watch, Analyze, and Reflect</vt:lpstr>
      <vt:lpstr>PowerPoint Presentation</vt:lpstr>
      <vt:lpstr>Watch, Analyze, and Reflect</vt:lpstr>
      <vt:lpstr>PowerPoint Presentation</vt:lpstr>
      <vt:lpstr>Watch, Analyze, and Reflect</vt:lpstr>
      <vt:lpstr>PowerPoint Presentation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 Pepper</cp:lastModifiedBy>
  <cp:revision>2</cp:revision>
  <dcterms:modified xsi:type="dcterms:W3CDTF">2026-08-28T17:42:02Z</dcterms:modified>
</cp:coreProperties>
</file>