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Barlow" pitchFamily="2" charset="77"/>
      <p:regular r:id="rId23"/>
      <p:bold r:id="rId24"/>
      <p:italic r:id="rId25"/>
      <p:boldItalic r:id="rId26"/>
    </p:embeddedFont>
    <p:embeddedFont>
      <p:font typeface="Barlow Medium" panose="00000600000000000000"/>
      <p:regular r:id="rId27"/>
      <p:bold r:id="rId28"/>
      <p:italic r:id="rId29"/>
      <p:boldItalic r:id="rId30"/>
    </p:embeddedFont>
    <p:embeddedFont>
      <p:font typeface="Roboto" panose="02000000000000000000" pitchFamily="2" charset="0"/>
      <p:regular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cfc0645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dcfc0645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ecc66af71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ecc66af7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cc66af716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cc66af71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ecc66af716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2ecc66af71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2f6bb287691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2f6bb287691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ecc66af716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ecc66af71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ecc66af716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ecc66af71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rPr>
              <a:t>C.F. Martin &amp; Co. 00-42 Parlor Guitar, 1902</a:t>
            </a:r>
            <a:endParaRPr sz="1200" b="1">
              <a:solidFill>
                <a:schemeClr val="dk1"/>
              </a:solidFill>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The 00 body type, known as the Grand Concert, was the largest instrument available from C.F. Martin through the early 20th century but is now among the smallest. The second part of the model name, in this case 42, refers to the instrument's style, or level of appointment. Style 42 was, at the time, the top of Martin's line and featured pearl inlay, ivory components, and an ebony fingerboard. The two additional holes on the headstock of this instrument indicate that it had previously been adapted for use with eight strings.</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ecbb5744c7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ecbb5744c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rPr>
              <a:t>Gibson, Inc. L-5 Archtop Guitar, 1937</a:t>
            </a:r>
            <a:endParaRPr sz="1200" b="1">
              <a:solidFill>
                <a:schemeClr val="dk1"/>
              </a:solidFill>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1919, Gibson hired luthier and sound engineer Lloyd Loar to help design new instruments and revive flagging sales. Loar’s L-5 replaced the traditional round sound hole with violin-like f-holes and floated the fingerboard above the guitar’s top, among other changes. Initially released at 16” wide, the L5 was expanded to 17” in 1934.</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b="1">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ecbb5744c7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ecbb5744c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latin typeface="Calibri"/>
                <a:ea typeface="Calibri"/>
                <a:cs typeface="Calibri"/>
                <a:sym typeface="Calibri"/>
              </a:rPr>
              <a:t>Ovation Instruments Balladeer Guitar, 1968</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1966, helicopter engineer Charles Kaman and the Ovation Guitar Company released their first guitars. These featured a parabolic bowl-shaped back made from Lyrachord, a form of fiberglass based on materials used in helicopter rotors and other aerospace components, giving them noticeably more volume than comparably sized all-wood guitars.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b="1">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ecbb5744c7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ecbb5744c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rPr>
              <a:t>RainSong Graphite Guitars DR 1100 Dreadnought Guitar, 2003</a:t>
            </a:r>
            <a:endParaRPr sz="1200" b="1">
              <a:solidFill>
                <a:schemeClr val="dk1"/>
              </a:solidFill>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the early 1980s, plasma physicist and RainSong founder Dr. John Decker explored alternate materials after seeing a guitarist caught in a rainstorm in Hawaii. Decker engineered a guitar made of graphite fiber, acoustically similar to spruce. Released in 1995, these guitars were made without any internal bracing which, combined with graphite’s lightness and rigidity, reduced damping and made them louder. And, true to his inspiration, Decker’s guitar was impervious to environmental changes – including sudden rainstorms.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ecbb5744c7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ecbb5744c7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rPr>
              <a:t>Chris Knutsen Harp Guitar, 1908</a:t>
            </a:r>
            <a:endParaRPr sz="1200" b="1">
              <a:solidFill>
                <a:schemeClr val="dk1"/>
              </a:solidFill>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Though their exact origins are uncertain, harp guitars – guitars with a number of additional “floating” unstopped strings – seem to have appeared in Europe in the early to mid-1800s as a means to extend the guitar’s low end and increase volume. Chris Knutsen, a designer based in Port Townsend, WA, began creating harp guitars in the late 1890s. This example features five strings mounted over a hollow arm extending from the guitar’s body.</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ecbb5744c7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ecbb5744c7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200" b="1">
                <a:solidFill>
                  <a:schemeClr val="dk1"/>
                </a:solidFill>
                <a:latin typeface="Calibri"/>
                <a:ea typeface="Calibri"/>
                <a:cs typeface="Calibri"/>
                <a:sym typeface="Calibri"/>
              </a:rPr>
              <a:t>National String Instrument Company Spanish-Style Resonator Guitar Prototype, 1926-7</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the 1920s, vaudeville steel guitarist George Beauchamp asked inventor John Dopyera to devise a way to amplify the sound of a guitar. Dopyera experimented with placing resonating cones in the body of the instrument, and in 1927 he and Beauchamp were making resonator guitars with Hawaiian-style bodies under the name National String Instrument Company. This example, made of nickel silver, was National's first prototype guitar with three resonators. Its Hawaiian-style square neck was replaced with a Spanish-style one at the request of guitarist Waltimor Shablowski, and it subsequently became the prototype for National’s Spanish-style resonator guitars.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ecc66af716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ecc66af71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Martin video is best at 2x speed</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Linda Manzer video without volume and at 2x speed!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f38bf5ce51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f38bf5ce51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f38bf5ce5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f38bf5ce5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Martin video is best at 2x speed</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Linda Manzer video without volume and at 2x speed!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f38bf5ce5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f38bf5ce5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ecc66af716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ecc66af71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f38bf5ce5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f38bf5ce5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f38bf5ce51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f38bf5ce51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300"/>
              <a:buFont typeface="Barlow"/>
              <a:buNone/>
              <a:defRPr sz="4300" b="1">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516075"/>
            <a:ext cx="8520600" cy="1110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Barlow"/>
              <a:buNone/>
              <a:defRPr sz="3600" b="1">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26600" y="620050"/>
            <a:ext cx="82908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1088875" y="1443100"/>
            <a:ext cx="7097400" cy="27420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Font typeface="Barlow"/>
              <a:buChar char="○"/>
              <a:defRPr sz="1800">
                <a:latin typeface="Barlow"/>
                <a:ea typeface="Barlow"/>
                <a:cs typeface="Barlow"/>
                <a:sym typeface="Barlow"/>
              </a:defRPr>
            </a:lvl2pPr>
            <a:lvl3pPr marL="1371600" lvl="2" indent="-342900">
              <a:spcBef>
                <a:spcPts val="0"/>
              </a:spcBef>
              <a:spcAft>
                <a:spcPts val="0"/>
              </a:spcAft>
              <a:buSzPts val="1800"/>
              <a:buFont typeface="Barlow"/>
              <a:buChar char="■"/>
              <a:defRPr sz="1800">
                <a:latin typeface="Barlow"/>
                <a:ea typeface="Barlow"/>
                <a:cs typeface="Barlow"/>
                <a:sym typeface="Barlow"/>
              </a:defRPr>
            </a:lvl3pPr>
            <a:lvl4pPr marL="1828800" lvl="3" indent="-342900">
              <a:spcBef>
                <a:spcPts val="0"/>
              </a:spcBef>
              <a:spcAft>
                <a:spcPts val="0"/>
              </a:spcAft>
              <a:buSzPts val="1800"/>
              <a:buFont typeface="Barlow"/>
              <a:buChar char="●"/>
              <a:defRPr sz="1800">
                <a:latin typeface="Barlow"/>
                <a:ea typeface="Barlow"/>
                <a:cs typeface="Barlow"/>
                <a:sym typeface="Barlow"/>
              </a:defRPr>
            </a:lvl4pPr>
            <a:lvl5pPr marL="2286000" lvl="4" indent="-342900">
              <a:spcBef>
                <a:spcPts val="0"/>
              </a:spcBef>
              <a:spcAft>
                <a:spcPts val="0"/>
              </a:spcAft>
              <a:buSzPts val="1800"/>
              <a:buFont typeface="Barlow"/>
              <a:buChar char="○"/>
              <a:defRPr sz="1800">
                <a:latin typeface="Barlow"/>
                <a:ea typeface="Barlow"/>
                <a:cs typeface="Barlow"/>
                <a:sym typeface="Barlow"/>
              </a:defRPr>
            </a:lvl5pPr>
            <a:lvl6pPr marL="2743200" lvl="5" indent="-342900">
              <a:spcBef>
                <a:spcPts val="0"/>
              </a:spcBef>
              <a:spcAft>
                <a:spcPts val="0"/>
              </a:spcAft>
              <a:buSzPts val="1800"/>
              <a:buFont typeface="Barlow"/>
              <a:buChar char="■"/>
              <a:defRPr sz="1800">
                <a:latin typeface="Barlow"/>
                <a:ea typeface="Barlow"/>
                <a:cs typeface="Barlow"/>
                <a:sym typeface="Barlow"/>
              </a:defRPr>
            </a:lvl6pPr>
            <a:lvl7pPr marL="3200400" lvl="6" indent="-342900">
              <a:spcBef>
                <a:spcPts val="0"/>
              </a:spcBef>
              <a:spcAft>
                <a:spcPts val="0"/>
              </a:spcAft>
              <a:buSzPts val="1800"/>
              <a:buFont typeface="Barlow"/>
              <a:buChar char="●"/>
              <a:defRPr sz="1800">
                <a:latin typeface="Barlow"/>
                <a:ea typeface="Barlow"/>
                <a:cs typeface="Barlow"/>
                <a:sym typeface="Barlow"/>
              </a:defRPr>
            </a:lvl7pPr>
            <a:lvl8pPr marL="3657600" lvl="7" indent="-342900">
              <a:spcBef>
                <a:spcPts val="0"/>
              </a:spcBef>
              <a:spcAft>
                <a:spcPts val="0"/>
              </a:spcAft>
              <a:buSzPts val="1800"/>
              <a:buFont typeface="Barlow"/>
              <a:buChar char="○"/>
              <a:defRPr sz="1800">
                <a:latin typeface="Barlow"/>
                <a:ea typeface="Barlow"/>
                <a:cs typeface="Barlow"/>
                <a:sym typeface="Barlow"/>
              </a:defRPr>
            </a:lvl8pPr>
            <a:lvl9pPr marL="4114800" lvl="8" indent="-342900">
              <a:spcBef>
                <a:spcPts val="0"/>
              </a:spcBef>
              <a:spcAft>
                <a:spcPts val="0"/>
              </a:spcAft>
              <a:buSzPts val="1800"/>
              <a:buFont typeface="Barlow"/>
              <a:buChar char="■"/>
              <a:defRPr sz="1800">
                <a:latin typeface="Barlow"/>
                <a:ea typeface="Barlow"/>
                <a:cs typeface="Barlow"/>
                <a:sym typeface="Barlow"/>
              </a:defRPr>
            </a:lvl9pPr>
          </a:lstStyle>
          <a:p>
            <a:endParaRPr/>
          </a:p>
        </p:txBody>
      </p:sp>
      <p:sp>
        <p:nvSpPr>
          <p:cNvPr id="23" name="Google Shape;23;p5"/>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a:endParaRPr/>
          </a:p>
        </p:txBody>
      </p:sp>
      <p:sp>
        <p:nvSpPr>
          <p:cNvPr id="26" name="Google Shape;26;p6"/>
          <p:cNvSpPr txBox="1">
            <a:spLocks noGrp="1"/>
          </p:cNvSpPr>
          <p:nvPr>
            <p:ph type="body" idx="1"/>
          </p:nvPr>
        </p:nvSpPr>
        <p:spPr>
          <a:xfrm>
            <a:off x="341100" y="1152475"/>
            <a:ext cx="39705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7" name="Google Shape;27;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8" name="Google Shape;28;p6"/>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478375" y="2000250"/>
            <a:ext cx="3379200" cy="2568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5" name="Google Shape;35;p8"/>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8"/>
          <p:cNvSpPr/>
          <p:nvPr/>
        </p:nvSpPr>
        <p:spPr>
          <a:xfrm>
            <a:off x="4530075" y="259025"/>
            <a:ext cx="4351500" cy="4236000"/>
          </a:xfrm>
          <a:prstGeom prst="roundRect">
            <a:avLst>
              <a:gd name="adj" fmla="val 373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367325" y="329275"/>
            <a:ext cx="8431500" cy="516900"/>
          </a:xfrm>
          <a:prstGeom prst="rect">
            <a:avLst/>
          </a:prstGeom>
        </p:spPr>
        <p:txBody>
          <a:bodyPr spcFirstLastPara="1" wrap="square" lIns="91425" tIns="91425" rIns="91425" bIns="91425" anchor="b" anchorCtr="0">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 name="Google Shape;39;p9"/>
          <p:cNvSpPr txBox="1">
            <a:spLocks noGrp="1"/>
          </p:cNvSpPr>
          <p:nvPr>
            <p:ph type="body" idx="1"/>
          </p:nvPr>
        </p:nvSpPr>
        <p:spPr>
          <a:xfrm>
            <a:off x="367325" y="846175"/>
            <a:ext cx="8431500" cy="9642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sz="2000"/>
            </a:lvl1pPr>
            <a:lvl2pPr marL="914400" lvl="1" indent="-323850" rtl="0">
              <a:spcBef>
                <a:spcPts val="0"/>
              </a:spcBef>
              <a:spcAft>
                <a:spcPts val="0"/>
              </a:spcAft>
              <a:buSzPts val="1500"/>
              <a:buChar char="○"/>
              <a:defRPr sz="1500"/>
            </a:lvl2pPr>
            <a:lvl3pPr marL="1371600" lvl="2" indent="-323850" rtl="0">
              <a:spcBef>
                <a:spcPts val="0"/>
              </a:spcBef>
              <a:spcAft>
                <a:spcPts val="0"/>
              </a:spcAft>
              <a:buSzPts val="1500"/>
              <a:buChar char="■"/>
              <a:defRPr sz="1500"/>
            </a:lvl3pPr>
            <a:lvl4pPr marL="1828800" lvl="3" indent="-323850" rtl="0">
              <a:spcBef>
                <a:spcPts val="0"/>
              </a:spcBef>
              <a:spcAft>
                <a:spcPts val="0"/>
              </a:spcAft>
              <a:buSzPts val="1500"/>
              <a:buChar char="●"/>
              <a:defRPr sz="1500"/>
            </a:lvl4pPr>
            <a:lvl5pPr marL="2286000" lvl="4" indent="-323850" rtl="0">
              <a:spcBef>
                <a:spcPts val="0"/>
              </a:spcBef>
              <a:spcAft>
                <a:spcPts val="0"/>
              </a:spcAft>
              <a:buSzPts val="1500"/>
              <a:buChar char="○"/>
              <a:defRPr sz="1500"/>
            </a:lvl5pPr>
            <a:lvl6pPr marL="2743200" lvl="5" indent="-323850" rtl="0">
              <a:spcBef>
                <a:spcPts val="0"/>
              </a:spcBef>
              <a:spcAft>
                <a:spcPts val="0"/>
              </a:spcAft>
              <a:buSzPts val="1500"/>
              <a:buChar char="■"/>
              <a:defRPr sz="1500"/>
            </a:lvl6pPr>
            <a:lvl7pPr marL="3200400" lvl="6" indent="-323850" rtl="0">
              <a:spcBef>
                <a:spcPts val="0"/>
              </a:spcBef>
              <a:spcAft>
                <a:spcPts val="0"/>
              </a:spcAft>
              <a:buSzPts val="1500"/>
              <a:buChar char="●"/>
              <a:defRPr sz="1500"/>
            </a:lvl7pPr>
            <a:lvl8pPr marL="3657600" lvl="7" indent="-323850" rtl="0">
              <a:spcBef>
                <a:spcPts val="0"/>
              </a:spcBef>
              <a:spcAft>
                <a:spcPts val="0"/>
              </a:spcAft>
              <a:buSzPts val="1500"/>
              <a:buChar char="○"/>
              <a:defRPr sz="1500"/>
            </a:lvl8pPr>
            <a:lvl9pPr marL="4114800" lvl="8" indent="-323850" rtl="0">
              <a:spcBef>
                <a:spcPts val="0"/>
              </a:spcBef>
              <a:spcAft>
                <a:spcPts val="0"/>
              </a:spcAft>
              <a:buSzPts val="1500"/>
              <a:buChar char="■"/>
              <a:defRPr sz="1500"/>
            </a:lvl9pPr>
          </a:lstStyle>
          <a:p>
            <a:endParaRPr/>
          </a:p>
        </p:txBody>
      </p:sp>
      <p:sp>
        <p:nvSpPr>
          <p:cNvPr id="40" name="Google Shape;40;p9"/>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 name="Google Shape;41;p9"/>
          <p:cNvSpPr/>
          <p:nvPr/>
        </p:nvSpPr>
        <p:spPr>
          <a:xfrm>
            <a:off x="284075" y="1810375"/>
            <a:ext cx="8589300" cy="2684700"/>
          </a:xfrm>
          <a:prstGeom prst="roundRect">
            <a:avLst>
              <a:gd name="adj" fmla="val 6132"/>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11"/>
          <p:cNvSpPr/>
          <p:nvPr/>
        </p:nvSpPr>
        <p:spPr>
          <a:xfrm>
            <a:off x="4572000" y="246075"/>
            <a:ext cx="4294200" cy="428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p:nvPr>
        </p:nvSpPr>
        <p:spPr>
          <a:xfrm>
            <a:off x="488525" y="11019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488525" y="269155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4939500" y="610025"/>
            <a:ext cx="3443700" cy="3588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318250" y="38894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311700" y="1394750"/>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1486B"/>
              </a:buClr>
              <a:buSzPts val="2800"/>
              <a:buFont typeface="Roboto"/>
              <a:buNone/>
              <a:defRPr sz="2800" b="1">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334375" y="4198950"/>
            <a:ext cx="464400" cy="3339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5334375" y="4764750"/>
            <a:ext cx="3809700" cy="37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300" b="1">
                <a:solidFill>
                  <a:schemeClr val="lt1"/>
                </a:solidFill>
                <a:latin typeface="Barlow"/>
                <a:ea typeface="Barlow"/>
                <a:cs typeface="Barlow"/>
                <a:sym typeface="Barlow"/>
              </a:rPr>
              <a:t>Being Heard: Luthiers and Musicians</a:t>
            </a:r>
            <a:endParaRPr sz="13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Composite_material"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4.jpg"/><Relationship Id="rId4" Type="http://schemas.openxmlformats.org/officeDocument/2006/relationships/slide" Target="slide1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3.jpg"/><Relationship Id="rId5" Type="http://schemas.openxmlformats.org/officeDocument/2006/relationships/slide" Target="slide15.xml"/><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6.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51296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369725" y="1114925"/>
            <a:ext cx="9852000" cy="1658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3900"/>
              <a:t>Being Heard: </a:t>
            </a:r>
            <a:endParaRPr sz="3900"/>
          </a:p>
          <a:p>
            <a:pPr marL="0" lvl="0" indent="0" algn="ctr" rtl="0">
              <a:spcBef>
                <a:spcPts val="0"/>
              </a:spcBef>
              <a:spcAft>
                <a:spcPts val="0"/>
              </a:spcAft>
              <a:buNone/>
            </a:pPr>
            <a:r>
              <a:rPr lang="en" sz="3900"/>
              <a:t>Luthiers and Musicians</a:t>
            </a:r>
            <a:endParaRPr sz="65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t>Lesson Objectives	</a:t>
            </a:r>
            <a:endParaRPr/>
          </a:p>
        </p:txBody>
      </p:sp>
      <p:sp>
        <p:nvSpPr>
          <p:cNvPr id="75" name="Google Shape;75;p17"/>
          <p:cNvSpPr txBox="1">
            <a:spLocks noGrp="1"/>
          </p:cNvSpPr>
          <p:nvPr>
            <p:ph type="body" idx="1"/>
          </p:nvPr>
        </p:nvSpPr>
        <p:spPr>
          <a:xfrm>
            <a:off x="524775" y="1152475"/>
            <a:ext cx="7930500" cy="3210900"/>
          </a:xfrm>
          <a:prstGeom prst="rect">
            <a:avLst/>
          </a:prstGeom>
        </p:spPr>
        <p:txBody>
          <a:bodyPr spcFirstLastPara="1" wrap="square" lIns="91425" tIns="91425" rIns="91425" bIns="91425" anchor="t" anchorCtr="0">
            <a:normAutofit lnSpcReduction="20000"/>
          </a:bodyPr>
          <a:lstStyle/>
          <a:p>
            <a:pPr marL="914400" lvl="0" indent="-355600" algn="l" rtl="0">
              <a:lnSpc>
                <a:spcPct val="95000"/>
              </a:lnSpc>
              <a:spcBef>
                <a:spcPts val="0"/>
              </a:spcBef>
              <a:spcAft>
                <a:spcPts val="0"/>
              </a:spcAft>
              <a:buSzPts val="2000"/>
              <a:buChar char="●"/>
            </a:pPr>
            <a:r>
              <a:rPr lang="en"/>
              <a:t>Identify concrete examples of collaboration between musicians and luthiers.</a:t>
            </a:r>
            <a:br>
              <a:rPr lang="en"/>
            </a:br>
            <a:endParaRPr/>
          </a:p>
          <a:p>
            <a:pPr marL="914400" lvl="0" indent="-355600" algn="l" rtl="0">
              <a:lnSpc>
                <a:spcPct val="95000"/>
              </a:lnSpc>
              <a:spcBef>
                <a:spcPts val="0"/>
              </a:spcBef>
              <a:spcAft>
                <a:spcPts val="0"/>
              </a:spcAft>
              <a:buSzPts val="2000"/>
              <a:buChar char="●"/>
            </a:pPr>
            <a:r>
              <a:rPr lang="en"/>
              <a:t>Describe how instrument manufacturing helped broaden possibilities for expression.</a:t>
            </a:r>
            <a:br>
              <a:rPr lang="en"/>
            </a:br>
            <a:endParaRPr/>
          </a:p>
          <a:p>
            <a:pPr marL="914400" lvl="0" indent="-355600" algn="l" rtl="0">
              <a:lnSpc>
                <a:spcPct val="95000"/>
              </a:lnSpc>
              <a:spcBef>
                <a:spcPts val="0"/>
              </a:spcBef>
              <a:spcAft>
                <a:spcPts val="0"/>
              </a:spcAft>
              <a:buSzPts val="2000"/>
              <a:buChar char="●"/>
            </a:pPr>
            <a:r>
              <a:rPr lang="en"/>
              <a:t>Analyze and connect musical performances in guitar with personal preference.</a:t>
            </a:r>
            <a:br>
              <a:rPr lang="en"/>
            </a:br>
            <a:endParaRPr/>
          </a:p>
          <a:p>
            <a:pPr marL="914400" lvl="0" indent="-355600" algn="l" rtl="0">
              <a:lnSpc>
                <a:spcPct val="95000"/>
              </a:lnSpc>
              <a:spcBef>
                <a:spcPts val="0"/>
              </a:spcBef>
              <a:spcAft>
                <a:spcPts val="0"/>
              </a:spcAft>
              <a:buSzPts val="2000"/>
              <a:buChar char="●"/>
            </a:pPr>
            <a:r>
              <a:rPr lang="en"/>
              <a:t>Evaluate musical performances based on expressive elements.</a:t>
            </a:r>
            <a:br>
              <a:rPr lang="en"/>
            </a:br>
            <a:endParaRPr/>
          </a:p>
          <a:p>
            <a:pPr marL="914400" lvl="0" indent="-355600" algn="l" rtl="0">
              <a:lnSpc>
                <a:spcPct val="95000"/>
              </a:lnSpc>
              <a:spcBef>
                <a:spcPts val="0"/>
              </a:spcBef>
              <a:spcAft>
                <a:spcPts val="0"/>
              </a:spcAft>
              <a:buSzPts val="2000"/>
              <a:buChar char="●"/>
            </a:pPr>
            <a:r>
              <a:rPr lang="en"/>
              <a:t>Describe individual luthier contributions in the field of music</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a:t>Reflection</a:t>
            </a:r>
            <a:endParaRPr sz="3220"/>
          </a:p>
        </p:txBody>
      </p:sp>
      <p:sp>
        <p:nvSpPr>
          <p:cNvPr id="81" name="Google Shape;81;p18"/>
          <p:cNvSpPr txBox="1">
            <a:spLocks noGrp="1"/>
          </p:cNvSpPr>
          <p:nvPr>
            <p:ph type="body" idx="1"/>
          </p:nvPr>
        </p:nvSpPr>
        <p:spPr>
          <a:xfrm>
            <a:off x="524775" y="1152475"/>
            <a:ext cx="2785200" cy="3046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Clr>
                <a:schemeClr val="dk1"/>
              </a:buClr>
              <a:buSzPts val="1100"/>
              <a:buFont typeface="Arial"/>
              <a:buNone/>
            </a:pPr>
            <a:r>
              <a:rPr lang="en" sz="2500"/>
              <a:t>Use your worksheet to reflect on your experiences listening to and performing music.</a:t>
            </a:r>
            <a:endParaRPr sz="2500"/>
          </a:p>
        </p:txBody>
      </p:sp>
      <p:pic>
        <p:nvPicPr>
          <p:cNvPr id="82" name="Google Shape;82;p18"/>
          <p:cNvPicPr preferRelativeResize="0"/>
          <p:nvPr/>
        </p:nvPicPr>
        <p:blipFill>
          <a:blip r:embed="rId3">
            <a:alphaModFix/>
          </a:blip>
          <a:stretch>
            <a:fillRect/>
          </a:stretch>
        </p:blipFill>
        <p:spPr>
          <a:xfrm>
            <a:off x="3394550" y="1221100"/>
            <a:ext cx="5361175" cy="2701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What is a luthier?</a:t>
            </a:r>
            <a:endParaRPr sz="3020"/>
          </a:p>
        </p:txBody>
      </p:sp>
      <p:sp>
        <p:nvSpPr>
          <p:cNvPr id="88" name="Google Shape;88;p19"/>
          <p:cNvSpPr txBox="1">
            <a:spLocks noGrp="1"/>
          </p:cNvSpPr>
          <p:nvPr>
            <p:ph type="body" idx="1"/>
          </p:nvPr>
        </p:nvSpPr>
        <p:spPr>
          <a:xfrm>
            <a:off x="524775" y="1239850"/>
            <a:ext cx="3532800" cy="30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800"/>
              <a:t>A luthier is a maker of stringed instruments such as ukuleles, mandolins, violins, </a:t>
            </a:r>
            <a:br>
              <a:rPr lang="en" sz="2800"/>
            </a:br>
            <a:r>
              <a:rPr lang="en" sz="2800"/>
              <a:t>cellos, and guitars.</a:t>
            </a:r>
            <a:endParaRPr sz="2800"/>
          </a:p>
          <a:p>
            <a:pPr marL="0" lvl="0" indent="0" algn="l" rtl="0">
              <a:spcBef>
                <a:spcPts val="1200"/>
              </a:spcBef>
              <a:spcAft>
                <a:spcPts val="0"/>
              </a:spcAft>
              <a:buNone/>
            </a:pPr>
            <a:endParaRPr sz="2800"/>
          </a:p>
          <a:p>
            <a:pPr marL="0" lvl="0" indent="0" algn="l" rtl="0">
              <a:spcBef>
                <a:spcPts val="1200"/>
              </a:spcBef>
              <a:spcAft>
                <a:spcPts val="1200"/>
              </a:spcAft>
              <a:buNone/>
            </a:pPr>
            <a:endParaRPr sz="2800"/>
          </a:p>
        </p:txBody>
      </p:sp>
      <p:pic>
        <p:nvPicPr>
          <p:cNvPr id="89" name="Google Shape;89;p19"/>
          <p:cNvPicPr preferRelativeResize="0"/>
          <p:nvPr/>
        </p:nvPicPr>
        <p:blipFill>
          <a:blip r:embed="rId3">
            <a:alphaModFix/>
          </a:blip>
          <a:stretch>
            <a:fillRect/>
          </a:stretch>
        </p:blipFill>
        <p:spPr>
          <a:xfrm>
            <a:off x="4341250" y="1198200"/>
            <a:ext cx="4120675" cy="27471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0"/>
          <p:cNvSpPr txBox="1">
            <a:spLocks noGrp="1"/>
          </p:cNvSpPr>
          <p:nvPr>
            <p:ph type="title"/>
          </p:nvPr>
        </p:nvSpPr>
        <p:spPr>
          <a:xfrm>
            <a:off x="364750" y="43487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320"/>
              <a:t>How do luthiers adapt to changing needs?</a:t>
            </a:r>
            <a:endParaRPr sz="3320"/>
          </a:p>
        </p:txBody>
      </p:sp>
      <p:sp>
        <p:nvSpPr>
          <p:cNvPr id="95" name="Google Shape;95;p20"/>
          <p:cNvSpPr txBox="1">
            <a:spLocks noGrp="1"/>
          </p:cNvSpPr>
          <p:nvPr>
            <p:ph type="body" idx="1"/>
          </p:nvPr>
        </p:nvSpPr>
        <p:spPr>
          <a:xfrm>
            <a:off x="364750" y="1327075"/>
            <a:ext cx="3911400" cy="223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200"/>
              <a:t>Luthiers work with musicians to develop the best instrument possible; one that serves the need of the musician and helps them use their instrument as a vehicle for personal expression.</a:t>
            </a:r>
            <a:endParaRPr sz="2200"/>
          </a:p>
          <a:p>
            <a:pPr marL="0" lvl="0" indent="0" algn="l" rtl="0">
              <a:spcBef>
                <a:spcPts val="1200"/>
              </a:spcBef>
              <a:spcAft>
                <a:spcPts val="1200"/>
              </a:spcAft>
              <a:buNone/>
            </a:pPr>
            <a:endParaRPr/>
          </a:p>
        </p:txBody>
      </p:sp>
      <p:pic>
        <p:nvPicPr>
          <p:cNvPr id="96" name="Google Shape;96;p20"/>
          <p:cNvPicPr preferRelativeResize="0"/>
          <p:nvPr/>
        </p:nvPicPr>
        <p:blipFill>
          <a:blip r:embed="rId3">
            <a:alphaModFix/>
          </a:blip>
          <a:stretch>
            <a:fillRect/>
          </a:stretch>
        </p:blipFill>
        <p:spPr>
          <a:xfrm>
            <a:off x="4392025" y="1327075"/>
            <a:ext cx="4317625" cy="28818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One example: The Need to be Heard!</a:t>
            </a:r>
            <a:endParaRPr sz="3020"/>
          </a:p>
        </p:txBody>
      </p:sp>
      <p:sp>
        <p:nvSpPr>
          <p:cNvPr id="102" name="Google Shape;102;p21"/>
          <p:cNvSpPr txBox="1">
            <a:spLocks noGrp="1"/>
          </p:cNvSpPr>
          <p:nvPr>
            <p:ph type="body" idx="1"/>
          </p:nvPr>
        </p:nvSpPr>
        <p:spPr>
          <a:xfrm>
            <a:off x="606750" y="1264200"/>
            <a:ext cx="7930500" cy="19920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en" sz="2500"/>
              <a:t>Think of a band that you like to listen to. </a:t>
            </a:r>
            <a:br>
              <a:rPr lang="en" sz="2500"/>
            </a:br>
            <a:endParaRPr sz="2500"/>
          </a:p>
          <a:p>
            <a:pPr marL="457200" lvl="0" indent="-387350" algn="l" rtl="0">
              <a:spcBef>
                <a:spcPts val="0"/>
              </a:spcBef>
              <a:spcAft>
                <a:spcPts val="0"/>
              </a:spcAft>
              <a:buSzPts val="2500"/>
              <a:buChar char="●"/>
            </a:pPr>
            <a:r>
              <a:rPr lang="en" sz="2500"/>
              <a:t>Would it be the same if one or more of the players couldn’t be heard above the rest?  </a:t>
            </a:r>
            <a:br>
              <a:rPr lang="en" sz="2500"/>
            </a:br>
            <a:endParaRPr sz="2500"/>
          </a:p>
          <a:p>
            <a:pPr marL="457200" lvl="0" indent="-387350" algn="l" rtl="0">
              <a:spcBef>
                <a:spcPts val="0"/>
              </a:spcBef>
              <a:spcAft>
                <a:spcPts val="0"/>
              </a:spcAft>
              <a:buSzPts val="2500"/>
              <a:buChar char="●"/>
            </a:pPr>
            <a:r>
              <a:rPr lang="en" sz="2500"/>
              <a:t>How would your listening experience be different?</a:t>
            </a:r>
            <a:endParaRPr sz="2500"/>
          </a:p>
        </p:txBody>
      </p:sp>
      <p:pic>
        <p:nvPicPr>
          <p:cNvPr id="103" name="Google Shape;103;p21"/>
          <p:cNvPicPr preferRelativeResize="0"/>
          <p:nvPr/>
        </p:nvPicPr>
        <p:blipFill>
          <a:blip r:embed="rId3">
            <a:alphaModFix/>
          </a:blip>
          <a:stretch>
            <a:fillRect/>
          </a:stretch>
        </p:blipFill>
        <p:spPr>
          <a:xfrm>
            <a:off x="7072950" y="612725"/>
            <a:ext cx="1631626" cy="12540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2"/>
          <p:cNvSpPr txBox="1">
            <a:spLocks noGrp="1"/>
          </p:cNvSpPr>
          <p:nvPr>
            <p:ph type="body" idx="1"/>
          </p:nvPr>
        </p:nvSpPr>
        <p:spPr>
          <a:xfrm>
            <a:off x="524775" y="1152475"/>
            <a:ext cx="4860900" cy="30465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As ensembles and venues grew larger in the late 1800s, the parlor guitar of the time proved too quiet to accompany louder instruments like the banjo and the mandolin.  Luthiers developed–and have not stopped developing–new volume enhancing guitars that helped musicians be heard in and even above a crowd. </a:t>
            </a:r>
            <a:endParaRPr/>
          </a:p>
          <a:p>
            <a:pPr marL="0" lvl="0" indent="0" algn="l" rtl="0">
              <a:spcBef>
                <a:spcPts val="1200"/>
              </a:spcBef>
              <a:spcAft>
                <a:spcPts val="1200"/>
              </a:spcAft>
              <a:buNone/>
            </a:pPr>
            <a:r>
              <a:rPr lang="en"/>
              <a:t>What are some ways this was accomplished?</a:t>
            </a:r>
            <a:endParaRPr/>
          </a:p>
        </p:txBody>
      </p:sp>
      <p:sp>
        <p:nvSpPr>
          <p:cNvPr id="109" name="Google Shape;109;p2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a:t>Historical Insight</a:t>
            </a:r>
            <a:endParaRPr sz="2500"/>
          </a:p>
        </p:txBody>
      </p:sp>
      <p:pic>
        <p:nvPicPr>
          <p:cNvPr id="110" name="Google Shape;110;p22"/>
          <p:cNvPicPr preferRelativeResize="0"/>
          <p:nvPr/>
        </p:nvPicPr>
        <p:blipFill>
          <a:blip r:embed="rId3">
            <a:alphaModFix/>
          </a:blip>
          <a:stretch>
            <a:fillRect/>
          </a:stretch>
        </p:blipFill>
        <p:spPr>
          <a:xfrm>
            <a:off x="6438525" y="260050"/>
            <a:ext cx="1589500" cy="422807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Gibson L5 1937</a:t>
            </a:r>
            <a:endParaRPr/>
          </a:p>
        </p:txBody>
      </p:sp>
      <p:sp>
        <p:nvSpPr>
          <p:cNvPr id="116" name="Google Shape;116;p23"/>
          <p:cNvSpPr txBox="1">
            <a:spLocks noGrp="1"/>
          </p:cNvSpPr>
          <p:nvPr>
            <p:ph type="body" idx="1"/>
          </p:nvPr>
        </p:nvSpPr>
        <p:spPr>
          <a:xfrm>
            <a:off x="524775" y="1152475"/>
            <a:ext cx="4978500" cy="31008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This guitar that has sound holes shaped like “f’s” similar to the violin or cello.</a:t>
            </a:r>
            <a:endParaRPr/>
          </a:p>
          <a:p>
            <a:pPr marL="0" lvl="0" indent="0" algn="l" rtl="0">
              <a:spcBef>
                <a:spcPts val="1200"/>
              </a:spcBef>
              <a:spcAft>
                <a:spcPts val="0"/>
              </a:spcAft>
              <a:buNone/>
            </a:pPr>
            <a:r>
              <a:rPr lang="en"/>
              <a:t>This guitar has a carved arched top which makes it louder. These types of sound holes are called “F-holes.” </a:t>
            </a:r>
            <a:endParaRPr/>
          </a:p>
          <a:p>
            <a:pPr marL="0" lvl="0" indent="0" algn="l" rtl="0">
              <a:spcBef>
                <a:spcPts val="1200"/>
              </a:spcBef>
              <a:spcAft>
                <a:spcPts val="1200"/>
              </a:spcAft>
              <a:buNone/>
            </a:pPr>
            <a:r>
              <a:rPr lang="en"/>
              <a:t>The f-holes not only let the sound pass through to the audience, they also tune the sound and maintain the integrity of the archtop structure.</a:t>
            </a:r>
            <a:endParaRPr sz="1100" i="1">
              <a:solidFill>
                <a:srgbClr val="000000"/>
              </a:solidFill>
            </a:endParaRPr>
          </a:p>
        </p:txBody>
      </p:sp>
      <p:pic>
        <p:nvPicPr>
          <p:cNvPr id="117" name="Google Shape;117;p23"/>
          <p:cNvPicPr preferRelativeResize="0"/>
          <p:nvPr/>
        </p:nvPicPr>
        <p:blipFill>
          <a:blip r:embed="rId3">
            <a:alphaModFix/>
          </a:blip>
          <a:stretch>
            <a:fillRect/>
          </a:stretch>
        </p:blipFill>
        <p:spPr>
          <a:xfrm>
            <a:off x="6474075" y="268475"/>
            <a:ext cx="1751374" cy="41969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Ovation Balladeer 1968</a:t>
            </a:r>
            <a:endParaRPr/>
          </a:p>
        </p:txBody>
      </p:sp>
      <p:sp>
        <p:nvSpPr>
          <p:cNvPr id="123" name="Google Shape;123;p24"/>
          <p:cNvSpPr txBox="1">
            <a:spLocks noGrp="1"/>
          </p:cNvSpPr>
          <p:nvPr>
            <p:ph type="body" idx="1"/>
          </p:nvPr>
        </p:nvSpPr>
        <p:spPr>
          <a:xfrm>
            <a:off x="524775" y="1228625"/>
            <a:ext cx="5948400" cy="30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The maker of this guitar, Charles Kaman, was an aeronautical engineer with an interest in guitars. He developed this acoustic guitar using aerospace </a:t>
            </a:r>
            <a:r>
              <a:rPr lang="en" sz="1800" u="sng">
                <a:solidFill>
                  <a:schemeClr val="hlink"/>
                </a:solidFill>
                <a:hlinkClick r:id="rId3"/>
              </a:rPr>
              <a:t>composite materials</a:t>
            </a:r>
            <a:r>
              <a:rPr lang="en" sz="1800"/>
              <a:t>. </a:t>
            </a:r>
            <a:endParaRPr sz="1800"/>
          </a:p>
          <a:p>
            <a:pPr marL="0" lvl="0" indent="0" algn="l" rtl="0">
              <a:spcBef>
                <a:spcPts val="1200"/>
              </a:spcBef>
              <a:spcAft>
                <a:spcPts val="0"/>
              </a:spcAft>
              <a:buNone/>
            </a:pPr>
            <a:r>
              <a:rPr lang="en" sz="1800"/>
              <a:t>His design featured a rounded back made from Lyrachord, similar to materials used in helicopter rotors.  </a:t>
            </a:r>
            <a:br>
              <a:rPr lang="en" sz="1800"/>
            </a:br>
            <a:r>
              <a:rPr lang="en" sz="1800"/>
              <a:t>This material gives the guitar noticeably more volume than comparably sized all-wood guitars. </a:t>
            </a:r>
            <a:endParaRPr sz="1000">
              <a:solidFill>
                <a:schemeClr val="dk1"/>
              </a:solidFill>
              <a:highlight>
                <a:srgbClr val="FFFFFF"/>
              </a:highlight>
              <a:latin typeface="Calibri"/>
              <a:ea typeface="Calibri"/>
              <a:cs typeface="Calibri"/>
              <a:sym typeface="Calibri"/>
            </a:endParaRPr>
          </a:p>
          <a:p>
            <a:pPr marL="0" lvl="0" indent="0" algn="l" rtl="0">
              <a:spcBef>
                <a:spcPts val="1200"/>
              </a:spcBef>
              <a:spcAft>
                <a:spcPts val="0"/>
              </a:spcAft>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100" i="1">
              <a:solidFill>
                <a:schemeClr val="dk1"/>
              </a:solidFill>
            </a:endParaRPr>
          </a:p>
        </p:txBody>
      </p:sp>
      <p:pic>
        <p:nvPicPr>
          <p:cNvPr id="124" name="Google Shape;124;p24"/>
          <p:cNvPicPr preferRelativeResize="0"/>
          <p:nvPr/>
        </p:nvPicPr>
        <p:blipFill>
          <a:blip r:embed="rId4">
            <a:alphaModFix/>
          </a:blip>
          <a:stretch>
            <a:fillRect/>
          </a:stretch>
        </p:blipFill>
        <p:spPr>
          <a:xfrm>
            <a:off x="6651800" y="228775"/>
            <a:ext cx="1686600" cy="43009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Rainsong DR1100 Dreadnought 2003</a:t>
            </a:r>
            <a:endParaRPr/>
          </a:p>
        </p:txBody>
      </p:sp>
      <p:sp>
        <p:nvSpPr>
          <p:cNvPr id="130" name="Google Shape;130;p25"/>
          <p:cNvSpPr txBox="1">
            <a:spLocks noGrp="1"/>
          </p:cNvSpPr>
          <p:nvPr>
            <p:ph type="body" idx="1"/>
          </p:nvPr>
        </p:nvSpPr>
        <p:spPr>
          <a:xfrm>
            <a:off x="524775" y="604100"/>
            <a:ext cx="5506800" cy="311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i="1">
                <a:latin typeface="Barlow"/>
                <a:ea typeface="Barlow"/>
                <a:cs typeface="Barlow"/>
                <a:sym typeface="Barlow"/>
              </a:rPr>
              <a:t> </a:t>
            </a:r>
            <a:endParaRPr b="1" i="1">
              <a:latin typeface="Barlow"/>
              <a:ea typeface="Barlow"/>
              <a:cs typeface="Barlow"/>
              <a:sym typeface="Barlow"/>
            </a:endParaRPr>
          </a:p>
          <a:p>
            <a:pPr marL="0" lvl="0" indent="0" algn="l" rtl="0">
              <a:spcBef>
                <a:spcPts val="1200"/>
              </a:spcBef>
              <a:spcAft>
                <a:spcPts val="0"/>
              </a:spcAft>
              <a:buNone/>
            </a:pPr>
            <a:r>
              <a:rPr lang="en" sz="1600"/>
              <a:t>Rainsong guitars were developed by plasma physicist, Dr. John Decker, who explored alternate materials after seeing a guitarist caught in a rainstorm in Hawaii.</a:t>
            </a:r>
            <a:endParaRPr sz="1600"/>
          </a:p>
          <a:p>
            <a:pPr marL="0" lvl="0" indent="0" algn="l" rtl="0">
              <a:spcBef>
                <a:spcPts val="1200"/>
              </a:spcBef>
              <a:spcAft>
                <a:spcPts val="1200"/>
              </a:spcAft>
              <a:buNone/>
            </a:pPr>
            <a:r>
              <a:rPr lang="en" sz="1600"/>
              <a:t>Released in 1995, his guitars were made from graphite fiber, a very strong but lightweight material that gives the guitar a bright and clear sound.  This guitar is constructed without any internal bracing which, when combined with graphite’s lightness and rigidity, reduces damping and makes them louder. This guitar was impervious to environmental changes – including sudden rainstorms.</a:t>
            </a:r>
            <a:endParaRPr sz="1600" i="1">
              <a:solidFill>
                <a:schemeClr val="dk1"/>
              </a:solidFill>
            </a:endParaRPr>
          </a:p>
        </p:txBody>
      </p:sp>
      <p:pic>
        <p:nvPicPr>
          <p:cNvPr id="131" name="Google Shape;131;p25"/>
          <p:cNvPicPr preferRelativeResize="0"/>
          <p:nvPr/>
        </p:nvPicPr>
        <p:blipFill>
          <a:blip r:embed="rId3">
            <a:alphaModFix/>
          </a:blip>
          <a:stretch>
            <a:fillRect/>
          </a:stretch>
        </p:blipFill>
        <p:spPr>
          <a:xfrm>
            <a:off x="6573400" y="343950"/>
            <a:ext cx="1690899" cy="4188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Chris Knutsen Harp Guitar 1908</a:t>
            </a:r>
            <a:endParaRPr/>
          </a:p>
        </p:txBody>
      </p:sp>
      <p:sp>
        <p:nvSpPr>
          <p:cNvPr id="137" name="Google Shape;137;p26"/>
          <p:cNvSpPr txBox="1">
            <a:spLocks noGrp="1"/>
          </p:cNvSpPr>
          <p:nvPr>
            <p:ph type="body" idx="1"/>
          </p:nvPr>
        </p:nvSpPr>
        <p:spPr>
          <a:xfrm>
            <a:off x="524775" y="1208325"/>
            <a:ext cx="5372700" cy="30465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770"/>
              <a:buNone/>
            </a:pPr>
            <a:r>
              <a:rPr lang="en" sz="1700"/>
              <a:t>This guitar is called a “harp guitar” and the extra strings are called “floating strings.” This extra arm helps to create more sound and gives a musician more range.</a:t>
            </a:r>
            <a:endParaRPr sz="1700"/>
          </a:p>
          <a:p>
            <a:pPr marL="0" lvl="0" indent="0" algn="l" rtl="0">
              <a:lnSpc>
                <a:spcPct val="105000"/>
              </a:lnSpc>
              <a:spcBef>
                <a:spcPts val="1200"/>
              </a:spcBef>
              <a:spcAft>
                <a:spcPts val="0"/>
              </a:spcAft>
              <a:buClr>
                <a:schemeClr val="dk1"/>
              </a:buClr>
              <a:buSzPts val="770"/>
              <a:buFont typeface="Arial"/>
              <a:buNone/>
            </a:pPr>
            <a:r>
              <a:rPr lang="en" sz="1700"/>
              <a:t>Though their exact origins are uncertain, harp guitars – guitars with a number of additional “floating” unstopped strings – seem to have appeared in Europe in the early to mid-1800s as a means to extend the guitar’s low end and increase volume.</a:t>
            </a:r>
            <a:endParaRPr sz="1700"/>
          </a:p>
          <a:p>
            <a:pPr marL="0" lvl="0" indent="0" algn="l" rtl="0">
              <a:lnSpc>
                <a:spcPct val="105000"/>
              </a:lnSpc>
              <a:spcBef>
                <a:spcPts val="1200"/>
              </a:spcBef>
              <a:spcAft>
                <a:spcPts val="1200"/>
              </a:spcAft>
              <a:buSzPts val="770"/>
              <a:buNone/>
            </a:pPr>
            <a:endParaRPr sz="1400"/>
          </a:p>
        </p:txBody>
      </p:sp>
      <p:pic>
        <p:nvPicPr>
          <p:cNvPr id="138" name="Google Shape;138;p26"/>
          <p:cNvPicPr preferRelativeResize="0"/>
          <p:nvPr/>
        </p:nvPicPr>
        <p:blipFill>
          <a:blip r:embed="rId3">
            <a:alphaModFix/>
          </a:blip>
          <a:stretch>
            <a:fillRect/>
          </a:stretch>
        </p:blipFill>
        <p:spPr>
          <a:xfrm>
            <a:off x="6698475" y="343950"/>
            <a:ext cx="1484050" cy="40934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80"/>
              <a:t>National Resonator Guitar Prototype 1926-27</a:t>
            </a:r>
            <a:endParaRPr sz="2580"/>
          </a:p>
        </p:txBody>
      </p:sp>
      <p:sp>
        <p:nvSpPr>
          <p:cNvPr id="144" name="Google Shape;144;p27"/>
          <p:cNvSpPr txBox="1">
            <a:spLocks noGrp="1"/>
          </p:cNvSpPr>
          <p:nvPr>
            <p:ph type="body" idx="1"/>
          </p:nvPr>
        </p:nvSpPr>
        <p:spPr>
          <a:xfrm>
            <a:off x="524775" y="1109125"/>
            <a:ext cx="6177900" cy="3268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The resonator cones work like megaphones and make the sound louder.</a:t>
            </a:r>
            <a:endParaRPr sz="1600"/>
          </a:p>
          <a:p>
            <a:pPr marL="0" lvl="0" indent="0" algn="l" rtl="0">
              <a:spcBef>
                <a:spcPts val="1200"/>
              </a:spcBef>
              <a:spcAft>
                <a:spcPts val="1200"/>
              </a:spcAft>
              <a:buClr>
                <a:schemeClr val="dk1"/>
              </a:buClr>
              <a:buSzPts val="1100"/>
              <a:buFont typeface="Arial"/>
              <a:buNone/>
            </a:pPr>
            <a:r>
              <a:rPr lang="en" sz="1600"/>
              <a:t>In the 1920s, vaudeville steel guitarist George Beauchamp (pronounced Beecham) asked inventor John Dopyera to devise a way to amplify the sound of a guitar. Dopyera experimented with placing resonating cones in the body of the instrument, and in 1927 he and Beauchamp were making resonator guitars with Hawaiian-style bodies under the name National String Instrument Company. This example, made of nickel silver, was National's first prototype guitar with three resonators.</a:t>
            </a:r>
            <a:endParaRPr sz="1600"/>
          </a:p>
        </p:txBody>
      </p:sp>
      <p:pic>
        <p:nvPicPr>
          <p:cNvPr id="145" name="Google Shape;145;p27"/>
          <p:cNvPicPr preferRelativeResize="0"/>
          <p:nvPr/>
        </p:nvPicPr>
        <p:blipFill>
          <a:blip r:embed="rId3">
            <a:alphaModFix/>
          </a:blip>
          <a:stretch>
            <a:fillRect/>
          </a:stretch>
        </p:blipFill>
        <p:spPr>
          <a:xfrm>
            <a:off x="7131750" y="260050"/>
            <a:ext cx="1572825" cy="422834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8"/>
          <p:cNvSpPr txBox="1">
            <a:spLocks noGrp="1"/>
          </p:cNvSpPr>
          <p:nvPr>
            <p:ph type="title"/>
          </p:nvPr>
        </p:nvSpPr>
        <p:spPr>
          <a:xfrm>
            <a:off x="524775" y="2926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watch luthiers in action.</a:t>
            </a:r>
            <a:endParaRPr/>
          </a:p>
        </p:txBody>
      </p:sp>
      <p:sp>
        <p:nvSpPr>
          <p:cNvPr id="151" name="Google Shape;151;p28"/>
          <p:cNvSpPr txBox="1">
            <a:spLocks noGrp="1"/>
          </p:cNvSpPr>
          <p:nvPr>
            <p:ph type="body" idx="1"/>
          </p:nvPr>
        </p:nvSpPr>
        <p:spPr>
          <a:xfrm>
            <a:off x="524775" y="931250"/>
            <a:ext cx="7930500" cy="110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Guitars can be made in factories or small workshops.</a:t>
            </a:r>
            <a:endParaRPr/>
          </a:p>
          <a:p>
            <a:pPr marL="0" lvl="0" indent="0" algn="l" rtl="0">
              <a:spcBef>
                <a:spcPts val="1200"/>
              </a:spcBef>
              <a:spcAft>
                <a:spcPts val="1200"/>
              </a:spcAft>
              <a:buNone/>
            </a:pPr>
            <a:r>
              <a:rPr lang="en" sz="1800"/>
              <a:t>As you watch the videos, answer the questions on your worksheets.</a:t>
            </a:r>
            <a:endParaRPr sz="1800"/>
          </a:p>
        </p:txBody>
      </p:sp>
      <p:sp>
        <p:nvSpPr>
          <p:cNvPr id="152" name="Google Shape;152;p28"/>
          <p:cNvSpPr/>
          <p:nvPr/>
        </p:nvSpPr>
        <p:spPr>
          <a:xfrm rot="5400000">
            <a:off x="2136056" y="3000542"/>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pic>
        <p:nvPicPr>
          <p:cNvPr id="153" name="Google Shape;153;p28" title="FF-MANZER-THUMB.jpg">
            <a:hlinkClick r:id="" action="ppaction://hlinkshowjump?jump=nextslide"/>
          </p:cNvPr>
          <p:cNvPicPr preferRelativeResize="0"/>
          <p:nvPr/>
        </p:nvPicPr>
        <p:blipFill>
          <a:blip r:embed="rId3">
            <a:alphaModFix/>
          </a:blip>
          <a:stretch>
            <a:fillRect/>
          </a:stretch>
        </p:blipFill>
        <p:spPr>
          <a:xfrm>
            <a:off x="562775" y="2264475"/>
            <a:ext cx="4009225" cy="1891139"/>
          </a:xfrm>
          <a:prstGeom prst="rect">
            <a:avLst/>
          </a:prstGeom>
          <a:solidFill>
            <a:srgbClr val="01486B"/>
          </a:solidFill>
          <a:ln w="76200" cap="flat" cmpd="sng">
            <a:solidFill>
              <a:schemeClr val="accent6"/>
            </a:solidFill>
            <a:prstDash val="solid"/>
            <a:round/>
            <a:headEnd type="none" w="sm" len="sm"/>
            <a:tailEnd type="none" w="sm" len="sm"/>
          </a:ln>
        </p:spPr>
      </p:pic>
      <p:sp>
        <p:nvSpPr>
          <p:cNvPr id="154" name="Google Shape;154;p28"/>
          <p:cNvSpPr/>
          <p:nvPr/>
        </p:nvSpPr>
        <p:spPr>
          <a:xfrm rot="5400000">
            <a:off x="2189456" y="2975417"/>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nvGrpSpPr>
          <p:cNvPr id="155" name="Google Shape;155;p28"/>
          <p:cNvGrpSpPr/>
          <p:nvPr/>
        </p:nvGrpSpPr>
        <p:grpSpPr>
          <a:xfrm>
            <a:off x="4843889" y="2264472"/>
            <a:ext cx="3788039" cy="1891176"/>
            <a:chOff x="5010325" y="2285350"/>
            <a:chExt cx="3563201" cy="1680746"/>
          </a:xfrm>
        </p:grpSpPr>
        <p:pic>
          <p:nvPicPr>
            <p:cNvPr id="156" name="Google Shape;156;p28" title="FF-MARTIN-THUMB.jpg">
              <a:hlinkClick r:id="rId4" action="ppaction://hlinksldjump"/>
            </p:cNvPr>
            <p:cNvPicPr preferRelativeResize="0"/>
            <p:nvPr/>
          </p:nvPicPr>
          <p:blipFill>
            <a:blip r:embed="rId5">
              <a:alphaModFix/>
            </a:blip>
            <a:stretch>
              <a:fillRect/>
            </a:stretch>
          </p:blipFill>
          <p:spPr>
            <a:xfrm>
              <a:off x="5010325" y="2285350"/>
              <a:ext cx="3563201" cy="1680746"/>
            </a:xfrm>
            <a:prstGeom prst="rect">
              <a:avLst/>
            </a:prstGeom>
            <a:noFill/>
            <a:ln w="76200" cap="flat" cmpd="sng">
              <a:solidFill>
                <a:schemeClr val="accent6"/>
              </a:solidFill>
              <a:prstDash val="solid"/>
              <a:round/>
              <a:headEnd type="none" w="sm" len="sm"/>
              <a:tailEnd type="none" w="sm" len="sm"/>
            </a:ln>
          </p:spPr>
        </p:pic>
        <p:sp>
          <p:nvSpPr>
            <p:cNvPr id="157" name="Google Shape;157;p28"/>
            <p:cNvSpPr/>
            <p:nvPr/>
          </p:nvSpPr>
          <p:spPr>
            <a:xfrm rot="5400000">
              <a:off x="6647069" y="297543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2" name="S1_Video_ManzerShopFF">
            <a:hlinkClick r:id="" action="ppaction://media"/>
            <a:extLst>
              <a:ext uri="{FF2B5EF4-FFF2-40B4-BE49-F238E27FC236}">
                <a16:creationId xmlns:a16="http://schemas.microsoft.com/office/drawing/2014/main" id="{92711167-40EC-A79A-94FA-041884F243B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34140" y="385187"/>
            <a:ext cx="7075719" cy="39800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68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0"/>
          <p:cNvSpPr txBox="1">
            <a:spLocks noGrp="1"/>
          </p:cNvSpPr>
          <p:nvPr>
            <p:ph type="title"/>
          </p:nvPr>
        </p:nvSpPr>
        <p:spPr>
          <a:xfrm>
            <a:off x="524775" y="2926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watch luthiers in action.</a:t>
            </a:r>
            <a:endParaRPr/>
          </a:p>
        </p:txBody>
      </p:sp>
      <p:sp>
        <p:nvSpPr>
          <p:cNvPr id="168" name="Google Shape;168;p30"/>
          <p:cNvSpPr txBox="1">
            <a:spLocks noGrp="1"/>
          </p:cNvSpPr>
          <p:nvPr>
            <p:ph type="body" idx="1"/>
          </p:nvPr>
        </p:nvSpPr>
        <p:spPr>
          <a:xfrm>
            <a:off x="524775" y="824100"/>
            <a:ext cx="7930500" cy="110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Guitars can be made in factories or small workshops.</a:t>
            </a:r>
            <a:endParaRPr/>
          </a:p>
          <a:p>
            <a:pPr marL="0" lvl="0" indent="0" algn="l" rtl="0">
              <a:spcBef>
                <a:spcPts val="1200"/>
              </a:spcBef>
              <a:spcAft>
                <a:spcPts val="1200"/>
              </a:spcAft>
              <a:buNone/>
            </a:pPr>
            <a:r>
              <a:rPr lang="en" sz="1800"/>
              <a:t>As you watch the videos, answer the questions on your worksheets.</a:t>
            </a:r>
            <a:endParaRPr sz="1800"/>
          </a:p>
        </p:txBody>
      </p:sp>
      <p:grpSp>
        <p:nvGrpSpPr>
          <p:cNvPr id="169" name="Google Shape;169;p30"/>
          <p:cNvGrpSpPr/>
          <p:nvPr/>
        </p:nvGrpSpPr>
        <p:grpSpPr>
          <a:xfrm>
            <a:off x="4836756" y="2289668"/>
            <a:ext cx="3705729" cy="1996895"/>
            <a:chOff x="5020375" y="2289600"/>
            <a:chExt cx="3563201" cy="1680746"/>
          </a:xfrm>
        </p:grpSpPr>
        <p:pic>
          <p:nvPicPr>
            <p:cNvPr id="170" name="Google Shape;170;p30" title="FF-MARTIN-THUMB.jpg">
              <a:hlinkClick r:id="rId3" action="ppaction://hlinksldjump"/>
            </p:cNvPr>
            <p:cNvPicPr preferRelativeResize="0"/>
            <p:nvPr/>
          </p:nvPicPr>
          <p:blipFill>
            <a:blip r:embed="rId4">
              <a:alphaModFix/>
            </a:blip>
            <a:stretch>
              <a:fillRect/>
            </a:stretch>
          </p:blipFill>
          <p:spPr>
            <a:xfrm>
              <a:off x="5020375" y="2289600"/>
              <a:ext cx="3563201" cy="1680746"/>
            </a:xfrm>
            <a:prstGeom prst="rect">
              <a:avLst/>
            </a:prstGeom>
            <a:noFill/>
            <a:ln w="76200" cap="flat" cmpd="sng">
              <a:solidFill>
                <a:schemeClr val="accent6"/>
              </a:solidFill>
              <a:prstDash val="solid"/>
              <a:round/>
              <a:headEnd type="none" w="sm" len="sm"/>
              <a:tailEnd type="none" w="sm" len="sm"/>
            </a:ln>
          </p:spPr>
        </p:pic>
        <p:sp>
          <p:nvSpPr>
            <p:cNvPr id="171" name="Google Shape;171;p30">
              <a:hlinkClick r:id="rId3" action="ppaction://hlinksldjump"/>
            </p:cNvPr>
            <p:cNvSpPr/>
            <p:nvPr/>
          </p:nvSpPr>
          <p:spPr>
            <a:xfrm rot="5400000">
              <a:off x="6647069" y="297543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172" name="Google Shape;172;p30"/>
          <p:cNvSpPr/>
          <p:nvPr/>
        </p:nvSpPr>
        <p:spPr>
          <a:xfrm rot="5400000">
            <a:off x="2136056" y="3000542"/>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nvGrpSpPr>
          <p:cNvPr id="173" name="Google Shape;173;p30"/>
          <p:cNvGrpSpPr/>
          <p:nvPr/>
        </p:nvGrpSpPr>
        <p:grpSpPr>
          <a:xfrm>
            <a:off x="562765" y="2264474"/>
            <a:ext cx="3747062" cy="1996899"/>
            <a:chOff x="562775" y="2264475"/>
            <a:chExt cx="3563201" cy="1680750"/>
          </a:xfrm>
        </p:grpSpPr>
        <p:pic>
          <p:nvPicPr>
            <p:cNvPr id="174" name="Google Shape;174;p30" title="FF-MANZER-THUMB.jpg">
              <a:hlinkClick r:id="rId5" action="ppaction://hlinksldjump"/>
            </p:cNvPr>
            <p:cNvPicPr preferRelativeResize="0"/>
            <p:nvPr/>
          </p:nvPicPr>
          <p:blipFill>
            <a:blip r:embed="rId6">
              <a:alphaModFix/>
            </a:blip>
            <a:stretch>
              <a:fillRect/>
            </a:stretch>
          </p:blipFill>
          <p:spPr>
            <a:xfrm>
              <a:off x="562775" y="2264475"/>
              <a:ext cx="3563201" cy="1680750"/>
            </a:xfrm>
            <a:prstGeom prst="rect">
              <a:avLst/>
            </a:prstGeom>
            <a:solidFill>
              <a:srgbClr val="01486B"/>
            </a:solidFill>
            <a:ln w="76200" cap="flat" cmpd="sng">
              <a:solidFill>
                <a:schemeClr val="accent6"/>
              </a:solidFill>
              <a:prstDash val="solid"/>
              <a:round/>
              <a:headEnd type="none" w="sm" len="sm"/>
              <a:tailEnd type="none" w="sm" len="sm"/>
            </a:ln>
          </p:spPr>
        </p:pic>
        <p:sp>
          <p:nvSpPr>
            <p:cNvPr id="175" name="Google Shape;175;p30"/>
            <p:cNvSpPr/>
            <p:nvPr/>
          </p:nvSpPr>
          <p:spPr>
            <a:xfrm rot="5400000">
              <a:off x="2189456" y="2975417"/>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2" name="S1_Video_MartinFactory">
            <a:hlinkClick r:id="" action="ppaction://media"/>
            <a:extLst>
              <a:ext uri="{FF2B5EF4-FFF2-40B4-BE49-F238E27FC236}">
                <a16:creationId xmlns:a16="http://schemas.microsoft.com/office/drawing/2014/main" id="{9E493DD4-01A0-9935-F38F-1114EA88296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18282" y="382385"/>
            <a:ext cx="7107435" cy="39979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6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2680"/>
              <a:t>The People Behind the Instruments</a:t>
            </a:r>
            <a:endParaRPr sz="2680"/>
          </a:p>
        </p:txBody>
      </p:sp>
      <p:sp>
        <p:nvSpPr>
          <p:cNvPr id="186" name="Google Shape;186;p32"/>
          <p:cNvSpPr txBox="1">
            <a:spLocks noGrp="1"/>
          </p:cNvSpPr>
          <p:nvPr>
            <p:ph type="body" idx="1"/>
          </p:nvPr>
        </p:nvSpPr>
        <p:spPr>
          <a:xfrm>
            <a:off x="0" y="1017725"/>
            <a:ext cx="4047300" cy="801600"/>
          </a:xfrm>
          <a:prstGeom prst="rect">
            <a:avLst/>
          </a:prstGeom>
        </p:spPr>
        <p:txBody>
          <a:bodyPr spcFirstLastPara="1" wrap="square" lIns="91425" tIns="91425" rIns="91425" bIns="91425" anchor="t" anchorCtr="0">
            <a:noAutofit/>
          </a:bodyPr>
          <a:lstStyle/>
          <a:p>
            <a:pPr marL="457200" lvl="0" indent="0" algn="l" rtl="0">
              <a:lnSpc>
                <a:spcPct val="100000"/>
              </a:lnSpc>
              <a:spcBef>
                <a:spcPts val="0"/>
              </a:spcBef>
              <a:spcAft>
                <a:spcPts val="1200"/>
              </a:spcAft>
              <a:buNone/>
            </a:pPr>
            <a:r>
              <a:rPr lang="en" sz="1502"/>
              <a:t>Listen to the interview with </a:t>
            </a:r>
            <a:r>
              <a:rPr lang="en" sz="1502" b="1">
                <a:latin typeface="Barlow"/>
                <a:ea typeface="Barlow"/>
                <a:cs typeface="Barlow"/>
                <a:sym typeface="Barlow"/>
              </a:rPr>
              <a:t>Bob Benedetto </a:t>
            </a:r>
            <a:r>
              <a:rPr lang="en" sz="1502"/>
              <a:t>of </a:t>
            </a:r>
            <a:r>
              <a:rPr lang="en" sz="1502" b="1">
                <a:latin typeface="Barlow"/>
                <a:ea typeface="Barlow"/>
                <a:cs typeface="Barlow"/>
                <a:sym typeface="Barlow"/>
              </a:rPr>
              <a:t>Benedetto Guitars</a:t>
            </a:r>
            <a:r>
              <a:rPr lang="en" sz="1502"/>
              <a:t>, and answer the question on your worksheet.</a:t>
            </a:r>
            <a:endParaRPr sz="1502"/>
          </a:p>
        </p:txBody>
      </p:sp>
      <p:sp>
        <p:nvSpPr>
          <p:cNvPr id="187" name="Google Shape;187;p32"/>
          <p:cNvSpPr txBox="1"/>
          <p:nvPr/>
        </p:nvSpPr>
        <p:spPr>
          <a:xfrm>
            <a:off x="4124950" y="1040075"/>
            <a:ext cx="4579500" cy="756900"/>
          </a:xfrm>
          <a:prstGeom prst="rect">
            <a:avLst/>
          </a:prstGeom>
          <a:noFill/>
          <a:ln>
            <a:noFill/>
          </a:ln>
        </p:spPr>
        <p:txBody>
          <a:bodyPr spcFirstLastPara="1" wrap="square" lIns="91425" tIns="91425" rIns="91425" bIns="91425" anchor="t" anchorCtr="0">
            <a:noAutofit/>
          </a:bodyPr>
          <a:lstStyle/>
          <a:p>
            <a:pPr marL="457200" lvl="0" indent="0" algn="l" rtl="0">
              <a:lnSpc>
                <a:spcPct val="100000"/>
              </a:lnSpc>
              <a:spcBef>
                <a:spcPts val="0"/>
              </a:spcBef>
              <a:spcAft>
                <a:spcPts val="1200"/>
              </a:spcAft>
              <a:buNone/>
            </a:pPr>
            <a:r>
              <a:rPr lang="en" sz="1500">
                <a:solidFill>
                  <a:schemeClr val="dk2"/>
                </a:solidFill>
                <a:latin typeface="Barlow Medium"/>
                <a:ea typeface="Barlow Medium"/>
                <a:cs typeface="Barlow Medium"/>
                <a:sym typeface="Barlow Medium"/>
              </a:rPr>
              <a:t>Listen to the interview with </a:t>
            </a:r>
            <a:r>
              <a:rPr lang="en" sz="1500" b="1">
                <a:solidFill>
                  <a:schemeClr val="dk2"/>
                </a:solidFill>
                <a:latin typeface="Barlow"/>
                <a:ea typeface="Barlow"/>
                <a:cs typeface="Barlow"/>
                <a:sym typeface="Barlow"/>
              </a:rPr>
              <a:t>Bob Taylor</a:t>
            </a:r>
            <a:r>
              <a:rPr lang="en" sz="1500">
                <a:solidFill>
                  <a:schemeClr val="dk2"/>
                </a:solidFill>
                <a:latin typeface="Barlow Medium"/>
                <a:ea typeface="Barlow Medium"/>
                <a:cs typeface="Barlow Medium"/>
                <a:sym typeface="Barlow Medium"/>
              </a:rPr>
              <a:t>, founder and owner of the </a:t>
            </a:r>
            <a:r>
              <a:rPr lang="en" sz="1500" b="1">
                <a:solidFill>
                  <a:schemeClr val="dk2"/>
                </a:solidFill>
                <a:latin typeface="Barlow"/>
                <a:ea typeface="Barlow"/>
                <a:cs typeface="Barlow"/>
                <a:sym typeface="Barlow"/>
              </a:rPr>
              <a:t>Taylor Guitar Company</a:t>
            </a:r>
            <a:r>
              <a:rPr lang="en" sz="1500">
                <a:solidFill>
                  <a:schemeClr val="dk2"/>
                </a:solidFill>
                <a:latin typeface="Barlow Medium"/>
                <a:ea typeface="Barlow Medium"/>
                <a:cs typeface="Barlow Medium"/>
                <a:sym typeface="Barlow Medium"/>
              </a:rPr>
              <a:t>, and answer the question on your worksheet.</a:t>
            </a:r>
            <a:endParaRPr sz="1500">
              <a:solidFill>
                <a:schemeClr val="dk2"/>
              </a:solidFill>
              <a:latin typeface="Barlow Medium"/>
              <a:ea typeface="Barlow Medium"/>
              <a:cs typeface="Barlow Medium"/>
              <a:sym typeface="Barlow Medium"/>
            </a:endParaRPr>
          </a:p>
        </p:txBody>
      </p:sp>
      <p:grpSp>
        <p:nvGrpSpPr>
          <p:cNvPr id="188" name="Google Shape;188;p32"/>
          <p:cNvGrpSpPr/>
          <p:nvPr/>
        </p:nvGrpSpPr>
        <p:grpSpPr>
          <a:xfrm>
            <a:off x="4750175" y="1978925"/>
            <a:ext cx="4047298" cy="2276586"/>
            <a:chOff x="4750175" y="1978925"/>
            <a:chExt cx="4047298" cy="2276586"/>
          </a:xfrm>
        </p:grpSpPr>
        <p:pic>
          <p:nvPicPr>
            <p:cNvPr id="189" name="Google Shape;189;p32" title="Taylor_TH.jpg">
              <a:hlinkClick r:id="" action="ppaction://noaction"/>
            </p:cNvPr>
            <p:cNvPicPr preferRelativeResize="0"/>
            <p:nvPr/>
          </p:nvPicPr>
          <p:blipFill>
            <a:blip r:embed="rId3">
              <a:alphaModFix/>
            </a:blip>
            <a:stretch>
              <a:fillRect/>
            </a:stretch>
          </p:blipFill>
          <p:spPr>
            <a:xfrm>
              <a:off x="4750175" y="1978925"/>
              <a:ext cx="4047298" cy="2276586"/>
            </a:xfrm>
            <a:prstGeom prst="rect">
              <a:avLst/>
            </a:prstGeom>
            <a:noFill/>
            <a:ln w="76200" cap="flat" cmpd="sng">
              <a:solidFill>
                <a:schemeClr val="accent6"/>
              </a:solidFill>
              <a:prstDash val="solid"/>
              <a:round/>
              <a:headEnd type="none" w="sm" len="sm"/>
              <a:tailEnd type="none" w="sm" len="sm"/>
            </a:ln>
          </p:spPr>
        </p:pic>
        <p:sp>
          <p:nvSpPr>
            <p:cNvPr id="190" name="Google Shape;190;p32">
              <a:hlinkClick r:id="" action="ppaction://noaction"/>
            </p:cNvPr>
            <p:cNvSpPr/>
            <p:nvPr/>
          </p:nvSpPr>
          <p:spPr>
            <a:xfrm rot="5400000">
              <a:off x="6618906" y="298778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grpSp>
        <p:nvGrpSpPr>
          <p:cNvPr id="191" name="Google Shape;191;p32"/>
          <p:cNvGrpSpPr/>
          <p:nvPr/>
        </p:nvGrpSpPr>
        <p:grpSpPr>
          <a:xfrm>
            <a:off x="361475" y="1977763"/>
            <a:ext cx="4047300" cy="2278887"/>
            <a:chOff x="361475" y="1977763"/>
            <a:chExt cx="4047300" cy="2278887"/>
          </a:xfrm>
        </p:grpSpPr>
        <p:pic>
          <p:nvPicPr>
            <p:cNvPr id="192" name="Google Shape;192;p32" title="OH-BENEDETTO1-TH.jpg">
              <a:hlinkClick r:id="" action="ppaction://hlinkshowjump?jump=nextslide"/>
            </p:cNvPr>
            <p:cNvPicPr preferRelativeResize="0"/>
            <p:nvPr/>
          </p:nvPicPr>
          <p:blipFill>
            <a:blip r:embed="rId4">
              <a:alphaModFix/>
            </a:blip>
            <a:stretch>
              <a:fillRect/>
            </a:stretch>
          </p:blipFill>
          <p:spPr>
            <a:xfrm>
              <a:off x="361475" y="1977763"/>
              <a:ext cx="4047300" cy="2278887"/>
            </a:xfrm>
            <a:prstGeom prst="rect">
              <a:avLst/>
            </a:prstGeom>
            <a:noFill/>
            <a:ln w="76200" cap="flat" cmpd="sng">
              <a:solidFill>
                <a:schemeClr val="accent6"/>
              </a:solidFill>
              <a:prstDash val="solid"/>
              <a:round/>
              <a:headEnd type="none" w="sm" len="sm"/>
              <a:tailEnd type="none" w="sm" len="sm"/>
            </a:ln>
          </p:spPr>
        </p:pic>
        <p:sp>
          <p:nvSpPr>
            <p:cNvPr id="193" name="Google Shape;193;p32"/>
            <p:cNvSpPr/>
            <p:nvPr/>
          </p:nvSpPr>
          <p:spPr>
            <a:xfrm rot="5400000">
              <a:off x="2230206" y="298778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2" name="S1_Video_BobBenedetto">
            <a:hlinkClick r:id="" action="ppaction://media"/>
            <a:extLst>
              <a:ext uri="{FF2B5EF4-FFF2-40B4-BE49-F238E27FC236}">
                <a16:creationId xmlns:a16="http://schemas.microsoft.com/office/drawing/2014/main" id="{548708EA-1433-D965-0F2F-33BABC98A62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48785" y="258203"/>
            <a:ext cx="7446429" cy="41886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22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34"/>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990"/>
              <a:buFont typeface="Arial"/>
              <a:buNone/>
            </a:pPr>
            <a:r>
              <a:rPr lang="en" sz="2680">
                <a:solidFill>
                  <a:schemeClr val="accent1"/>
                </a:solidFill>
              </a:rPr>
              <a:t>The People Behind the Instruments</a:t>
            </a:r>
            <a:endParaRPr sz="2680"/>
          </a:p>
        </p:txBody>
      </p:sp>
      <p:sp>
        <p:nvSpPr>
          <p:cNvPr id="204" name="Google Shape;204;p34"/>
          <p:cNvSpPr txBox="1">
            <a:spLocks noGrp="1"/>
          </p:cNvSpPr>
          <p:nvPr>
            <p:ph type="body" idx="1"/>
          </p:nvPr>
        </p:nvSpPr>
        <p:spPr>
          <a:xfrm>
            <a:off x="-165025" y="992425"/>
            <a:ext cx="4388400" cy="801600"/>
          </a:xfrm>
          <a:prstGeom prst="rect">
            <a:avLst/>
          </a:prstGeom>
        </p:spPr>
        <p:txBody>
          <a:bodyPr spcFirstLastPara="1" wrap="square" lIns="91425" tIns="91425" rIns="91425" bIns="91425" anchor="t" anchorCtr="0">
            <a:noAutofit/>
          </a:bodyPr>
          <a:lstStyle/>
          <a:p>
            <a:pPr marL="457200" lvl="0" indent="0" algn="l" rtl="0">
              <a:lnSpc>
                <a:spcPct val="100000"/>
              </a:lnSpc>
              <a:spcBef>
                <a:spcPts val="0"/>
              </a:spcBef>
              <a:spcAft>
                <a:spcPts val="1200"/>
              </a:spcAft>
              <a:buNone/>
            </a:pPr>
            <a:r>
              <a:rPr lang="en" sz="1502"/>
              <a:t>Listen to the interview with </a:t>
            </a:r>
            <a:r>
              <a:rPr lang="en" sz="1502" b="1">
                <a:latin typeface="Barlow"/>
                <a:ea typeface="Barlow"/>
                <a:cs typeface="Barlow"/>
                <a:sym typeface="Barlow"/>
              </a:rPr>
              <a:t>Bob Benedetto </a:t>
            </a:r>
            <a:r>
              <a:rPr lang="en" sz="1502"/>
              <a:t>of </a:t>
            </a:r>
            <a:r>
              <a:rPr lang="en" sz="1502" b="1">
                <a:latin typeface="Barlow"/>
                <a:ea typeface="Barlow"/>
                <a:cs typeface="Barlow"/>
                <a:sym typeface="Barlow"/>
              </a:rPr>
              <a:t>Benedetto Guitars</a:t>
            </a:r>
            <a:r>
              <a:rPr lang="en" sz="1502"/>
              <a:t>, and answer the question on your worksheet.</a:t>
            </a:r>
            <a:endParaRPr sz="1502"/>
          </a:p>
        </p:txBody>
      </p:sp>
      <p:sp>
        <p:nvSpPr>
          <p:cNvPr id="205" name="Google Shape;205;p34"/>
          <p:cNvSpPr txBox="1"/>
          <p:nvPr/>
        </p:nvSpPr>
        <p:spPr>
          <a:xfrm>
            <a:off x="4144775" y="1014775"/>
            <a:ext cx="4652700" cy="7569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1200"/>
              </a:spcAft>
              <a:buClr>
                <a:schemeClr val="dk1"/>
              </a:buClr>
              <a:buSzPts val="1100"/>
              <a:buFont typeface="Arial"/>
              <a:buNone/>
            </a:pPr>
            <a:r>
              <a:rPr lang="en" sz="1500">
                <a:solidFill>
                  <a:schemeClr val="dk2"/>
                </a:solidFill>
                <a:latin typeface="Barlow Medium"/>
                <a:ea typeface="Barlow Medium"/>
                <a:cs typeface="Barlow Medium"/>
                <a:sym typeface="Barlow Medium"/>
              </a:rPr>
              <a:t>Listen to the interview with </a:t>
            </a:r>
            <a:r>
              <a:rPr lang="en" sz="1500" b="1">
                <a:solidFill>
                  <a:schemeClr val="dk2"/>
                </a:solidFill>
                <a:latin typeface="Barlow"/>
                <a:ea typeface="Barlow"/>
                <a:cs typeface="Barlow"/>
                <a:sym typeface="Barlow"/>
              </a:rPr>
              <a:t>Bob Taylor</a:t>
            </a:r>
            <a:r>
              <a:rPr lang="en" sz="1500">
                <a:solidFill>
                  <a:schemeClr val="dk2"/>
                </a:solidFill>
                <a:latin typeface="Barlow Medium"/>
                <a:ea typeface="Barlow Medium"/>
                <a:cs typeface="Barlow Medium"/>
                <a:sym typeface="Barlow Medium"/>
              </a:rPr>
              <a:t>, founder and owner of the </a:t>
            </a:r>
            <a:r>
              <a:rPr lang="en" sz="1500" b="1">
                <a:solidFill>
                  <a:schemeClr val="dk2"/>
                </a:solidFill>
                <a:latin typeface="Barlow"/>
                <a:ea typeface="Barlow"/>
                <a:cs typeface="Barlow"/>
                <a:sym typeface="Barlow"/>
              </a:rPr>
              <a:t>Taylor Guitar Company</a:t>
            </a:r>
            <a:r>
              <a:rPr lang="en" sz="1500">
                <a:solidFill>
                  <a:schemeClr val="dk2"/>
                </a:solidFill>
                <a:latin typeface="Barlow Medium"/>
                <a:ea typeface="Barlow Medium"/>
                <a:cs typeface="Barlow Medium"/>
                <a:sym typeface="Barlow Medium"/>
              </a:rPr>
              <a:t>, and answer the question on your worksheet.</a:t>
            </a:r>
            <a:endParaRPr sz="1500">
              <a:solidFill>
                <a:schemeClr val="dk2"/>
              </a:solidFill>
              <a:latin typeface="Barlow Medium"/>
              <a:ea typeface="Barlow Medium"/>
              <a:cs typeface="Barlow Medium"/>
              <a:sym typeface="Barlow Medium"/>
            </a:endParaRPr>
          </a:p>
        </p:txBody>
      </p:sp>
      <p:grpSp>
        <p:nvGrpSpPr>
          <p:cNvPr id="206" name="Google Shape;206;p34"/>
          <p:cNvGrpSpPr/>
          <p:nvPr/>
        </p:nvGrpSpPr>
        <p:grpSpPr>
          <a:xfrm>
            <a:off x="4750175" y="1978925"/>
            <a:ext cx="4047298" cy="2276586"/>
            <a:chOff x="4750175" y="1978925"/>
            <a:chExt cx="4047298" cy="2276586"/>
          </a:xfrm>
        </p:grpSpPr>
        <p:pic>
          <p:nvPicPr>
            <p:cNvPr id="207" name="Google Shape;207;p34" title="Taylor_TH.jpg">
              <a:hlinkClick r:id="" action="ppaction://hlinkshowjump?jump=nextslide"/>
            </p:cNvPr>
            <p:cNvPicPr preferRelativeResize="0"/>
            <p:nvPr/>
          </p:nvPicPr>
          <p:blipFill>
            <a:blip r:embed="rId3">
              <a:alphaModFix/>
            </a:blip>
            <a:stretch>
              <a:fillRect/>
            </a:stretch>
          </p:blipFill>
          <p:spPr>
            <a:xfrm>
              <a:off x="4750175" y="1978925"/>
              <a:ext cx="4047298" cy="2276586"/>
            </a:xfrm>
            <a:prstGeom prst="rect">
              <a:avLst/>
            </a:prstGeom>
            <a:noFill/>
            <a:ln w="76200" cap="flat" cmpd="sng">
              <a:solidFill>
                <a:schemeClr val="accent6"/>
              </a:solidFill>
              <a:prstDash val="solid"/>
              <a:round/>
              <a:headEnd type="none" w="sm" len="sm"/>
              <a:tailEnd type="none" w="sm" len="sm"/>
            </a:ln>
          </p:spPr>
        </p:pic>
        <p:sp>
          <p:nvSpPr>
            <p:cNvPr id="208" name="Google Shape;208;p34">
              <a:hlinkClick r:id="" action="ppaction://hlinkshowjump?jump=nextslide"/>
            </p:cNvPr>
            <p:cNvSpPr/>
            <p:nvPr/>
          </p:nvSpPr>
          <p:spPr>
            <a:xfrm rot="5400000">
              <a:off x="6618906" y="298778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pic>
        <p:nvPicPr>
          <p:cNvPr id="209" name="Google Shape;209;p34" title="OH-BENEDETTO1-TH.jpg">
            <a:hlinkClick r:id="" action="ppaction://hlinkshowjump?jump=previousslide"/>
          </p:cNvPr>
          <p:cNvPicPr preferRelativeResize="0"/>
          <p:nvPr/>
        </p:nvPicPr>
        <p:blipFill>
          <a:blip r:embed="rId4">
            <a:alphaModFix/>
          </a:blip>
          <a:stretch>
            <a:fillRect/>
          </a:stretch>
        </p:blipFill>
        <p:spPr>
          <a:xfrm>
            <a:off x="361475" y="1977763"/>
            <a:ext cx="4047300" cy="2278887"/>
          </a:xfrm>
          <a:prstGeom prst="rect">
            <a:avLst/>
          </a:prstGeom>
          <a:noFill/>
          <a:ln w="76200" cap="flat" cmpd="sng">
            <a:solidFill>
              <a:schemeClr val="accent6"/>
            </a:solidFill>
            <a:prstDash val="solid"/>
            <a:round/>
            <a:headEnd type="none" w="sm" len="sm"/>
            <a:tailEnd type="none" w="sm" len="sm"/>
          </a:ln>
        </p:spPr>
      </p:pic>
      <p:sp>
        <p:nvSpPr>
          <p:cNvPr id="210" name="Google Shape;210;p34">
            <a:hlinkClick r:id="" action="ppaction://hlinkshowjump?jump=previousslide"/>
          </p:cNvPr>
          <p:cNvSpPr/>
          <p:nvPr/>
        </p:nvSpPr>
        <p:spPr>
          <a:xfrm rot="5400000">
            <a:off x="2230206" y="298778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1417</Words>
  <Application>Microsoft Macintosh PowerPoint</Application>
  <PresentationFormat>On-screen Show (16:9)</PresentationFormat>
  <Paragraphs>66</Paragraphs>
  <Slides>20</Slides>
  <Notes>20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Barlow</vt:lpstr>
      <vt:lpstr>Roboto</vt:lpstr>
      <vt:lpstr>Barlow Medium</vt:lpstr>
      <vt:lpstr>Arial</vt:lpstr>
      <vt:lpstr>Build on Music!</vt:lpstr>
      <vt:lpstr>PowerPoint Presentation</vt:lpstr>
      <vt:lpstr>Being Heard:  Luthiers and Musicians</vt:lpstr>
      <vt:lpstr>Lesson Objectives </vt:lpstr>
      <vt:lpstr>Reflection</vt:lpstr>
      <vt:lpstr>What is a luthier?</vt:lpstr>
      <vt:lpstr>How do luthiers adapt to changing needs?</vt:lpstr>
      <vt:lpstr>One example: The Need to be Heard!</vt:lpstr>
      <vt:lpstr>Historical Insight</vt:lpstr>
      <vt:lpstr>Gibson L5 1937</vt:lpstr>
      <vt:lpstr>Ovation Balladeer 1968</vt:lpstr>
      <vt:lpstr>Rainsong DR1100 Dreadnought 2003</vt:lpstr>
      <vt:lpstr>Chris Knutsen Harp Guitar 1908</vt:lpstr>
      <vt:lpstr>National Resonator Guitar Prototype 1926-27</vt:lpstr>
      <vt:lpstr>Let’s watch luthiers in action.</vt:lpstr>
      <vt:lpstr>PowerPoint Presentation</vt:lpstr>
      <vt:lpstr>Let’s watch luthiers in action.</vt:lpstr>
      <vt:lpstr>PowerPoint Presentation</vt:lpstr>
      <vt:lpstr>The People Behind the Instruments</vt:lpstr>
      <vt:lpstr>PowerPoint Presentation</vt:lpstr>
      <vt:lpstr>The People Behind the Instruments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 Pepper</cp:lastModifiedBy>
  <cp:revision>2</cp:revision>
  <dcterms:modified xsi:type="dcterms:W3CDTF">2026-08-28T17:41:55Z</dcterms:modified>
</cp:coreProperties>
</file>