
<file path=[Content_Types].xml><?xml version="1.0" encoding="utf-8"?>
<Types xmlns="http://schemas.openxmlformats.org/package/2006/content-types">
  <Default Extension="fntdata" ContentType="application/x-fontdata"/>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embeddedFontLst>
    <p:embeddedFont>
      <p:font typeface="Barlow" pitchFamily="2" charset="77"/>
      <p:regular r:id="rId27"/>
      <p:bold r:id="rId28"/>
      <p:italic r:id="rId29"/>
      <p:boldItalic r:id="rId30"/>
    </p:embeddedFont>
    <p:embeddedFont>
      <p:font typeface="Barlow Medium" panose="020F0502020204030204" pitchFamily="34"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hsWlRzPPjx69EiOK1phO/HCxgsW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fde27921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g2fde279218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 percussionist is a musician who plays a percussion instrument, which is an instrument sounded by striking, shaking, or scraping.</a:t>
            </a:r>
            <a:endParaRPr/>
          </a:p>
        </p:txBody>
      </p:sp>
      <p:sp>
        <p:nvSpPr>
          <p:cNvPr id="90" name="Google Shape;9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f01160b205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f01160b20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f2e38904c4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f2e38904c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8772852992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877285299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f6094bbe8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f6094bbe8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AutoNum type="arabicPeriod"/>
            </a:pPr>
            <a:r>
              <a:rPr lang="en-US" sz="1200" b="1">
                <a:solidFill>
                  <a:schemeClr val="dk1"/>
                </a:solidFill>
                <a:latin typeface="Calibri"/>
                <a:ea typeface="Calibri"/>
                <a:cs typeface="Calibri"/>
                <a:sym typeface="Calibri"/>
              </a:rPr>
              <a:t>“Early Modern Drum Kit,” early 20</a:t>
            </a:r>
            <a:r>
              <a:rPr lang="en-US" sz="1200" b="1" baseline="30000">
                <a:solidFill>
                  <a:schemeClr val="dk1"/>
                </a:solidFill>
                <a:latin typeface="Calibri"/>
                <a:ea typeface="Calibri"/>
                <a:cs typeface="Calibri"/>
                <a:sym typeface="Calibri"/>
              </a:rPr>
              <a:t>th</a:t>
            </a:r>
            <a:r>
              <a:rPr lang="en-US" sz="1200" b="1">
                <a:solidFill>
                  <a:schemeClr val="dk1"/>
                </a:solidFill>
                <a:latin typeface="Calibri"/>
                <a:ea typeface="Calibri"/>
                <a:cs typeface="Calibri"/>
                <a:sym typeface="Calibri"/>
              </a:rPr>
              <a:t> century</a:t>
            </a:r>
            <a:r>
              <a:rPr lang="en-US" sz="1200">
                <a:solidFill>
                  <a:schemeClr val="dk1"/>
                </a:solidFill>
                <a:latin typeface="Calibri"/>
                <a:ea typeface="Calibri"/>
                <a:cs typeface="Calibri"/>
                <a:sym typeface="Calibri"/>
              </a:rPr>
              <a:t> </a:t>
            </a:r>
            <a:endParaRPr sz="1200" b="1">
              <a:solidFill>
                <a:schemeClr val="dk1"/>
              </a:solidFill>
              <a:latin typeface="Calibri"/>
              <a:ea typeface="Calibri"/>
              <a:cs typeface="Calibri"/>
              <a:sym typeface="Calibri"/>
            </a:endParaRPr>
          </a:p>
          <a:p>
            <a:pPr marL="0" lvl="0" indent="45720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28” Bass Drum, 1920s</a:t>
            </a:r>
            <a:endParaRPr sz="1200">
              <a:solidFill>
                <a:schemeClr val="dk1"/>
              </a:solidFill>
              <a:latin typeface="Calibri"/>
              <a:ea typeface="Calibri"/>
              <a:cs typeface="Calibri"/>
              <a:sym typeface="Calibri"/>
            </a:endParaRPr>
          </a:p>
          <a:p>
            <a:pPr marL="0" lvl="0" indent="45720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Snare Drum, 1911</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Chinese Tom Tom Drums, 1900s.</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10” Cymbal and Stand, 1920s.</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Low-Boy Cymbal, 1920s.</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Vintage Hardware.</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45720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The drum kit as we know it was developed in the early 20</a:t>
            </a:r>
            <a:r>
              <a:rPr lang="en-US" sz="1200" baseline="30000">
                <a:solidFill>
                  <a:schemeClr val="dk1"/>
                </a:solidFill>
                <a:latin typeface="Calibri"/>
                <a:ea typeface="Calibri"/>
                <a:cs typeface="Calibri"/>
                <a:sym typeface="Calibri"/>
              </a:rPr>
              <a:t>th</a:t>
            </a:r>
            <a:r>
              <a:rPr lang="en-US" sz="1200">
                <a:solidFill>
                  <a:schemeClr val="dk1"/>
                </a:solidFill>
                <a:latin typeface="Calibri"/>
                <a:ea typeface="Calibri"/>
                <a:cs typeface="Calibri"/>
                <a:sym typeface="Calibri"/>
              </a:rPr>
              <a:t> century. The invention of the modern bass drum pedal in 1909 by William Ludwig, combined with the “low-boy” cymbal pedal, allowed drummers to play while sitting and effectively use their feet in addition to their hands. This dramatically expanded the number of instruments they could play at once, leading to the concept of the “contraption set,” or simply “trap set,” and later the drum kit. This kit includes a 28” bass drum with painted calfskin head (an internal lamp to illuminate the head and regulate its temperature), a low-boy cymbal, a hanging cymbal, three “Chinese” tom-tom drums, and a metal snare drum. </a:t>
            </a:r>
            <a:endParaRPr sz="1200">
              <a:solidFill>
                <a:schemeClr val="dk1"/>
              </a:solidFill>
              <a:latin typeface="Calibri"/>
              <a:ea typeface="Calibri"/>
              <a:cs typeface="Calibri"/>
              <a:sym typeface="Calibri"/>
            </a:endParaRPr>
          </a:p>
          <a:p>
            <a:pPr marL="0" lvl="0" indent="45720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f6094bbe8c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f6094bbe8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fcb5e79dd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fcb5e79dd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fcb5e79dd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fcb5e79dd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f42af7a4f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f42af7a4f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f2e38904c4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f2e38904c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f2e38904c4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f2e38904c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 Bosphorus cymbalsmith hand-hammers a cymbal in Istanbul, Turkey, 2019</a:t>
            </a:r>
            <a:endParaRPr/>
          </a:p>
          <a:p>
            <a:pPr marL="0" lvl="0" indent="0" algn="l" rtl="0">
              <a:spcBef>
                <a:spcPts val="0"/>
              </a:spcBef>
              <a:spcAft>
                <a:spcPts val="0"/>
              </a:spcAft>
              <a:buNone/>
            </a:pPr>
            <a:r>
              <a:rPr lang="en-US"/>
              <a:t>Photo by Bradley Secker</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859821869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859821869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f6b773d2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f6b773d2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f42af7a4f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2f42af7a4f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859821869f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859821869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81254733a3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81254733a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02a217796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02a217796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03da42ccb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03da42ccb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03da42ccb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03da42ccb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03da42ccb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03da42ccb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03da42ccb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03da42ccb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03da42ccb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03da42ccb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03da42ccb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03da42ccb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03da42ccb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03da42ccb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03da42ccb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03da42ccb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03da42ccb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03da42ccb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03da42ccb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03da42ccb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03da42ccb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03da42ccb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03da42ccb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03da42ccb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03da42ccb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03da42ccb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03da42ccb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03da42ccb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03da42ccb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03da42ccb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03da42ccb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03da42ccb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03da42ccb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03da42ccb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03da42ccb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03da42ccb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03da42ccb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03da42ccb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03da42ccb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03da42ccb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03da42ccb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03da42ccb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6"/>
        <p:cNvGrpSpPr/>
        <p:nvPr/>
      </p:nvGrpSpPr>
      <p:grpSpPr>
        <a:xfrm>
          <a:off x="0" y="0"/>
          <a:ext cx="0" cy="0"/>
          <a:chOff x="0" y="0"/>
          <a:chExt cx="0" cy="0"/>
        </a:xfrm>
      </p:grpSpPr>
      <p:sp>
        <p:nvSpPr>
          <p:cNvPr id="67" name="Google Shape;67;g2f03da42ccb_0_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8" name="Google Shape;68;g2f03da42ccb_0_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69" name="Google Shape;69;g2f03da42ccb_0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f03da42ccb_0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2f03da42ccb_0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g2f03da42ccb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03da42ccb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03da42ccb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03da42ccb_0_0"/>
          <p:cNvSpPr txBox="1"/>
          <p:nvPr/>
        </p:nvSpPr>
        <p:spPr>
          <a:xfrm>
            <a:off x="10245667" y="6353000"/>
            <a:ext cx="19464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Balloon Drums!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ov"/><Relationship Id="rId1" Type="http://schemas.microsoft.com/office/2007/relationships/media" Target="../media/media5.mov"/><Relationship Id="rId5" Type="http://schemas.openxmlformats.org/officeDocument/2006/relationships/image" Target="../media/image24.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g2fde279218a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Balloon Drums!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
          <p:cNvSpPr txBox="1">
            <a:spLocks noGrp="1"/>
          </p:cNvSpPr>
          <p:nvPr>
            <p:ph type="title"/>
          </p:nvPr>
        </p:nvSpPr>
        <p:spPr>
          <a:xfrm>
            <a:off x="7518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a:latin typeface="Barlow"/>
                <a:ea typeface="Barlow"/>
                <a:cs typeface="Barlow"/>
                <a:sym typeface="Barlow"/>
              </a:rPr>
              <a:t>Lesson Objectives</a:t>
            </a:r>
            <a:endParaRPr>
              <a:latin typeface="Barlow"/>
              <a:ea typeface="Barlow"/>
              <a:cs typeface="Barlow"/>
              <a:sym typeface="Barlow"/>
            </a:endParaRPr>
          </a:p>
        </p:txBody>
      </p:sp>
      <p:sp>
        <p:nvSpPr>
          <p:cNvPr id="87" name="Google Shape;87;p2"/>
          <p:cNvSpPr txBox="1">
            <a:spLocks noGrp="1"/>
          </p:cNvSpPr>
          <p:nvPr>
            <p:ph type="body" idx="1"/>
          </p:nvPr>
        </p:nvSpPr>
        <p:spPr>
          <a:xfrm>
            <a:off x="612750" y="1947650"/>
            <a:ext cx="11233800" cy="4351200"/>
          </a:xfrm>
          <a:prstGeom prst="rect">
            <a:avLst/>
          </a:prstGeom>
          <a:noFill/>
          <a:ln>
            <a:noFill/>
          </a:ln>
        </p:spPr>
        <p:txBody>
          <a:bodyPr spcFirstLastPara="1" wrap="square" lIns="91425" tIns="45700" rIns="91425" bIns="45700" anchor="t" anchorCtr="0">
            <a:normAutofit/>
          </a:bodyPr>
          <a:lstStyle/>
          <a:p>
            <a:pPr marL="457200" lvl="0" indent="-336550" algn="l" rtl="0">
              <a:spcBef>
                <a:spcPts val="1000"/>
              </a:spcBef>
              <a:spcAft>
                <a:spcPts val="0"/>
              </a:spcAft>
              <a:buSzPts val="1700"/>
              <a:buChar char="●"/>
            </a:pPr>
            <a:r>
              <a:rPr lang="en-US" sz="2300"/>
              <a:t>Understand the meaning of “percussionist” and some of the products they can use. </a:t>
            </a:r>
            <a:br>
              <a:rPr lang="en-US" sz="2300"/>
            </a:br>
            <a:endParaRPr sz="2300"/>
          </a:p>
          <a:p>
            <a:pPr marL="457200" lvl="0" indent="-336550" algn="l" rtl="0">
              <a:spcBef>
                <a:spcPts val="0"/>
              </a:spcBef>
              <a:spcAft>
                <a:spcPts val="0"/>
              </a:spcAft>
              <a:buSzPts val="1700"/>
              <a:buChar char="●"/>
            </a:pPr>
            <a:r>
              <a:rPr lang="en-US" sz="2300"/>
              <a:t>Understand the difference between animal skin and synthetic drumheads.</a:t>
            </a:r>
            <a:br>
              <a:rPr lang="en-US" sz="2300"/>
            </a:br>
            <a:r>
              <a:rPr lang="en-US" sz="2300"/>
              <a:t> </a:t>
            </a:r>
            <a:endParaRPr sz="2300"/>
          </a:p>
          <a:p>
            <a:pPr marL="457200" lvl="0" indent="-336550" algn="l" rtl="0">
              <a:spcBef>
                <a:spcPts val="0"/>
              </a:spcBef>
              <a:spcAft>
                <a:spcPts val="0"/>
              </a:spcAft>
              <a:buSzPts val="1700"/>
              <a:buChar char="●"/>
            </a:pPr>
            <a:r>
              <a:rPr lang="en-US" sz="2300"/>
              <a:t>Create unique timbres by using a balloon and tin canister to make their own drums. </a:t>
            </a:r>
            <a:br>
              <a:rPr lang="en-US" sz="2300"/>
            </a:br>
            <a:endParaRPr sz="2300"/>
          </a:p>
          <a:p>
            <a:pPr marL="457200" lvl="0" indent="-336550" algn="l" rtl="0">
              <a:spcBef>
                <a:spcPts val="0"/>
              </a:spcBef>
              <a:spcAft>
                <a:spcPts val="0"/>
              </a:spcAft>
              <a:buSzPts val="1700"/>
              <a:buChar char="●"/>
            </a:pPr>
            <a:r>
              <a:rPr lang="en-US" sz="2300"/>
              <a:t>Use their drums to create a beat alone or with a partner. </a:t>
            </a:r>
            <a:endParaRPr sz="2800">
              <a:latin typeface="Calibri"/>
              <a:ea typeface="Calibri"/>
              <a:cs typeface="Calibri"/>
              <a:sym typeface="Calibri"/>
            </a:endParaRPr>
          </a:p>
          <a:p>
            <a:pPr marL="0" lvl="0" indent="0" algn="l" rtl="0">
              <a:lnSpc>
                <a:spcPct val="90000"/>
              </a:lnSpc>
              <a:spcBef>
                <a:spcPts val="1600"/>
              </a:spcBef>
              <a:spcAft>
                <a:spcPts val="0"/>
              </a:spcAft>
              <a:buNone/>
            </a:pPr>
            <a:endParaRPr sz="2400"/>
          </a:p>
          <a:p>
            <a:pPr marL="0" lvl="0" indent="0" algn="l" rtl="0">
              <a:lnSpc>
                <a:spcPct val="90000"/>
              </a:lnSpc>
              <a:spcBef>
                <a:spcPts val="10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a:spLocks noGrp="1"/>
          </p:cNvSpPr>
          <p:nvPr>
            <p:ph type="title"/>
          </p:nvPr>
        </p:nvSpPr>
        <p:spPr>
          <a:xfrm>
            <a:off x="838194" y="1638989"/>
            <a:ext cx="10515600" cy="18018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1"/>
              </a:buClr>
              <a:buSzPts val="6000"/>
              <a:buFont typeface="Play"/>
              <a:buNone/>
            </a:pPr>
            <a:r>
              <a:rPr lang="en-US">
                <a:latin typeface="Barlow"/>
                <a:ea typeface="Barlow"/>
                <a:cs typeface="Barlow"/>
                <a:sym typeface="Barlow"/>
              </a:rPr>
              <a:t>What is a percussionist?</a:t>
            </a:r>
            <a:endParaRPr>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2f01160b205_1_0"/>
          <p:cNvSpPr txBox="1">
            <a:spLocks noGrp="1"/>
          </p:cNvSpPr>
          <p:nvPr>
            <p:ph type="title"/>
          </p:nvPr>
        </p:nvSpPr>
        <p:spPr>
          <a:xfrm>
            <a:off x="415650" y="-110550"/>
            <a:ext cx="11360700" cy="30267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SzPts val="990"/>
              <a:buNone/>
            </a:pPr>
            <a:r>
              <a:rPr lang="en-US" sz="3820"/>
              <a:t>When you think of instruments a percussionist would play, what sounds do you think of?</a:t>
            </a:r>
            <a:endParaRPr sz="3820"/>
          </a:p>
        </p:txBody>
      </p:sp>
      <p:pic>
        <p:nvPicPr>
          <p:cNvPr id="98" name="Google Shape;98;g2f01160b205_1_0"/>
          <p:cNvPicPr preferRelativeResize="0"/>
          <p:nvPr/>
        </p:nvPicPr>
        <p:blipFill>
          <a:blip r:embed="rId3">
            <a:alphaModFix/>
          </a:blip>
          <a:stretch>
            <a:fillRect/>
          </a:stretch>
        </p:blipFill>
        <p:spPr>
          <a:xfrm>
            <a:off x="2742813" y="2058725"/>
            <a:ext cx="6706376" cy="3890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000"/>
              <a:buFont typeface="Play"/>
              <a:buNone/>
            </a:pPr>
            <a:br>
              <a:rPr lang="en-US" sz="4000"/>
            </a:br>
            <a:r>
              <a:rPr lang="en-US" sz="4000">
                <a:latin typeface="Barlow"/>
                <a:ea typeface="Barlow"/>
                <a:cs typeface="Barlow"/>
                <a:sym typeface="Barlow"/>
              </a:rPr>
              <a:t>Question of the Day</a:t>
            </a:r>
            <a:endParaRPr sz="4000">
              <a:latin typeface="Barlow"/>
              <a:ea typeface="Barlow"/>
              <a:cs typeface="Barlow"/>
              <a:sym typeface="Barlow"/>
            </a:endParaRPr>
          </a:p>
        </p:txBody>
      </p:sp>
      <p:sp>
        <p:nvSpPr>
          <p:cNvPr id="104" name="Google Shape;104;p4"/>
          <p:cNvSpPr txBox="1">
            <a:spLocks noGrp="1"/>
          </p:cNvSpPr>
          <p:nvPr>
            <p:ph type="body" idx="1"/>
          </p:nvPr>
        </p:nvSpPr>
        <p:spPr>
          <a:xfrm>
            <a:off x="699700" y="1792925"/>
            <a:ext cx="4670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sz="3600"/>
              <a:t>Do all percussion instruments have their own unique sound?</a:t>
            </a:r>
            <a:endParaRPr sz="3600"/>
          </a:p>
        </p:txBody>
      </p:sp>
      <p:pic>
        <p:nvPicPr>
          <p:cNvPr id="105" name="Google Shape;105;p4"/>
          <p:cNvPicPr preferRelativeResize="0"/>
          <p:nvPr/>
        </p:nvPicPr>
        <p:blipFill>
          <a:blip r:embed="rId3">
            <a:alphaModFix/>
          </a:blip>
          <a:stretch>
            <a:fillRect/>
          </a:stretch>
        </p:blipFill>
        <p:spPr>
          <a:xfrm>
            <a:off x="5818252" y="1198448"/>
            <a:ext cx="4860425" cy="37358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2f2e38904c4_0_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The Sonic Palette</a:t>
            </a:r>
            <a:endParaRPr/>
          </a:p>
        </p:txBody>
      </p:sp>
      <p:sp>
        <p:nvSpPr>
          <p:cNvPr id="111" name="Google Shape;111;g2f2e38904c4_0_6"/>
          <p:cNvSpPr txBox="1">
            <a:spLocks noGrp="1"/>
          </p:cNvSpPr>
          <p:nvPr>
            <p:ph type="body" idx="1"/>
          </p:nvPr>
        </p:nvSpPr>
        <p:spPr>
          <a:xfrm>
            <a:off x="699700" y="1475625"/>
            <a:ext cx="56952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2800">
                <a:solidFill>
                  <a:srgbClr val="757575"/>
                </a:solidFill>
              </a:rPr>
              <a:t>Instrument makers and musicians are often searching for new sounds. In many cases, that has meant creating variations on existing instruments or developing entirely new ones.</a:t>
            </a:r>
            <a:endParaRPr sz="2800">
              <a:solidFill>
                <a:srgbClr val="757575"/>
              </a:solidFill>
            </a:endParaRPr>
          </a:p>
          <a:p>
            <a:pPr marL="0" lvl="0" indent="0" algn="l" rtl="0">
              <a:spcBef>
                <a:spcPts val="1600"/>
              </a:spcBef>
              <a:spcAft>
                <a:spcPts val="0"/>
              </a:spcAft>
              <a:buNone/>
            </a:pPr>
            <a:r>
              <a:rPr lang="en-US" sz="2800">
                <a:solidFill>
                  <a:srgbClr val="757575"/>
                </a:solidFill>
              </a:rPr>
              <a:t>This is especially true for percussion instruments! </a:t>
            </a:r>
            <a:endParaRPr sz="2800">
              <a:solidFill>
                <a:srgbClr val="757575"/>
              </a:solidFill>
            </a:endParaRPr>
          </a:p>
          <a:p>
            <a:pPr marL="0" lvl="0" indent="0" algn="l" rtl="0">
              <a:spcBef>
                <a:spcPts val="1600"/>
              </a:spcBef>
              <a:spcAft>
                <a:spcPts val="1600"/>
              </a:spcAft>
              <a:buNone/>
            </a:pPr>
            <a:endParaRPr>
              <a:solidFill>
                <a:srgbClr val="757575"/>
              </a:solidFill>
            </a:endParaRPr>
          </a:p>
        </p:txBody>
      </p:sp>
      <p:sp>
        <p:nvSpPr>
          <p:cNvPr id="112" name="Google Shape;112;g2f2e38904c4_0_6"/>
          <p:cNvSpPr txBox="1"/>
          <p:nvPr/>
        </p:nvSpPr>
        <p:spPr>
          <a:xfrm>
            <a:off x="2145850" y="2972275"/>
            <a:ext cx="1232400" cy="5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a:solidFill>
                <a:schemeClr val="dk2"/>
              </a:solidFill>
              <a:latin typeface="Barlow Medium"/>
              <a:ea typeface="Barlow Medium"/>
              <a:cs typeface="Barlow Medium"/>
              <a:sym typeface="Barlow Medium"/>
            </a:endParaRPr>
          </a:p>
        </p:txBody>
      </p:sp>
      <p:pic>
        <p:nvPicPr>
          <p:cNvPr id="113" name="Google Shape;113;g2f2e38904c4_0_6"/>
          <p:cNvPicPr preferRelativeResize="0"/>
          <p:nvPr/>
        </p:nvPicPr>
        <p:blipFill>
          <a:blip r:embed="rId3">
            <a:alphaModFix/>
          </a:blip>
          <a:stretch>
            <a:fillRect/>
          </a:stretch>
        </p:blipFill>
        <p:spPr>
          <a:xfrm rot="-602271">
            <a:off x="9390875" y="740392"/>
            <a:ext cx="1657350" cy="1104900"/>
          </a:xfrm>
          <a:prstGeom prst="rect">
            <a:avLst/>
          </a:prstGeom>
          <a:noFill/>
          <a:ln>
            <a:noFill/>
          </a:ln>
        </p:spPr>
      </p:pic>
      <p:pic>
        <p:nvPicPr>
          <p:cNvPr id="114" name="Google Shape;114;g2f2e38904c4_0_6"/>
          <p:cNvPicPr preferRelativeResize="0"/>
          <p:nvPr/>
        </p:nvPicPr>
        <p:blipFill rotWithShape="1">
          <a:blip r:embed="rId4">
            <a:alphaModFix/>
          </a:blip>
          <a:srcRect l="9453"/>
          <a:stretch/>
        </p:blipFill>
        <p:spPr>
          <a:xfrm>
            <a:off x="5324300" y="4332500"/>
            <a:ext cx="1543400" cy="1324025"/>
          </a:xfrm>
          <a:prstGeom prst="rect">
            <a:avLst/>
          </a:prstGeom>
          <a:noFill/>
          <a:ln>
            <a:noFill/>
          </a:ln>
        </p:spPr>
      </p:pic>
      <p:pic>
        <p:nvPicPr>
          <p:cNvPr id="115" name="Google Shape;115;g2f2e38904c4_0_6"/>
          <p:cNvPicPr preferRelativeResize="0"/>
          <p:nvPr/>
        </p:nvPicPr>
        <p:blipFill>
          <a:blip r:embed="rId5">
            <a:alphaModFix/>
          </a:blip>
          <a:stretch>
            <a:fillRect/>
          </a:stretch>
        </p:blipFill>
        <p:spPr>
          <a:xfrm>
            <a:off x="6440175" y="1356880"/>
            <a:ext cx="1138050" cy="1540744"/>
          </a:xfrm>
          <a:prstGeom prst="rect">
            <a:avLst/>
          </a:prstGeom>
          <a:noFill/>
          <a:ln>
            <a:noFill/>
          </a:ln>
        </p:spPr>
      </p:pic>
      <p:pic>
        <p:nvPicPr>
          <p:cNvPr id="116" name="Google Shape;116;g2f2e38904c4_0_6"/>
          <p:cNvPicPr preferRelativeResize="0"/>
          <p:nvPr/>
        </p:nvPicPr>
        <p:blipFill>
          <a:blip r:embed="rId6">
            <a:alphaModFix/>
          </a:blip>
          <a:stretch>
            <a:fillRect/>
          </a:stretch>
        </p:blipFill>
        <p:spPr>
          <a:xfrm>
            <a:off x="8174250" y="2097073"/>
            <a:ext cx="1232400" cy="1153400"/>
          </a:xfrm>
          <a:prstGeom prst="rect">
            <a:avLst/>
          </a:prstGeom>
          <a:noFill/>
          <a:ln>
            <a:noFill/>
          </a:ln>
        </p:spPr>
      </p:pic>
      <p:pic>
        <p:nvPicPr>
          <p:cNvPr id="117" name="Google Shape;117;g2f2e38904c4_0_6"/>
          <p:cNvPicPr preferRelativeResize="0"/>
          <p:nvPr/>
        </p:nvPicPr>
        <p:blipFill>
          <a:blip r:embed="rId7">
            <a:alphaModFix/>
          </a:blip>
          <a:stretch>
            <a:fillRect/>
          </a:stretch>
        </p:blipFill>
        <p:spPr>
          <a:xfrm>
            <a:off x="10385175" y="2486975"/>
            <a:ext cx="1138050" cy="763500"/>
          </a:xfrm>
          <a:prstGeom prst="rect">
            <a:avLst/>
          </a:prstGeom>
          <a:noFill/>
          <a:ln>
            <a:noFill/>
          </a:ln>
        </p:spPr>
      </p:pic>
      <p:pic>
        <p:nvPicPr>
          <p:cNvPr id="118" name="Google Shape;118;g2f2e38904c4_0_6"/>
          <p:cNvPicPr preferRelativeResize="0"/>
          <p:nvPr/>
        </p:nvPicPr>
        <p:blipFill>
          <a:blip r:embed="rId8">
            <a:alphaModFix/>
          </a:blip>
          <a:stretch>
            <a:fillRect/>
          </a:stretch>
        </p:blipFill>
        <p:spPr>
          <a:xfrm>
            <a:off x="7578225" y="3590125"/>
            <a:ext cx="3307925" cy="24564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28772852992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830"/>
              <a:t>Drums</a:t>
            </a:r>
            <a:endParaRPr sz="3830"/>
          </a:p>
        </p:txBody>
      </p:sp>
      <p:sp>
        <p:nvSpPr>
          <p:cNvPr id="124" name="Google Shape;124;g28772852992_0_5"/>
          <p:cNvSpPr txBox="1">
            <a:spLocks noGrp="1"/>
          </p:cNvSpPr>
          <p:nvPr>
            <p:ph type="body" idx="1"/>
          </p:nvPr>
        </p:nvSpPr>
        <p:spPr>
          <a:xfrm>
            <a:off x="-221150" y="1085100"/>
            <a:ext cx="6545400" cy="26796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endParaRPr sz="3000">
              <a:solidFill>
                <a:schemeClr val="dk1"/>
              </a:solidFill>
              <a:latin typeface="Barlow"/>
              <a:ea typeface="Barlow"/>
              <a:cs typeface="Barlow"/>
              <a:sym typeface="Barlow"/>
            </a:endParaRPr>
          </a:p>
          <a:p>
            <a:pPr marL="914400" lvl="0" indent="0" algn="l" rtl="0">
              <a:spcBef>
                <a:spcPts val="0"/>
              </a:spcBef>
              <a:spcAft>
                <a:spcPts val="0"/>
              </a:spcAft>
              <a:buNone/>
            </a:pPr>
            <a:r>
              <a:rPr lang="en-US" sz="3000">
                <a:solidFill>
                  <a:srgbClr val="757575"/>
                </a:solidFill>
              </a:rPr>
              <a:t>Drums have been used for centuries using animal skin that was dried and stretched over a drum body.</a:t>
            </a:r>
            <a:endParaRPr sz="3000">
              <a:solidFill>
                <a:srgbClr val="757575"/>
              </a:solidFill>
            </a:endParaRPr>
          </a:p>
          <a:p>
            <a:pPr marL="914400" lvl="0" indent="0" algn="l" rtl="0">
              <a:spcBef>
                <a:spcPts val="0"/>
              </a:spcBef>
              <a:spcAft>
                <a:spcPts val="0"/>
              </a:spcAft>
              <a:buNone/>
            </a:pPr>
            <a:endParaRPr sz="3000">
              <a:solidFill>
                <a:srgbClr val="757575"/>
              </a:solidFill>
            </a:endParaRPr>
          </a:p>
          <a:p>
            <a:pPr marL="914400" lvl="0" indent="0" algn="l" rtl="0">
              <a:spcBef>
                <a:spcPts val="0"/>
              </a:spcBef>
              <a:spcAft>
                <a:spcPts val="0"/>
              </a:spcAft>
              <a:buNone/>
            </a:pPr>
            <a:r>
              <a:rPr lang="en-US" sz="3000">
                <a:solidFill>
                  <a:srgbClr val="757575"/>
                </a:solidFill>
              </a:rPr>
              <a:t>The amount of stretch changes the pitch of the drum.</a:t>
            </a:r>
            <a:endParaRPr sz="3000">
              <a:solidFill>
                <a:srgbClr val="757575"/>
              </a:solidFill>
            </a:endParaRPr>
          </a:p>
          <a:p>
            <a:pPr marL="0" lvl="0" indent="0" algn="l" rtl="0">
              <a:spcBef>
                <a:spcPts val="0"/>
              </a:spcBef>
              <a:spcAft>
                <a:spcPts val="1600"/>
              </a:spcAft>
              <a:buNone/>
            </a:pPr>
            <a:endParaRPr sz="3000"/>
          </a:p>
        </p:txBody>
      </p:sp>
      <p:pic>
        <p:nvPicPr>
          <p:cNvPr id="125" name="Google Shape;125;g28772852992_0_5"/>
          <p:cNvPicPr preferRelativeResize="0"/>
          <p:nvPr/>
        </p:nvPicPr>
        <p:blipFill rotWithShape="1">
          <a:blip r:embed="rId3">
            <a:alphaModFix/>
          </a:blip>
          <a:srcRect l="9453"/>
          <a:stretch/>
        </p:blipFill>
        <p:spPr>
          <a:xfrm>
            <a:off x="9083900" y="3452150"/>
            <a:ext cx="1753450" cy="1504225"/>
          </a:xfrm>
          <a:prstGeom prst="rect">
            <a:avLst/>
          </a:prstGeom>
          <a:noFill/>
          <a:ln>
            <a:noFill/>
          </a:ln>
        </p:spPr>
      </p:pic>
      <p:pic>
        <p:nvPicPr>
          <p:cNvPr id="126" name="Google Shape;126;g28772852992_0_5"/>
          <p:cNvPicPr preferRelativeResize="0"/>
          <p:nvPr/>
        </p:nvPicPr>
        <p:blipFill>
          <a:blip r:embed="rId4">
            <a:alphaModFix/>
          </a:blip>
          <a:stretch>
            <a:fillRect/>
          </a:stretch>
        </p:blipFill>
        <p:spPr>
          <a:xfrm>
            <a:off x="7409600" y="1085101"/>
            <a:ext cx="1543400" cy="2534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f6094bbe8c_0_22"/>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Drums with animal skins</a:t>
            </a:r>
            <a:endParaRPr/>
          </a:p>
        </p:txBody>
      </p:sp>
      <p:sp>
        <p:nvSpPr>
          <p:cNvPr id="132" name="Google Shape;132;g2f6094bbe8c_0_22"/>
          <p:cNvSpPr txBox="1">
            <a:spLocks noGrp="1"/>
          </p:cNvSpPr>
          <p:nvPr>
            <p:ph type="body" idx="1"/>
          </p:nvPr>
        </p:nvSpPr>
        <p:spPr>
          <a:xfrm>
            <a:off x="699700" y="1536625"/>
            <a:ext cx="5231700" cy="4062000"/>
          </a:xfrm>
          <a:prstGeom prst="rect">
            <a:avLst/>
          </a:prstGeom>
        </p:spPr>
        <p:txBody>
          <a:bodyPr spcFirstLastPara="1" wrap="square" lIns="121900" tIns="121900" rIns="121900" bIns="121900" anchor="t" anchorCtr="0">
            <a:normAutofit fontScale="85000" lnSpcReduction="10000"/>
          </a:bodyPr>
          <a:lstStyle/>
          <a:p>
            <a:pPr marL="0" lvl="0" indent="0" algn="l" rtl="0">
              <a:spcBef>
                <a:spcPts val="0"/>
              </a:spcBef>
              <a:spcAft>
                <a:spcPts val="0"/>
              </a:spcAft>
              <a:buNone/>
            </a:pPr>
            <a:r>
              <a:rPr lang="en-US"/>
              <a:t>This is an example of an early drum set. Drum heads in the early days used to be made out of animal skins. They were hugely affected by temperature, which could make them sound out of tune or even cause them to crack! </a:t>
            </a:r>
            <a:endParaRPr/>
          </a:p>
          <a:p>
            <a:pPr marL="0" lvl="0" indent="0" algn="l" rtl="0">
              <a:spcBef>
                <a:spcPts val="1600"/>
              </a:spcBef>
              <a:spcAft>
                <a:spcPts val="1600"/>
              </a:spcAft>
              <a:buNone/>
            </a:pPr>
            <a:r>
              <a:rPr lang="en-US"/>
              <a:t>*This bass drum has a lamp inside it which was used to keep the drum head warm.</a:t>
            </a:r>
            <a:endParaRPr/>
          </a:p>
        </p:txBody>
      </p:sp>
      <p:pic>
        <p:nvPicPr>
          <p:cNvPr id="133" name="Google Shape;133;g2f6094bbe8c_0_22"/>
          <p:cNvPicPr preferRelativeResize="0"/>
          <p:nvPr/>
        </p:nvPicPr>
        <p:blipFill rotWithShape="1">
          <a:blip r:embed="rId3">
            <a:alphaModFix/>
          </a:blip>
          <a:srcRect t="17457"/>
          <a:stretch/>
        </p:blipFill>
        <p:spPr>
          <a:xfrm>
            <a:off x="6895375" y="679450"/>
            <a:ext cx="4600475" cy="505652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2f6094bbe8c_0_28"/>
          <p:cNvSpPr txBox="1">
            <a:spLocks noGrp="1"/>
          </p:cNvSpPr>
          <p:nvPr>
            <p:ph type="title"/>
          </p:nvPr>
        </p:nvSpPr>
        <p:spPr>
          <a:xfrm>
            <a:off x="471100" y="561942"/>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The Synthetic Drumhead	</a:t>
            </a:r>
            <a:endParaRPr/>
          </a:p>
        </p:txBody>
      </p:sp>
      <p:sp>
        <p:nvSpPr>
          <p:cNvPr id="139" name="Google Shape;139;g2f6094bbe8c_0_28"/>
          <p:cNvSpPr txBox="1">
            <a:spLocks noGrp="1"/>
          </p:cNvSpPr>
          <p:nvPr>
            <p:ph type="body" idx="1"/>
          </p:nvPr>
        </p:nvSpPr>
        <p:spPr>
          <a:xfrm>
            <a:off x="471100" y="1536625"/>
            <a:ext cx="5539200" cy="4497300"/>
          </a:xfrm>
          <a:prstGeom prst="rect">
            <a:avLst/>
          </a:prstGeom>
        </p:spPr>
        <p:txBody>
          <a:bodyPr spcFirstLastPara="1" wrap="square" lIns="121900" tIns="121900" rIns="121900" bIns="121900" anchor="t" anchorCtr="0">
            <a:normAutofit fontScale="92500"/>
          </a:bodyPr>
          <a:lstStyle/>
          <a:p>
            <a:pPr marL="0" lvl="0" indent="0" algn="l" rtl="0">
              <a:spcBef>
                <a:spcPts val="0"/>
              </a:spcBef>
              <a:spcAft>
                <a:spcPts val="0"/>
              </a:spcAft>
              <a:buNone/>
            </a:pPr>
            <a:r>
              <a:rPr lang="en-US"/>
              <a:t>Drum heads today are made with a synthetic drum head. </a:t>
            </a:r>
            <a:endParaRPr/>
          </a:p>
          <a:p>
            <a:pPr marL="0" lvl="0" indent="0" algn="l" rtl="0">
              <a:spcBef>
                <a:spcPts val="1600"/>
              </a:spcBef>
              <a:spcAft>
                <a:spcPts val="1600"/>
              </a:spcAft>
              <a:buNone/>
            </a:pPr>
            <a:r>
              <a:rPr lang="en-US"/>
              <a:t>In the 1950s, drummer </a:t>
            </a:r>
            <a:r>
              <a:rPr lang="en-US" b="1">
                <a:latin typeface="Barlow"/>
                <a:ea typeface="Barlow"/>
                <a:cs typeface="Barlow"/>
                <a:sym typeface="Barlow"/>
              </a:rPr>
              <a:t>Remo Belli </a:t>
            </a:r>
            <a:r>
              <a:rPr lang="en-US"/>
              <a:t>experimented with replacing skins with Mylar, a heat-resistant film developed during World War II. These types of drum heads were more reliable, predictable, and durable!</a:t>
            </a:r>
            <a:endParaRPr/>
          </a:p>
        </p:txBody>
      </p:sp>
      <p:pic>
        <p:nvPicPr>
          <p:cNvPr id="140" name="Google Shape;140;g2f6094bbe8c_0_28" title="E8_Image_RemoWeatherKing.JPG"/>
          <p:cNvPicPr preferRelativeResize="0"/>
          <p:nvPr/>
        </p:nvPicPr>
        <p:blipFill rotWithShape="1">
          <a:blip r:embed="rId3">
            <a:alphaModFix/>
          </a:blip>
          <a:srcRect l="3482" t="17283" r="3899" b="16696"/>
          <a:stretch/>
        </p:blipFill>
        <p:spPr>
          <a:xfrm>
            <a:off x="6010300" y="1242838"/>
            <a:ext cx="5679775" cy="4372326"/>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2fcb5e79dd9_1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Let’s watch!</a:t>
            </a:r>
            <a:endParaRPr/>
          </a:p>
        </p:txBody>
      </p:sp>
      <p:sp>
        <p:nvSpPr>
          <p:cNvPr id="146" name="Google Shape;146;g2fcb5e79dd9_1_0"/>
          <p:cNvSpPr txBox="1">
            <a:spLocks noGrp="1"/>
          </p:cNvSpPr>
          <p:nvPr>
            <p:ph type="body" idx="1"/>
          </p:nvPr>
        </p:nvSpPr>
        <p:spPr>
          <a:xfrm>
            <a:off x="699700" y="1293108"/>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a:t>Listen for the different sounds these two types of drums can make.</a:t>
            </a:r>
            <a:endParaRPr/>
          </a:p>
        </p:txBody>
      </p:sp>
      <p:grpSp>
        <p:nvGrpSpPr>
          <p:cNvPr id="147" name="Google Shape;147;g2fcb5e79dd9_1_0"/>
          <p:cNvGrpSpPr/>
          <p:nvPr/>
        </p:nvGrpSpPr>
        <p:grpSpPr>
          <a:xfrm>
            <a:off x="2852700" y="2182113"/>
            <a:ext cx="6600499" cy="3712775"/>
            <a:chOff x="2852700" y="2182113"/>
            <a:chExt cx="6600499" cy="3712775"/>
          </a:xfrm>
        </p:grpSpPr>
        <p:pic>
          <p:nvPicPr>
            <p:cNvPr id="148" name="Google Shape;148;g2fcb5e79dd9_1_0" title="E8_Image_DjembevsConga.jpg">
              <a:hlinkClick r:id="" action="ppaction://hlinkshowjump?jump=nextslide"/>
            </p:cNvPr>
            <p:cNvPicPr preferRelativeResize="0"/>
            <p:nvPr/>
          </p:nvPicPr>
          <p:blipFill>
            <a:blip r:embed="rId3">
              <a:alphaModFix/>
            </a:blip>
            <a:stretch>
              <a:fillRect/>
            </a:stretch>
          </p:blipFill>
          <p:spPr>
            <a:xfrm>
              <a:off x="2852700" y="2182113"/>
              <a:ext cx="6600499" cy="3712775"/>
            </a:xfrm>
            <a:prstGeom prst="rect">
              <a:avLst/>
            </a:prstGeom>
            <a:noFill/>
            <a:ln w="76200" cap="flat" cmpd="sng">
              <a:solidFill>
                <a:schemeClr val="accent6"/>
              </a:solidFill>
              <a:prstDash val="solid"/>
              <a:round/>
              <a:headEnd type="none" w="sm" len="sm"/>
              <a:tailEnd type="none" w="sm" len="sm"/>
            </a:ln>
          </p:spPr>
        </p:pic>
        <p:sp>
          <p:nvSpPr>
            <p:cNvPr id="149" name="Google Shape;149;g2fcb5e79dd9_1_0">
              <a:hlinkClick r:id="" action="ppaction://hlinkshowjump?jump=nextslide"/>
            </p:cNvPr>
            <p:cNvSpPr/>
            <p:nvPr/>
          </p:nvSpPr>
          <p:spPr>
            <a:xfrm rot="5400000">
              <a:off x="5883304" y="3827129"/>
              <a:ext cx="425402" cy="422773"/>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2" name="E8_Video_DjembevsConga.mp4">
            <a:hlinkClick r:id="" action="ppaction://media"/>
            <a:extLst>
              <a:ext uri="{FF2B5EF4-FFF2-40B4-BE49-F238E27FC236}">
                <a16:creationId xmlns:a16="http://schemas.microsoft.com/office/drawing/2014/main" id="{B5EB67A9-F652-99E5-7A1A-358E17D3F86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55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7"/>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46666"/>
              <a:buFont typeface="Play"/>
              <a:buNone/>
            </a:pPr>
            <a:r>
              <a:rPr lang="en-US" sz="3000">
                <a:latin typeface="Barlow"/>
                <a:ea typeface="Barlow"/>
                <a:cs typeface="Barlow"/>
                <a:sym typeface="Barlow"/>
              </a:rPr>
              <a:t>Let's watch how drumheads are made today </a:t>
            </a:r>
            <a:endParaRPr sz="3000">
              <a:latin typeface="Barlow"/>
              <a:ea typeface="Barlow"/>
              <a:cs typeface="Barlow"/>
              <a:sym typeface="Barlow"/>
            </a:endParaRPr>
          </a:p>
          <a:p>
            <a:pPr marL="0" lvl="0" indent="0" algn="ctr" rtl="0">
              <a:lnSpc>
                <a:spcPct val="90000"/>
              </a:lnSpc>
              <a:spcBef>
                <a:spcPts val="0"/>
              </a:spcBef>
              <a:spcAft>
                <a:spcPts val="0"/>
              </a:spcAft>
              <a:buClr>
                <a:schemeClr val="dk1"/>
              </a:buClr>
              <a:buSzPct val="146666"/>
              <a:buFont typeface="Play"/>
              <a:buNone/>
            </a:pPr>
            <a:r>
              <a:rPr lang="en-US" sz="3000">
                <a:latin typeface="Barlow"/>
                <a:ea typeface="Barlow"/>
                <a:cs typeface="Barlow"/>
                <a:sym typeface="Barlow"/>
              </a:rPr>
              <a:t>in the Evans </a:t>
            </a:r>
            <a:r>
              <a:rPr lang="en-US" sz="3000"/>
              <a:t>d</a:t>
            </a:r>
            <a:r>
              <a:rPr lang="en-US" sz="3000">
                <a:latin typeface="Barlow"/>
                <a:ea typeface="Barlow"/>
                <a:cs typeface="Barlow"/>
                <a:sym typeface="Barlow"/>
              </a:rPr>
              <a:t>rum </a:t>
            </a:r>
            <a:r>
              <a:rPr lang="en-US" sz="3000"/>
              <a:t>h</a:t>
            </a:r>
            <a:r>
              <a:rPr lang="en-US" sz="3000">
                <a:latin typeface="Barlow"/>
                <a:ea typeface="Barlow"/>
                <a:cs typeface="Barlow"/>
                <a:sym typeface="Barlow"/>
              </a:rPr>
              <a:t>ead factory.</a:t>
            </a:r>
            <a:endParaRPr sz="3000">
              <a:latin typeface="Barlow"/>
              <a:ea typeface="Barlow"/>
              <a:cs typeface="Barlow"/>
              <a:sym typeface="Barlow"/>
            </a:endParaRPr>
          </a:p>
        </p:txBody>
      </p:sp>
      <p:grpSp>
        <p:nvGrpSpPr>
          <p:cNvPr id="160" name="Google Shape;160;p7"/>
          <p:cNvGrpSpPr/>
          <p:nvPr/>
        </p:nvGrpSpPr>
        <p:grpSpPr>
          <a:xfrm>
            <a:off x="1248528" y="1832807"/>
            <a:ext cx="9451865" cy="3792754"/>
            <a:chOff x="1248528" y="1832807"/>
            <a:chExt cx="9451865" cy="3792754"/>
          </a:xfrm>
        </p:grpSpPr>
        <p:pic>
          <p:nvPicPr>
            <p:cNvPr id="161" name="Google Shape;161;p7" title="E8_Image_EvansFactoryThumbnail.jpg">
              <a:hlinkClick r:id="" action="ppaction://hlinkshowjump?jump=nextslide"/>
            </p:cNvPr>
            <p:cNvPicPr preferRelativeResize="0"/>
            <p:nvPr/>
          </p:nvPicPr>
          <p:blipFill>
            <a:blip r:embed="rId3">
              <a:alphaModFix/>
            </a:blip>
            <a:stretch>
              <a:fillRect/>
            </a:stretch>
          </p:blipFill>
          <p:spPr>
            <a:xfrm>
              <a:off x="1248528" y="1832807"/>
              <a:ext cx="9451865" cy="3792754"/>
            </a:xfrm>
            <a:prstGeom prst="rect">
              <a:avLst/>
            </a:prstGeom>
            <a:noFill/>
            <a:ln w="76200" cap="flat" cmpd="sng">
              <a:solidFill>
                <a:schemeClr val="accent6"/>
              </a:solidFill>
              <a:prstDash val="solid"/>
              <a:round/>
              <a:headEnd type="none" w="sm" len="sm"/>
              <a:tailEnd type="none" w="sm" len="sm"/>
            </a:ln>
          </p:spPr>
        </p:pic>
        <p:sp>
          <p:nvSpPr>
            <p:cNvPr id="162" name="Google Shape;162;p7">
              <a:hlinkClick r:id="" action="ppaction://hlinkshowjump?jump=nextslide"/>
            </p:cNvPr>
            <p:cNvSpPr/>
            <p:nvPr/>
          </p:nvSpPr>
          <p:spPr>
            <a:xfrm rot="5400000">
              <a:off x="5761742" y="3517817"/>
              <a:ext cx="425402" cy="422773"/>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2" name="E8_Video_EvansFactory.mp4">
            <a:hlinkClick r:id="" action="ppaction://media"/>
            <a:extLst>
              <a:ext uri="{FF2B5EF4-FFF2-40B4-BE49-F238E27FC236}">
                <a16:creationId xmlns:a16="http://schemas.microsoft.com/office/drawing/2014/main" id="{3F722802-0AE0-CC46-9FA0-3E56C020A7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3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2f2e38904c4_0_11"/>
          <p:cNvSpPr txBox="1">
            <a:spLocks noGrp="1"/>
          </p:cNvSpPr>
          <p:nvPr>
            <p:ph type="title"/>
          </p:nvPr>
        </p:nvSpPr>
        <p:spPr>
          <a:xfrm>
            <a:off x="55775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Cymbals</a:t>
            </a:r>
            <a:endParaRPr/>
          </a:p>
        </p:txBody>
      </p:sp>
      <p:sp>
        <p:nvSpPr>
          <p:cNvPr id="173" name="Google Shape;173;g2f2e38904c4_0_11"/>
          <p:cNvSpPr txBox="1">
            <a:spLocks noGrp="1"/>
          </p:cNvSpPr>
          <p:nvPr>
            <p:ph type="body" idx="1"/>
          </p:nvPr>
        </p:nvSpPr>
        <p:spPr>
          <a:xfrm>
            <a:off x="557750" y="1428338"/>
            <a:ext cx="65829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None/>
            </a:pPr>
            <a:r>
              <a:rPr lang="en-US" sz="2400">
                <a:solidFill>
                  <a:srgbClr val="757575"/>
                </a:solidFill>
              </a:rPr>
              <a:t>Another instrument percussionists use to make many different sounds is the cymbal.</a:t>
            </a:r>
            <a:endParaRPr sz="2400">
              <a:solidFill>
                <a:srgbClr val="757575"/>
              </a:solidFill>
            </a:endParaRPr>
          </a:p>
          <a:p>
            <a:pPr marL="0" lvl="0" indent="0" algn="l" rtl="0">
              <a:lnSpc>
                <a:spcPct val="107916"/>
              </a:lnSpc>
              <a:spcBef>
                <a:spcPts val="800"/>
              </a:spcBef>
              <a:spcAft>
                <a:spcPts val="0"/>
              </a:spcAft>
              <a:buNone/>
            </a:pPr>
            <a:r>
              <a:rPr lang="en-US" sz="2400">
                <a:solidFill>
                  <a:srgbClr val="757575"/>
                </a:solidFill>
              </a:rPr>
              <a:t>Cymbals were created almost </a:t>
            </a:r>
            <a:r>
              <a:rPr lang="en-US" sz="2400" b="1">
                <a:solidFill>
                  <a:srgbClr val="757575"/>
                </a:solidFill>
                <a:latin typeface="Barlow"/>
                <a:ea typeface="Barlow"/>
                <a:cs typeface="Barlow"/>
                <a:sym typeface="Barlow"/>
              </a:rPr>
              <a:t>10,000 </a:t>
            </a:r>
            <a:r>
              <a:rPr lang="en-US" sz="2400">
                <a:solidFill>
                  <a:srgbClr val="757575"/>
                </a:solidFill>
              </a:rPr>
              <a:t>years ago! </a:t>
            </a:r>
            <a:br>
              <a:rPr lang="en-US" sz="2400">
                <a:solidFill>
                  <a:srgbClr val="757575"/>
                </a:solidFill>
              </a:rPr>
            </a:br>
            <a:endParaRPr sz="2400">
              <a:solidFill>
                <a:srgbClr val="757575"/>
              </a:solidFill>
            </a:endParaRPr>
          </a:p>
          <a:p>
            <a:pPr marL="0" lvl="0" indent="0" algn="l" rtl="0">
              <a:lnSpc>
                <a:spcPct val="107916"/>
              </a:lnSpc>
              <a:spcBef>
                <a:spcPts val="800"/>
              </a:spcBef>
              <a:spcAft>
                <a:spcPts val="0"/>
              </a:spcAft>
              <a:buNone/>
            </a:pPr>
            <a:r>
              <a:rPr lang="en-US" sz="2400">
                <a:solidFill>
                  <a:srgbClr val="757575"/>
                </a:solidFill>
              </a:rPr>
              <a:t>Their construction has remained remarkably consistent over the years. </a:t>
            </a:r>
            <a:br>
              <a:rPr lang="en-US" sz="2400">
                <a:solidFill>
                  <a:srgbClr val="757575"/>
                </a:solidFill>
              </a:rPr>
            </a:br>
            <a:endParaRPr sz="2400">
              <a:solidFill>
                <a:srgbClr val="757575"/>
              </a:solidFill>
            </a:endParaRPr>
          </a:p>
          <a:p>
            <a:pPr marL="0" lvl="0" indent="0" algn="l" rtl="0">
              <a:lnSpc>
                <a:spcPct val="107916"/>
              </a:lnSpc>
              <a:spcBef>
                <a:spcPts val="800"/>
              </a:spcBef>
              <a:spcAft>
                <a:spcPts val="0"/>
              </a:spcAft>
              <a:buClr>
                <a:schemeClr val="dk1"/>
              </a:buClr>
              <a:buSzPts val="1100"/>
              <a:buFont typeface="Arial"/>
              <a:buNone/>
            </a:pPr>
            <a:r>
              <a:rPr lang="en-US" sz="2400">
                <a:solidFill>
                  <a:srgbClr val="757575"/>
                </a:solidFill>
              </a:rPr>
              <a:t>Even with similarities in appearance, the many styles of cymbals can provide musicians with a huge range of sonic possibilities.</a:t>
            </a:r>
            <a:endParaRPr sz="2400">
              <a:solidFill>
                <a:srgbClr val="757575"/>
              </a:solidFill>
            </a:endParaRPr>
          </a:p>
          <a:p>
            <a:pPr marL="0" lvl="0" indent="0" algn="l" rtl="0">
              <a:spcBef>
                <a:spcPts val="800"/>
              </a:spcBef>
              <a:spcAft>
                <a:spcPts val="1600"/>
              </a:spcAft>
              <a:buNone/>
            </a:pPr>
            <a:endParaRPr/>
          </a:p>
        </p:txBody>
      </p:sp>
      <p:pic>
        <p:nvPicPr>
          <p:cNvPr id="174" name="Google Shape;174;g2f2e38904c4_0_11"/>
          <p:cNvPicPr preferRelativeResize="0"/>
          <p:nvPr/>
        </p:nvPicPr>
        <p:blipFill>
          <a:blip r:embed="rId3">
            <a:alphaModFix/>
          </a:blip>
          <a:stretch>
            <a:fillRect/>
          </a:stretch>
        </p:blipFill>
        <p:spPr>
          <a:xfrm>
            <a:off x="7316300" y="532350"/>
            <a:ext cx="3700555" cy="4927649"/>
          </a:xfrm>
          <a:prstGeom prst="rect">
            <a:avLst/>
          </a:prstGeom>
          <a:noFill/>
          <a:ln w="76200" cap="flat" cmpd="sng">
            <a:solidFill>
              <a:srgbClr val="01486B"/>
            </a:solidFill>
            <a:prstDash val="solid"/>
            <a:round/>
            <a:headEnd type="none" w="sm" len="sm"/>
            <a:tailEnd type="none" w="sm" len="sm"/>
          </a:ln>
        </p:spPr>
      </p:pic>
      <p:sp>
        <p:nvSpPr>
          <p:cNvPr id="175" name="Google Shape;175;g2f2e38904c4_0_11"/>
          <p:cNvSpPr txBox="1"/>
          <p:nvPr/>
        </p:nvSpPr>
        <p:spPr>
          <a:xfrm>
            <a:off x="6771600" y="5561800"/>
            <a:ext cx="5143200" cy="51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b="1">
                <a:solidFill>
                  <a:srgbClr val="01486B"/>
                </a:solidFill>
                <a:latin typeface="Barlow"/>
                <a:ea typeface="Barlow"/>
                <a:cs typeface="Barlow"/>
                <a:sym typeface="Barlow"/>
              </a:rPr>
              <a:t>Cymbals from the Museum of Making Music</a:t>
            </a:r>
            <a:endParaRPr sz="2000" b="1">
              <a:solidFill>
                <a:srgbClr val="01486B"/>
              </a:solidFill>
              <a:latin typeface="Barlow"/>
              <a:ea typeface="Barlow"/>
              <a:cs typeface="Barlow"/>
              <a:sym typeface="Barlow"/>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2f2e38904c4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Cymbals are crafted.</a:t>
            </a:r>
            <a:endParaRPr/>
          </a:p>
        </p:txBody>
      </p:sp>
      <p:sp>
        <p:nvSpPr>
          <p:cNvPr id="181" name="Google Shape;181;g2f2e38904c4_0_16"/>
          <p:cNvSpPr txBox="1">
            <a:spLocks noGrp="1"/>
          </p:cNvSpPr>
          <p:nvPr>
            <p:ph type="body" idx="1"/>
          </p:nvPr>
        </p:nvSpPr>
        <p:spPr>
          <a:xfrm>
            <a:off x="699700" y="1662300"/>
            <a:ext cx="5866200" cy="4343100"/>
          </a:xfrm>
          <a:prstGeom prst="rect">
            <a:avLst/>
          </a:prstGeom>
        </p:spPr>
        <p:txBody>
          <a:bodyPr spcFirstLastPara="1" wrap="square" lIns="121900" tIns="121900" rIns="121900" bIns="121900" anchor="t" anchorCtr="0">
            <a:normAutofit/>
          </a:bodyPr>
          <a:lstStyle/>
          <a:p>
            <a:pPr marL="0" lvl="0" indent="0" algn="l" rtl="0">
              <a:lnSpc>
                <a:spcPct val="100000"/>
              </a:lnSpc>
              <a:spcBef>
                <a:spcPts val="0"/>
              </a:spcBef>
              <a:spcAft>
                <a:spcPts val="0"/>
              </a:spcAft>
              <a:buNone/>
            </a:pPr>
            <a:r>
              <a:rPr lang="en-US" sz="2800">
                <a:solidFill>
                  <a:srgbClr val="757575"/>
                </a:solidFill>
              </a:rPr>
              <a:t>Here is a picture of a cymbal </a:t>
            </a:r>
            <a:endParaRPr sz="2800">
              <a:solidFill>
                <a:srgbClr val="757575"/>
              </a:solidFill>
            </a:endParaRPr>
          </a:p>
          <a:p>
            <a:pPr marL="0" lvl="0" indent="0" algn="l" rtl="0">
              <a:lnSpc>
                <a:spcPct val="100000"/>
              </a:lnSpc>
              <a:spcBef>
                <a:spcPts val="0"/>
              </a:spcBef>
              <a:spcAft>
                <a:spcPts val="0"/>
              </a:spcAft>
              <a:buNone/>
            </a:pPr>
            <a:r>
              <a:rPr lang="en-US" sz="2800">
                <a:solidFill>
                  <a:srgbClr val="757575"/>
                </a:solidFill>
              </a:rPr>
              <a:t>being shaped by hand.</a:t>
            </a:r>
            <a:endParaRPr sz="2800">
              <a:solidFill>
                <a:srgbClr val="757575"/>
              </a:solidFill>
            </a:endParaRPr>
          </a:p>
          <a:p>
            <a:pPr marL="0" lvl="0" indent="0" algn="l" rtl="0">
              <a:lnSpc>
                <a:spcPct val="100000"/>
              </a:lnSpc>
              <a:spcBef>
                <a:spcPts val="0"/>
              </a:spcBef>
              <a:spcAft>
                <a:spcPts val="0"/>
              </a:spcAft>
              <a:buNone/>
            </a:pPr>
            <a:endParaRPr sz="2800">
              <a:solidFill>
                <a:srgbClr val="757575"/>
              </a:solidFill>
            </a:endParaRPr>
          </a:p>
          <a:p>
            <a:pPr marL="0" lvl="0" indent="0" algn="l" rtl="0">
              <a:lnSpc>
                <a:spcPct val="100000"/>
              </a:lnSpc>
              <a:spcBef>
                <a:spcPts val="0"/>
              </a:spcBef>
              <a:spcAft>
                <a:spcPts val="0"/>
              </a:spcAft>
              <a:buNone/>
            </a:pPr>
            <a:endParaRPr sz="2800">
              <a:solidFill>
                <a:srgbClr val="757575"/>
              </a:solidFill>
            </a:endParaRPr>
          </a:p>
          <a:p>
            <a:pPr marL="0" lvl="0" indent="0" algn="l" rtl="0">
              <a:lnSpc>
                <a:spcPct val="100000"/>
              </a:lnSpc>
              <a:spcBef>
                <a:spcPts val="0"/>
              </a:spcBef>
              <a:spcAft>
                <a:spcPts val="0"/>
              </a:spcAft>
              <a:buNone/>
            </a:pPr>
            <a:endParaRPr sz="2800">
              <a:solidFill>
                <a:srgbClr val="757575"/>
              </a:solidFill>
            </a:endParaRPr>
          </a:p>
          <a:p>
            <a:pPr marL="0" lvl="0" indent="0" algn="l" rtl="0">
              <a:lnSpc>
                <a:spcPct val="100000"/>
              </a:lnSpc>
              <a:spcBef>
                <a:spcPts val="0"/>
              </a:spcBef>
              <a:spcAft>
                <a:spcPts val="0"/>
              </a:spcAft>
              <a:buNone/>
            </a:pPr>
            <a:r>
              <a:rPr lang="en-US" sz="2800">
                <a:solidFill>
                  <a:srgbClr val="757575"/>
                </a:solidFill>
              </a:rPr>
              <a:t>And in the video on the next slide, cymbals being made in a factory! </a:t>
            </a:r>
            <a:endParaRPr sz="2800">
              <a:solidFill>
                <a:srgbClr val="757575"/>
              </a:solidFill>
            </a:endParaRPr>
          </a:p>
          <a:p>
            <a:pPr marL="0" lvl="0" indent="0" algn="l" rtl="0">
              <a:lnSpc>
                <a:spcPct val="100000"/>
              </a:lnSpc>
              <a:spcBef>
                <a:spcPts val="0"/>
              </a:spcBef>
              <a:spcAft>
                <a:spcPts val="0"/>
              </a:spcAft>
              <a:buNone/>
            </a:pPr>
            <a:endParaRPr sz="1600">
              <a:solidFill>
                <a:srgbClr val="757575"/>
              </a:solidFill>
            </a:endParaRPr>
          </a:p>
          <a:p>
            <a:pPr marL="0" lvl="0" indent="0" algn="l" rtl="0">
              <a:lnSpc>
                <a:spcPct val="100000"/>
              </a:lnSpc>
              <a:spcBef>
                <a:spcPts val="0"/>
              </a:spcBef>
              <a:spcAft>
                <a:spcPts val="0"/>
              </a:spcAft>
              <a:buNone/>
            </a:pPr>
            <a:endParaRPr sz="1600">
              <a:solidFill>
                <a:srgbClr val="757575"/>
              </a:solidFill>
            </a:endParaRPr>
          </a:p>
          <a:p>
            <a:pPr marL="0" lvl="0" indent="0" algn="l" rtl="0">
              <a:spcBef>
                <a:spcPts val="0"/>
              </a:spcBef>
              <a:spcAft>
                <a:spcPts val="1600"/>
              </a:spcAft>
              <a:buNone/>
            </a:pPr>
            <a:endParaRPr/>
          </a:p>
        </p:txBody>
      </p:sp>
      <p:pic>
        <p:nvPicPr>
          <p:cNvPr id="182" name="Google Shape;182;g2f2e38904c4_0_16"/>
          <p:cNvPicPr preferRelativeResize="0"/>
          <p:nvPr/>
        </p:nvPicPr>
        <p:blipFill>
          <a:blip r:embed="rId3">
            <a:alphaModFix/>
          </a:blip>
          <a:stretch>
            <a:fillRect/>
          </a:stretch>
        </p:blipFill>
        <p:spPr>
          <a:xfrm>
            <a:off x="7283675" y="488175"/>
            <a:ext cx="4048925" cy="5391549"/>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2859821869f_0_0"/>
          <p:cNvSpPr txBox="1">
            <a:spLocks noGrp="1"/>
          </p:cNvSpPr>
          <p:nvPr>
            <p:ph type="title" idx="4294967295"/>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SABIAN Cymbals</a:t>
            </a:r>
            <a:endParaRPr/>
          </a:p>
        </p:txBody>
      </p:sp>
      <p:grpSp>
        <p:nvGrpSpPr>
          <p:cNvPr id="188" name="Google Shape;188;g2859821869f_0_0"/>
          <p:cNvGrpSpPr/>
          <p:nvPr/>
        </p:nvGrpSpPr>
        <p:grpSpPr>
          <a:xfrm>
            <a:off x="2177600" y="1356875"/>
            <a:ext cx="7950701" cy="4472275"/>
            <a:chOff x="2177600" y="1356875"/>
            <a:chExt cx="7950701" cy="4472275"/>
          </a:xfrm>
        </p:grpSpPr>
        <p:pic>
          <p:nvPicPr>
            <p:cNvPr id="189" name="Google Shape;189;g2859821869f_0_0" title="E8_Image_SabianFactory.jpg">
              <a:hlinkClick r:id="" action="ppaction://hlinkshowjump?jump=nextslide"/>
            </p:cNvPr>
            <p:cNvPicPr preferRelativeResize="0"/>
            <p:nvPr/>
          </p:nvPicPr>
          <p:blipFill>
            <a:blip r:embed="rId3">
              <a:alphaModFix/>
            </a:blip>
            <a:stretch>
              <a:fillRect/>
            </a:stretch>
          </p:blipFill>
          <p:spPr>
            <a:xfrm>
              <a:off x="2177600" y="1356875"/>
              <a:ext cx="7950701" cy="4472275"/>
            </a:xfrm>
            <a:prstGeom prst="rect">
              <a:avLst/>
            </a:prstGeom>
            <a:noFill/>
            <a:ln w="76200" cap="flat" cmpd="sng">
              <a:solidFill>
                <a:schemeClr val="accent6"/>
              </a:solidFill>
              <a:prstDash val="solid"/>
              <a:round/>
              <a:headEnd type="none" w="sm" len="sm"/>
              <a:tailEnd type="none" w="sm" len="sm"/>
            </a:ln>
          </p:spPr>
        </p:pic>
        <p:sp>
          <p:nvSpPr>
            <p:cNvPr id="190" name="Google Shape;190;g2859821869f_0_0">
              <a:hlinkClick r:id="" action="ppaction://hlinkshowjump?jump=nextslide"/>
            </p:cNvPr>
            <p:cNvSpPr/>
            <p:nvPr/>
          </p:nvSpPr>
          <p:spPr>
            <a:xfrm rot="5400000">
              <a:off x="5883292" y="3217617"/>
              <a:ext cx="425402" cy="422773"/>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2" name="E8_Video_SabianFactory.mp4">
            <a:hlinkClick r:id="" action="ppaction://media"/>
            <a:extLst>
              <a:ext uri="{FF2B5EF4-FFF2-40B4-BE49-F238E27FC236}">
                <a16:creationId xmlns:a16="http://schemas.microsoft.com/office/drawing/2014/main" id="{83DF51C2-D8E2-E340-BDB1-C0664CDC00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6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title"/>
          </p:nvPr>
        </p:nvSpPr>
        <p:spPr>
          <a:xfrm>
            <a:off x="379875" y="484175"/>
            <a:ext cx="11360700" cy="11223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Play"/>
              <a:buNone/>
            </a:pPr>
            <a:r>
              <a:rPr lang="en-US" sz="3300">
                <a:latin typeface="Barlow"/>
                <a:ea typeface="Barlow"/>
                <a:cs typeface="Barlow"/>
                <a:sym typeface="Barlow"/>
              </a:rPr>
              <a:t>Let's create balloon drums</a:t>
            </a:r>
            <a:r>
              <a:rPr lang="en-US" sz="3300"/>
              <a:t>, and</a:t>
            </a:r>
            <a:endParaRPr sz="3300">
              <a:latin typeface="Barlow"/>
              <a:ea typeface="Barlow"/>
              <a:cs typeface="Barlow"/>
              <a:sym typeface="Barlow"/>
            </a:endParaRPr>
          </a:p>
          <a:p>
            <a:pPr marL="0" lvl="0" indent="0" algn="ctr" rtl="0">
              <a:spcBef>
                <a:spcPts val="0"/>
              </a:spcBef>
              <a:spcAft>
                <a:spcPts val="0"/>
              </a:spcAft>
              <a:buClr>
                <a:schemeClr val="dk1"/>
              </a:buClr>
              <a:buSzPts val="4400"/>
              <a:buFont typeface="Play"/>
              <a:buNone/>
            </a:pPr>
            <a:r>
              <a:rPr lang="en-US" sz="3300"/>
              <a:t>see what different sounds we can make!</a:t>
            </a:r>
            <a:endParaRPr sz="3300">
              <a:latin typeface="Barlow"/>
              <a:ea typeface="Barlow"/>
              <a:cs typeface="Barlow"/>
              <a:sym typeface="Barlow"/>
            </a:endParaRPr>
          </a:p>
        </p:txBody>
      </p:sp>
      <p:grpSp>
        <p:nvGrpSpPr>
          <p:cNvPr id="201" name="Google Shape;201;p5"/>
          <p:cNvGrpSpPr/>
          <p:nvPr/>
        </p:nvGrpSpPr>
        <p:grpSpPr>
          <a:xfrm>
            <a:off x="2528151" y="1752925"/>
            <a:ext cx="7135699" cy="4013825"/>
            <a:chOff x="2528151" y="1752925"/>
            <a:chExt cx="7135699" cy="4013825"/>
          </a:xfrm>
        </p:grpSpPr>
        <p:pic>
          <p:nvPicPr>
            <p:cNvPr id="202" name="Google Shape;202;p5" title="E8_Image_CreatingBalloonDrumsThumbnail.jpg">
              <a:hlinkClick r:id="" action="ppaction://hlinkshowjump?jump=nextslide"/>
            </p:cNvPr>
            <p:cNvPicPr preferRelativeResize="0"/>
            <p:nvPr/>
          </p:nvPicPr>
          <p:blipFill>
            <a:blip r:embed="rId3">
              <a:alphaModFix/>
            </a:blip>
            <a:stretch>
              <a:fillRect/>
            </a:stretch>
          </p:blipFill>
          <p:spPr>
            <a:xfrm>
              <a:off x="2528151" y="1752925"/>
              <a:ext cx="7135699" cy="4013825"/>
            </a:xfrm>
            <a:prstGeom prst="rect">
              <a:avLst/>
            </a:prstGeom>
            <a:noFill/>
            <a:ln w="76200" cap="flat" cmpd="sng">
              <a:solidFill>
                <a:schemeClr val="accent6"/>
              </a:solidFill>
              <a:prstDash val="solid"/>
              <a:round/>
              <a:headEnd type="none" w="sm" len="sm"/>
              <a:tailEnd type="none" w="sm" len="sm"/>
            </a:ln>
          </p:spPr>
        </p:pic>
        <p:sp>
          <p:nvSpPr>
            <p:cNvPr id="203" name="Google Shape;203;p5">
              <a:hlinkClick r:id="" action="ppaction://hlinkshowjump?jump=nextslide"/>
            </p:cNvPr>
            <p:cNvSpPr/>
            <p:nvPr/>
          </p:nvSpPr>
          <p:spPr>
            <a:xfrm rot="5400000">
              <a:off x="5761742" y="3517817"/>
              <a:ext cx="425402" cy="422773"/>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 name="E8_Video_CreatingBalloonDrums.mp4">
            <a:hlinkClick r:id="" action="ppaction://media"/>
            <a:extLst>
              <a:ext uri="{FF2B5EF4-FFF2-40B4-BE49-F238E27FC236}">
                <a16:creationId xmlns:a16="http://schemas.microsoft.com/office/drawing/2014/main" id="{6CC4D322-C88F-047D-BD50-23055B904A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1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859821869f_0_4"/>
          <p:cNvSpPr txBox="1">
            <a:spLocks noGrp="1"/>
          </p:cNvSpPr>
          <p:nvPr>
            <p:ph type="title" idx="4294967295"/>
          </p:nvPr>
        </p:nvSpPr>
        <p:spPr>
          <a:xfrm>
            <a:off x="664700" y="517167"/>
            <a:ext cx="10906500" cy="7635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4400"/>
              <a:buFont typeface="Play"/>
              <a:buNone/>
            </a:pPr>
            <a:r>
              <a:rPr lang="en-US" sz="3600">
                <a:latin typeface="Barlow"/>
                <a:ea typeface="Barlow"/>
                <a:cs typeface="Barlow"/>
                <a:sym typeface="Barlow"/>
              </a:rPr>
              <a:t>Let's play with our new drums!</a:t>
            </a:r>
            <a:endParaRPr sz="3600">
              <a:latin typeface="Barlow"/>
              <a:ea typeface="Barlow"/>
              <a:cs typeface="Barlow"/>
              <a:sym typeface="Barlow"/>
            </a:endParaRPr>
          </a:p>
        </p:txBody>
      </p:sp>
      <p:grpSp>
        <p:nvGrpSpPr>
          <p:cNvPr id="214" name="Google Shape;214;g2859821869f_0_4"/>
          <p:cNvGrpSpPr/>
          <p:nvPr/>
        </p:nvGrpSpPr>
        <p:grpSpPr>
          <a:xfrm>
            <a:off x="2081150" y="1399249"/>
            <a:ext cx="8029699" cy="4516700"/>
            <a:chOff x="2081150" y="1399249"/>
            <a:chExt cx="8029699" cy="4516700"/>
          </a:xfrm>
        </p:grpSpPr>
        <p:pic>
          <p:nvPicPr>
            <p:cNvPr id="215" name="Google Shape;215;g2859821869f_0_4" title="E8_Image_ShiegetoPerfectCrime.jpg">
              <a:hlinkClick r:id="" action="ppaction://hlinkshowjump?jump=nextslide"/>
            </p:cNvPr>
            <p:cNvPicPr preferRelativeResize="0"/>
            <p:nvPr/>
          </p:nvPicPr>
          <p:blipFill>
            <a:blip r:embed="rId3">
              <a:alphaModFix/>
            </a:blip>
            <a:stretch>
              <a:fillRect/>
            </a:stretch>
          </p:blipFill>
          <p:spPr>
            <a:xfrm>
              <a:off x="2081150" y="1399249"/>
              <a:ext cx="8029699" cy="4516700"/>
            </a:xfrm>
            <a:prstGeom prst="rect">
              <a:avLst/>
            </a:prstGeom>
            <a:noFill/>
            <a:ln w="76200" cap="flat" cmpd="sng">
              <a:solidFill>
                <a:schemeClr val="accent6"/>
              </a:solidFill>
              <a:prstDash val="solid"/>
              <a:round/>
              <a:headEnd type="none" w="sm" len="sm"/>
              <a:tailEnd type="none" w="sm" len="sm"/>
            </a:ln>
          </p:spPr>
        </p:pic>
        <p:sp>
          <p:nvSpPr>
            <p:cNvPr id="216" name="Google Shape;216;g2859821869f_0_4">
              <a:hlinkClick r:id="" action="ppaction://hlinkshowjump?jump=nextslide"/>
            </p:cNvPr>
            <p:cNvSpPr/>
            <p:nvPr/>
          </p:nvSpPr>
          <p:spPr>
            <a:xfrm rot="5400000">
              <a:off x="5905254" y="3446217"/>
              <a:ext cx="425402" cy="422773"/>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 name="E8_Video_ShiegetoPerfectCrime.mov">
            <a:hlinkClick r:id="" action="ppaction://media"/>
            <a:extLst>
              <a:ext uri="{FF2B5EF4-FFF2-40B4-BE49-F238E27FC236}">
                <a16:creationId xmlns:a16="http://schemas.microsoft.com/office/drawing/2014/main" id="{35E7D3F0-4DAB-9494-333E-52F8A02587F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1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281254733a3_0_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3620">
                <a:solidFill>
                  <a:schemeClr val="accent1"/>
                </a:solidFill>
                <a:latin typeface="Barlow"/>
                <a:ea typeface="Barlow"/>
                <a:cs typeface="Barlow"/>
                <a:sym typeface="Barlow"/>
              </a:rPr>
              <a:t>Consider a Career in Music!</a:t>
            </a:r>
            <a:endParaRPr/>
          </a:p>
        </p:txBody>
      </p:sp>
      <p:sp>
        <p:nvSpPr>
          <p:cNvPr id="227" name="Google Shape;227;g281254733a3_0_7"/>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Font typeface="Arial"/>
              <a:buNone/>
            </a:pPr>
            <a:r>
              <a:rPr lang="en-US"/>
              <a:t>What careers are related to the lesson we just completed?</a:t>
            </a:r>
            <a:endParaRPr/>
          </a:p>
          <a:p>
            <a:pPr marL="457200" lvl="0" indent="-342900" algn="l" rtl="0">
              <a:spcBef>
                <a:spcPts val="1600"/>
              </a:spcBef>
              <a:spcAft>
                <a:spcPts val="0"/>
              </a:spcAft>
              <a:buSzPts val="1800"/>
              <a:buChar char="●"/>
            </a:pPr>
            <a:r>
              <a:rPr lang="en-US"/>
              <a:t>Drum manufacturing</a:t>
            </a:r>
            <a:endParaRPr/>
          </a:p>
          <a:p>
            <a:pPr marL="457200" lvl="0" indent="-342900" algn="l" rtl="0">
              <a:spcBef>
                <a:spcPts val="1600"/>
              </a:spcBef>
              <a:spcAft>
                <a:spcPts val="0"/>
              </a:spcAft>
              <a:buSzPts val="1800"/>
              <a:buChar char="●"/>
            </a:pPr>
            <a:r>
              <a:rPr lang="en-US"/>
              <a:t>Traditional drum performance</a:t>
            </a:r>
            <a:endParaRPr/>
          </a:p>
          <a:p>
            <a:pPr marL="457200" lvl="0" indent="-342900" algn="l" rtl="0">
              <a:spcBef>
                <a:spcPts val="1600"/>
              </a:spcBef>
              <a:spcAft>
                <a:spcPts val="0"/>
              </a:spcAft>
              <a:buSzPts val="1800"/>
              <a:buChar char="●"/>
            </a:pPr>
            <a:r>
              <a:rPr lang="en-US"/>
              <a:t>Percussionist</a:t>
            </a:r>
            <a:endParaRPr/>
          </a:p>
          <a:p>
            <a:pPr marL="457200" lvl="0" indent="-342900" algn="l" rtl="0">
              <a:spcBef>
                <a:spcPts val="1600"/>
              </a:spcBef>
              <a:spcAft>
                <a:spcPts val="0"/>
              </a:spcAft>
              <a:buSzPts val="1800"/>
              <a:buChar char="●"/>
            </a:pPr>
            <a:r>
              <a:rPr lang="en-US"/>
              <a:t>Music Therapy</a:t>
            </a:r>
            <a:endParaRPr/>
          </a:p>
          <a:p>
            <a:pPr marL="457200" lvl="0" indent="-342900" algn="l" rtl="0">
              <a:spcBef>
                <a:spcPts val="1600"/>
              </a:spcBef>
              <a:spcAft>
                <a:spcPts val="0"/>
              </a:spcAft>
              <a:buSzPts val="1800"/>
              <a:buChar char="●"/>
            </a:pPr>
            <a:r>
              <a:rPr lang="en-US"/>
              <a:t>Retailer</a:t>
            </a:r>
            <a:endParaRPr/>
          </a:p>
          <a:p>
            <a:pPr marL="457200" lvl="0" indent="-342900" algn="l" rtl="0">
              <a:spcBef>
                <a:spcPts val="1600"/>
              </a:spcBef>
              <a:spcAft>
                <a:spcPts val="1600"/>
              </a:spcAft>
              <a:buSzPts val="1800"/>
              <a:buChar char="●"/>
            </a:pPr>
            <a:r>
              <a:rPr lang="en-US"/>
              <a:t>Teacher</a:t>
            </a:r>
            <a:endParaRPr sz="33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g302a2177961_0_0"/>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687</Words>
  <Application>Microsoft Macintosh PowerPoint</Application>
  <PresentationFormat>Widescreen</PresentationFormat>
  <Paragraphs>66</Paragraphs>
  <Slides>24</Slides>
  <Notes>24</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Play</vt:lpstr>
      <vt:lpstr>Roboto</vt:lpstr>
      <vt:lpstr>Barlow</vt:lpstr>
      <vt:lpstr>Arial</vt:lpstr>
      <vt:lpstr>Calibri</vt:lpstr>
      <vt:lpstr>Barlow Medium</vt:lpstr>
      <vt:lpstr>Build on Music!</vt:lpstr>
      <vt:lpstr>PowerPoint Presentation</vt:lpstr>
      <vt:lpstr>Balloon Drums!</vt:lpstr>
      <vt:lpstr>Lesson Objectives</vt:lpstr>
      <vt:lpstr>What is a percussionist?</vt:lpstr>
      <vt:lpstr>When you think of instruments a percussionist would play, what sounds do you think of?</vt:lpstr>
      <vt:lpstr> Question of the Day</vt:lpstr>
      <vt:lpstr>The Sonic Palette</vt:lpstr>
      <vt:lpstr>Drums</vt:lpstr>
      <vt:lpstr>Drums with animal skins</vt:lpstr>
      <vt:lpstr>The Synthetic Drumhead </vt:lpstr>
      <vt:lpstr>Let’s watch!</vt:lpstr>
      <vt:lpstr>PowerPoint Presentation</vt:lpstr>
      <vt:lpstr>Let's watch how drumheads are made today  in the Evans drum head factory.</vt:lpstr>
      <vt:lpstr>PowerPoint Presentation</vt:lpstr>
      <vt:lpstr>Cymbals</vt:lpstr>
      <vt:lpstr>Cymbals are crafted.</vt:lpstr>
      <vt:lpstr>SABIAN Cymbals</vt:lpstr>
      <vt:lpstr>PowerPoint Presentation</vt:lpstr>
      <vt:lpstr>Let's create balloon drums, and see what different sounds we can make!</vt:lpstr>
      <vt:lpstr>PowerPoint Presentation</vt:lpstr>
      <vt:lpstr>Let's play with our new drums!</vt:lpstr>
      <vt:lpstr>PowerPoint Presentation</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2024-12-03T22:23:22Z</dcterms:modified>
</cp:coreProperties>
</file>