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embeddedFontLst>
    <p:embeddedFont>
      <p:font typeface="Barlow" pitchFamily="2" charset="77"/>
      <p:regular r:id="rId23"/>
      <p:bold r:id="rId24"/>
      <p:italic r:id="rId25"/>
      <p:boldItalic r:id="rId26"/>
    </p:embeddedFont>
    <p:embeddedFont>
      <p:font typeface="Barlow Medium" panose="020F0502020204030204" pitchFamily="34" charset="0"/>
      <p:regular r:id="rId27"/>
      <p:bold r:id="rId28"/>
      <p:italic r:id="rId29"/>
      <p:boldItalic r:id="rId30"/>
    </p:embeddedFont>
    <p:embeddedFont>
      <p:font typeface="Roboto" panose="02000000000000000000" pitchFamily="2"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38"/>
  </p:normalViewPr>
  <p:slideViewPr>
    <p:cSldViewPr snapToGrid="0">
      <p:cViewPr varScale="1">
        <p:scale>
          <a:sx n="177" d="100"/>
          <a:sy n="177" d="100"/>
        </p:scale>
        <p:origin x="30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d670fc76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dd670fc7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ed6939b55e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ed6939b55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d6939b55e_1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d6939b55e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ed6939b55e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ed6939b55e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None/>
            </a:pPr>
            <a:r>
              <a:rPr lang="en" sz="1400" b="1">
                <a:solidFill>
                  <a:schemeClr val="dk1"/>
                </a:solidFill>
                <a:latin typeface="Calibri"/>
                <a:ea typeface="Calibri"/>
                <a:cs typeface="Calibri"/>
                <a:sym typeface="Calibri"/>
              </a:rPr>
              <a:t>The resonator guitar is louder because of the material it’s made of as well as the resonator cones inside that help project the sound.</a:t>
            </a: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latin typeface="Calibri"/>
              <a:ea typeface="Calibri"/>
              <a:cs typeface="Calibri"/>
              <a:sym typeface="Calibri"/>
            </a:endParaRPr>
          </a:p>
          <a:p>
            <a:pPr marL="457200" lvl="0" indent="-311150" algn="l" rtl="0">
              <a:lnSpc>
                <a:spcPct val="115000"/>
              </a:lnSpc>
              <a:spcBef>
                <a:spcPts val="0"/>
              </a:spcBef>
              <a:spcAft>
                <a:spcPts val="0"/>
              </a:spcAft>
              <a:buClr>
                <a:schemeClr val="dk1"/>
              </a:buClr>
              <a:buSzPts val="1300"/>
              <a:buAutoNum type="arabicPeriod"/>
            </a:pPr>
            <a:r>
              <a:rPr lang="en" sz="1300" b="1">
                <a:solidFill>
                  <a:schemeClr val="dk1"/>
                </a:solidFill>
              </a:rPr>
              <a:t>C.F. Martin &amp; Co. 00-42 Parlor Guitar, 1902</a:t>
            </a:r>
            <a:endParaRPr sz="1300" b="1">
              <a:solidFill>
                <a:schemeClr val="dk1"/>
              </a:solidFill>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The 00 body type, known as the Grand Concert, was the largest instrument available from C.F. Martin through the early 20th century but is now among the smallest. The second part of the model name, in this case 42, refers to the instrument's style, or level of appointment. Style 42 was, at the time, the top of Martin's line and featured pearl inlay, ivory components, and an ebony fingerboard. The two additional holes on the headstock of this instrument indicate that it had previously been adapted for use with eight strings.</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400" b="1">
              <a:solidFill>
                <a:schemeClr val="dk1"/>
              </a:solidFill>
              <a:latin typeface="Calibri"/>
              <a:ea typeface="Calibri"/>
              <a:cs typeface="Calibri"/>
              <a:sym typeface="Calibri"/>
            </a:endParaRPr>
          </a:p>
          <a:p>
            <a:pPr marL="457200" lvl="0" indent="-317500" algn="l" rtl="0">
              <a:lnSpc>
                <a:spcPct val="115000"/>
              </a:lnSpc>
              <a:spcBef>
                <a:spcPts val="0"/>
              </a:spcBef>
              <a:spcAft>
                <a:spcPts val="0"/>
              </a:spcAft>
              <a:buClr>
                <a:schemeClr val="dk1"/>
              </a:buClr>
              <a:buSzPts val="1400"/>
              <a:buFont typeface="Calibri"/>
              <a:buAutoNum type="arabicPeriod"/>
            </a:pPr>
            <a:r>
              <a:rPr lang="en" sz="1400" b="1">
                <a:solidFill>
                  <a:schemeClr val="dk1"/>
                </a:solidFill>
                <a:latin typeface="Calibri"/>
                <a:ea typeface="Calibri"/>
                <a:cs typeface="Calibri"/>
                <a:sym typeface="Calibri"/>
              </a:rPr>
              <a:t>National String Instrument Company Spanish-Style Resonator Guitar Prototype, 1926-7</a:t>
            </a:r>
            <a:endParaRPr sz="14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the 1920s, vaudeville steel guitarist George Beauchamp asked inventor John Dopyera to devise a way to amplify the sound of a guitar. Dopyera experimented with placing resonating cones in the body of the instrument, and in 1927 he and Beauchamp were making resonator guitars with Hawaiian-style bodies under the name National String Instrument Company. This example, made of nickel silver, was National's first prototype guitar with three resonators. Its Hawaiian-style square neck was replaced with a Spanish-style one at the request of guitarist Waltimor Shablowski, and it subsequently became the prototype for National’s Spanish-style resonator guitars.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r>
              <a:rPr lang="en" sz="1400" b="1">
                <a:solidFill>
                  <a:schemeClr val="dk1"/>
                </a:solidFill>
                <a:latin typeface="Calibri"/>
                <a:ea typeface="Calibri"/>
                <a:cs typeface="Calibri"/>
                <a:sym typeface="Calibri"/>
              </a:rPr>
              <a:t>The resonator guitar is louder because of the material it’s made of as well as the resonator cones inside that help project the sound.</a:t>
            </a:r>
            <a:endParaRPr sz="1400" b="1">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ed6939b55e_2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ed6939b55e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chemeClr val="dk1"/>
                </a:solidFill>
                <a:latin typeface="Calibri"/>
                <a:ea typeface="Calibri"/>
                <a:cs typeface="Calibri"/>
                <a:sym typeface="Calibri"/>
              </a:rPr>
              <a:t>This slide is tricky: Since the picture does not include an amplifier, the acoustic guitar would be louder in this case.</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b="1">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 sz="1200" b="1">
                <a:solidFill>
                  <a:schemeClr val="dk1"/>
                </a:solidFill>
                <a:latin typeface="Calibri"/>
                <a:ea typeface="Calibri"/>
                <a:cs typeface="Calibri"/>
                <a:sym typeface="Calibri"/>
              </a:rPr>
              <a:t>Ovation Instruments Balladeer Guitar, 1968</a:t>
            </a:r>
            <a:endParaRPr sz="12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In 1966, helicopter engineer Charles Kaman and the Ovation Guitar Company released their first guitars. These featured a parabolic bowl-shaped back made from Lyrachord, a form of fiberglass based on materials used in helicopter rotors and other aerospace components, giving them noticeably more volume than comparably sized all-wood guitars.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Gibson, Inc. </a:t>
            </a:r>
            <a:r>
              <a:rPr lang="en" sz="1200" b="1">
                <a:solidFill>
                  <a:schemeClr val="dk1"/>
                </a:solidFill>
                <a:latin typeface="Calibri"/>
                <a:ea typeface="Calibri"/>
                <a:cs typeface="Calibri"/>
                <a:sym typeface="Calibri"/>
              </a:rPr>
              <a:t>Les Paul “Goldtop” Electric Guitar</a:t>
            </a:r>
            <a:r>
              <a:rPr lang="en" sz="1200">
                <a:solidFill>
                  <a:schemeClr val="dk1"/>
                </a:solidFill>
                <a:latin typeface="Calibri"/>
                <a:ea typeface="Calibri"/>
                <a:cs typeface="Calibri"/>
                <a:sym typeface="Calibri"/>
              </a:rPr>
              <a:t>, 1952</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Pioneering guitarist Les Paul had developed his own solid-body electric guitar, “The Log,” in 1940. He approached Gibson in 1941 about bringing it to market, but it wasn’t until Fender’s success with the Telecaster that Gibson acted. With a promotional deal in place, the Gibson Les Paul guitar was released in 1952. Together, the Telecaster, Stratocaster, and Les Paul have come to represent archetypal forms of the electric guitar, inspiring countless subsequent instruments.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2ed6939b55e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2ed6939b55e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2ed6939b55e_2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2ed6939b55e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chemeClr val="dk1"/>
                </a:solidFill>
                <a:latin typeface="Calibri"/>
                <a:ea typeface="Calibri"/>
                <a:cs typeface="Calibri"/>
                <a:sym typeface="Calibri"/>
              </a:rPr>
              <a:t>Ovation Instruments Balladeer Guitar, 1968</a:t>
            </a:r>
            <a:endParaRPr sz="12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In 1966, helicopter engineer Charles Kaman and the Ovation Guitar Company released their first guitars. These featured a parabolic bowl-shaped back made from Lyrachord, a form of fiberglass based on materials used in helicopter rotors and other aerospace components, giving them noticeably more volume than comparably sized all-wood guitars.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ed6939b55e_1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ed6939b55e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ed6939b55e_1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ed6939b55e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fd73a39ce0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fd73a39ce0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ed6939b55e_1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ed6939b55e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ed6939b55e_1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ed6939b55e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f2944bfccc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2f2944bfcc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f384939f73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f384939f73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ed6939b55e_1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ed6939b55e_1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f384939f73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f384939f73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ed6939b55e_1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2ed6939b55e_1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f236b70caa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f236b70ca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02a3e75d8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02a3e75d8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300"/>
              <a:buFont typeface="Barlow"/>
              <a:buNone/>
              <a:defRPr sz="4300" b="1">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516075"/>
            <a:ext cx="8520600" cy="1110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Barlow"/>
              <a:buNone/>
              <a:defRPr sz="3600" b="1">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26600" y="620050"/>
            <a:ext cx="82908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1088875" y="1443100"/>
            <a:ext cx="7097400" cy="27420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Font typeface="Barlow"/>
              <a:buChar char="○"/>
              <a:defRPr sz="1800">
                <a:latin typeface="Barlow"/>
                <a:ea typeface="Barlow"/>
                <a:cs typeface="Barlow"/>
                <a:sym typeface="Barlow"/>
              </a:defRPr>
            </a:lvl2pPr>
            <a:lvl3pPr marL="1371600" lvl="2" indent="-342900">
              <a:spcBef>
                <a:spcPts val="0"/>
              </a:spcBef>
              <a:spcAft>
                <a:spcPts val="0"/>
              </a:spcAft>
              <a:buSzPts val="1800"/>
              <a:buFont typeface="Barlow"/>
              <a:buChar char="■"/>
              <a:defRPr sz="1800">
                <a:latin typeface="Barlow"/>
                <a:ea typeface="Barlow"/>
                <a:cs typeface="Barlow"/>
                <a:sym typeface="Barlow"/>
              </a:defRPr>
            </a:lvl3pPr>
            <a:lvl4pPr marL="1828800" lvl="3" indent="-342900">
              <a:spcBef>
                <a:spcPts val="0"/>
              </a:spcBef>
              <a:spcAft>
                <a:spcPts val="0"/>
              </a:spcAft>
              <a:buSzPts val="1800"/>
              <a:buFont typeface="Barlow"/>
              <a:buChar char="●"/>
              <a:defRPr sz="1800">
                <a:latin typeface="Barlow"/>
                <a:ea typeface="Barlow"/>
                <a:cs typeface="Barlow"/>
                <a:sym typeface="Barlow"/>
              </a:defRPr>
            </a:lvl4pPr>
            <a:lvl5pPr marL="2286000" lvl="4" indent="-342900">
              <a:spcBef>
                <a:spcPts val="0"/>
              </a:spcBef>
              <a:spcAft>
                <a:spcPts val="0"/>
              </a:spcAft>
              <a:buSzPts val="1800"/>
              <a:buFont typeface="Barlow"/>
              <a:buChar char="○"/>
              <a:defRPr sz="1800">
                <a:latin typeface="Barlow"/>
                <a:ea typeface="Barlow"/>
                <a:cs typeface="Barlow"/>
                <a:sym typeface="Barlow"/>
              </a:defRPr>
            </a:lvl5pPr>
            <a:lvl6pPr marL="2743200" lvl="5" indent="-342900">
              <a:spcBef>
                <a:spcPts val="0"/>
              </a:spcBef>
              <a:spcAft>
                <a:spcPts val="0"/>
              </a:spcAft>
              <a:buSzPts val="1800"/>
              <a:buFont typeface="Barlow"/>
              <a:buChar char="■"/>
              <a:defRPr sz="1800">
                <a:latin typeface="Barlow"/>
                <a:ea typeface="Barlow"/>
                <a:cs typeface="Barlow"/>
                <a:sym typeface="Barlow"/>
              </a:defRPr>
            </a:lvl6pPr>
            <a:lvl7pPr marL="3200400" lvl="6" indent="-342900">
              <a:spcBef>
                <a:spcPts val="0"/>
              </a:spcBef>
              <a:spcAft>
                <a:spcPts val="0"/>
              </a:spcAft>
              <a:buSzPts val="1800"/>
              <a:buFont typeface="Barlow"/>
              <a:buChar char="●"/>
              <a:defRPr sz="1800">
                <a:latin typeface="Barlow"/>
                <a:ea typeface="Barlow"/>
                <a:cs typeface="Barlow"/>
                <a:sym typeface="Barlow"/>
              </a:defRPr>
            </a:lvl7pPr>
            <a:lvl8pPr marL="3657600" lvl="7" indent="-342900">
              <a:spcBef>
                <a:spcPts val="0"/>
              </a:spcBef>
              <a:spcAft>
                <a:spcPts val="0"/>
              </a:spcAft>
              <a:buSzPts val="1800"/>
              <a:buFont typeface="Barlow"/>
              <a:buChar char="○"/>
              <a:defRPr sz="1800">
                <a:latin typeface="Barlow"/>
                <a:ea typeface="Barlow"/>
                <a:cs typeface="Barlow"/>
                <a:sym typeface="Barlow"/>
              </a:defRPr>
            </a:lvl8pPr>
            <a:lvl9pPr marL="4114800" lvl="8" indent="-342900">
              <a:spcBef>
                <a:spcPts val="0"/>
              </a:spcBef>
              <a:spcAft>
                <a:spcPts val="0"/>
              </a:spcAft>
              <a:buSzPts val="1800"/>
              <a:buFont typeface="Barlow"/>
              <a:buChar char="■"/>
              <a:defRPr sz="1800">
                <a:latin typeface="Barlow"/>
                <a:ea typeface="Barlow"/>
                <a:cs typeface="Barlow"/>
                <a:sym typeface="Barlow"/>
              </a:defRPr>
            </a:lvl9pPr>
          </a:lstStyle>
          <a:p>
            <a:endParaRPr/>
          </a:p>
        </p:txBody>
      </p:sp>
      <p:sp>
        <p:nvSpPr>
          <p:cNvPr id="23" name="Google Shape;23;p5"/>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a:endParaRPr/>
          </a:p>
        </p:txBody>
      </p:sp>
      <p:sp>
        <p:nvSpPr>
          <p:cNvPr id="26" name="Google Shape;26;p6"/>
          <p:cNvSpPr txBox="1">
            <a:spLocks noGrp="1"/>
          </p:cNvSpPr>
          <p:nvPr>
            <p:ph type="body" idx="1"/>
          </p:nvPr>
        </p:nvSpPr>
        <p:spPr>
          <a:xfrm>
            <a:off x="341100" y="1152475"/>
            <a:ext cx="39705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7" name="Google Shape;27;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8" name="Google Shape;28;p6"/>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478375" y="2000250"/>
            <a:ext cx="3379200" cy="2568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5" name="Google Shape;35;p8"/>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8"/>
          <p:cNvSpPr/>
          <p:nvPr/>
        </p:nvSpPr>
        <p:spPr>
          <a:xfrm>
            <a:off x="4530075" y="259025"/>
            <a:ext cx="4351500" cy="4236000"/>
          </a:xfrm>
          <a:prstGeom prst="roundRect">
            <a:avLst>
              <a:gd name="adj" fmla="val 373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367325" y="329275"/>
            <a:ext cx="8431500" cy="516900"/>
          </a:xfrm>
          <a:prstGeom prst="rect">
            <a:avLst/>
          </a:prstGeom>
        </p:spPr>
        <p:txBody>
          <a:bodyPr spcFirstLastPara="1" wrap="square" lIns="91425" tIns="91425" rIns="91425" bIns="91425" anchor="b" anchorCtr="0">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 name="Google Shape;39;p9"/>
          <p:cNvSpPr txBox="1">
            <a:spLocks noGrp="1"/>
          </p:cNvSpPr>
          <p:nvPr>
            <p:ph type="body" idx="1"/>
          </p:nvPr>
        </p:nvSpPr>
        <p:spPr>
          <a:xfrm>
            <a:off x="367325" y="846175"/>
            <a:ext cx="8431500" cy="9642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sz="2000"/>
            </a:lvl1pPr>
            <a:lvl2pPr marL="914400" lvl="1" indent="-323850" rtl="0">
              <a:spcBef>
                <a:spcPts val="0"/>
              </a:spcBef>
              <a:spcAft>
                <a:spcPts val="0"/>
              </a:spcAft>
              <a:buSzPts val="1500"/>
              <a:buChar char="○"/>
              <a:defRPr sz="1500"/>
            </a:lvl2pPr>
            <a:lvl3pPr marL="1371600" lvl="2" indent="-323850" rtl="0">
              <a:spcBef>
                <a:spcPts val="0"/>
              </a:spcBef>
              <a:spcAft>
                <a:spcPts val="0"/>
              </a:spcAft>
              <a:buSzPts val="1500"/>
              <a:buChar char="■"/>
              <a:defRPr sz="1500"/>
            </a:lvl3pPr>
            <a:lvl4pPr marL="1828800" lvl="3" indent="-323850" rtl="0">
              <a:spcBef>
                <a:spcPts val="0"/>
              </a:spcBef>
              <a:spcAft>
                <a:spcPts val="0"/>
              </a:spcAft>
              <a:buSzPts val="1500"/>
              <a:buChar char="●"/>
              <a:defRPr sz="1500"/>
            </a:lvl4pPr>
            <a:lvl5pPr marL="2286000" lvl="4" indent="-323850" rtl="0">
              <a:spcBef>
                <a:spcPts val="0"/>
              </a:spcBef>
              <a:spcAft>
                <a:spcPts val="0"/>
              </a:spcAft>
              <a:buSzPts val="1500"/>
              <a:buChar char="○"/>
              <a:defRPr sz="1500"/>
            </a:lvl5pPr>
            <a:lvl6pPr marL="2743200" lvl="5" indent="-323850" rtl="0">
              <a:spcBef>
                <a:spcPts val="0"/>
              </a:spcBef>
              <a:spcAft>
                <a:spcPts val="0"/>
              </a:spcAft>
              <a:buSzPts val="1500"/>
              <a:buChar char="■"/>
              <a:defRPr sz="1500"/>
            </a:lvl6pPr>
            <a:lvl7pPr marL="3200400" lvl="6" indent="-323850" rtl="0">
              <a:spcBef>
                <a:spcPts val="0"/>
              </a:spcBef>
              <a:spcAft>
                <a:spcPts val="0"/>
              </a:spcAft>
              <a:buSzPts val="1500"/>
              <a:buChar char="●"/>
              <a:defRPr sz="1500"/>
            </a:lvl7pPr>
            <a:lvl8pPr marL="3657600" lvl="7" indent="-323850" rtl="0">
              <a:spcBef>
                <a:spcPts val="0"/>
              </a:spcBef>
              <a:spcAft>
                <a:spcPts val="0"/>
              </a:spcAft>
              <a:buSzPts val="1500"/>
              <a:buChar char="○"/>
              <a:defRPr sz="1500"/>
            </a:lvl8pPr>
            <a:lvl9pPr marL="4114800" lvl="8" indent="-323850" rtl="0">
              <a:spcBef>
                <a:spcPts val="0"/>
              </a:spcBef>
              <a:spcAft>
                <a:spcPts val="0"/>
              </a:spcAft>
              <a:buSzPts val="1500"/>
              <a:buChar char="■"/>
              <a:defRPr sz="1500"/>
            </a:lvl9pPr>
          </a:lstStyle>
          <a:p>
            <a:endParaRPr/>
          </a:p>
        </p:txBody>
      </p:sp>
      <p:sp>
        <p:nvSpPr>
          <p:cNvPr id="40" name="Google Shape;40;p9"/>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 name="Google Shape;41;p9"/>
          <p:cNvSpPr/>
          <p:nvPr/>
        </p:nvSpPr>
        <p:spPr>
          <a:xfrm>
            <a:off x="284075" y="1810375"/>
            <a:ext cx="8589300" cy="2684700"/>
          </a:xfrm>
          <a:prstGeom prst="roundRect">
            <a:avLst>
              <a:gd name="adj" fmla="val 6132"/>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11"/>
          <p:cNvSpPr/>
          <p:nvPr/>
        </p:nvSpPr>
        <p:spPr>
          <a:xfrm>
            <a:off x="4572000" y="246075"/>
            <a:ext cx="4294200" cy="428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p:nvPr>
        </p:nvSpPr>
        <p:spPr>
          <a:xfrm>
            <a:off x="488525" y="11019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488525" y="269155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4939500" y="610025"/>
            <a:ext cx="3443700" cy="3588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318250" y="38894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311700" y="1394750"/>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1486B"/>
              </a:buClr>
              <a:buSzPts val="2800"/>
              <a:buFont typeface="Roboto"/>
              <a:buNone/>
              <a:defRPr sz="2800" b="1">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334375" y="4198950"/>
            <a:ext cx="464400" cy="3339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6844950" y="4764750"/>
            <a:ext cx="2299200" cy="37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300" b="1">
                <a:solidFill>
                  <a:schemeClr val="lt1"/>
                </a:solidFill>
                <a:latin typeface="Barlow"/>
                <a:ea typeface="Barlow"/>
                <a:cs typeface="Barlow"/>
                <a:sym typeface="Barlow"/>
              </a:rPr>
              <a:t>Guitars Go Electric</a:t>
            </a:r>
            <a:endParaRPr sz="13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311700" y="1675950"/>
            <a:ext cx="8520600" cy="895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sz="4000"/>
              <a:t>Guitars Go Electric</a:t>
            </a: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2781"/>
              <a:buFont typeface="Arial"/>
              <a:buNone/>
            </a:pPr>
            <a:r>
              <a:rPr lang="en" sz="3355"/>
              <a:t>Lesson Objectives</a:t>
            </a:r>
            <a:r>
              <a:rPr lang="en"/>
              <a:t>	</a:t>
            </a:r>
            <a:endParaRPr/>
          </a:p>
        </p:txBody>
      </p:sp>
      <p:sp>
        <p:nvSpPr>
          <p:cNvPr id="75" name="Google Shape;75;p17"/>
          <p:cNvSpPr txBox="1">
            <a:spLocks noGrp="1"/>
          </p:cNvSpPr>
          <p:nvPr>
            <p:ph type="body" idx="1"/>
          </p:nvPr>
        </p:nvSpPr>
        <p:spPr>
          <a:xfrm>
            <a:off x="524775" y="1283150"/>
            <a:ext cx="7930500" cy="2915700"/>
          </a:xfrm>
          <a:prstGeom prst="rect">
            <a:avLst/>
          </a:prstGeom>
        </p:spPr>
        <p:txBody>
          <a:bodyPr spcFirstLastPara="1" wrap="square" lIns="91425" tIns="91425" rIns="91425" bIns="91425" anchor="t" anchorCtr="0">
            <a:noAutofit/>
          </a:bodyPr>
          <a:lstStyle/>
          <a:p>
            <a:pPr marL="457200" lvl="0" indent="-355600" algn="l" rtl="0">
              <a:lnSpc>
                <a:spcPct val="105000"/>
              </a:lnSpc>
              <a:spcBef>
                <a:spcPts val="0"/>
              </a:spcBef>
              <a:spcAft>
                <a:spcPts val="0"/>
              </a:spcAft>
              <a:buSzPts val="2000"/>
              <a:buAutoNum type="arabicPeriod"/>
            </a:pPr>
            <a:r>
              <a:rPr lang="en"/>
              <a:t>Describe the terms loud and soft as they pertain to music. </a:t>
            </a:r>
            <a:br>
              <a:rPr lang="en"/>
            </a:br>
            <a:endParaRPr/>
          </a:p>
          <a:p>
            <a:pPr marL="457200" lvl="0" indent="-355600" algn="l" rtl="0">
              <a:lnSpc>
                <a:spcPct val="105000"/>
              </a:lnSpc>
              <a:spcBef>
                <a:spcPts val="0"/>
              </a:spcBef>
              <a:spcAft>
                <a:spcPts val="0"/>
              </a:spcAft>
              <a:buSzPts val="2000"/>
              <a:buAutoNum type="arabicPeriod" startAt="2"/>
            </a:pPr>
            <a:r>
              <a:rPr lang="en"/>
              <a:t>Differentiate between an acoustic guitar and an electric guitar. </a:t>
            </a:r>
            <a:br>
              <a:rPr lang="en"/>
            </a:br>
            <a:r>
              <a:rPr lang="en"/>
              <a:t> </a:t>
            </a:r>
            <a:endParaRPr/>
          </a:p>
          <a:p>
            <a:pPr marL="457200" lvl="0" indent="-355600" algn="l" rtl="0">
              <a:lnSpc>
                <a:spcPct val="105000"/>
              </a:lnSpc>
              <a:spcBef>
                <a:spcPts val="0"/>
              </a:spcBef>
              <a:spcAft>
                <a:spcPts val="0"/>
              </a:spcAft>
              <a:buSzPts val="2000"/>
              <a:buAutoNum type="arabicPeriod" startAt="3"/>
            </a:pPr>
            <a:r>
              <a:rPr lang="en"/>
              <a:t>Analyze sound possibilities through creative thinking and shape recognition.   </a:t>
            </a:r>
            <a:br>
              <a:rPr lang="en"/>
            </a:br>
            <a:endParaRPr/>
          </a:p>
          <a:p>
            <a:pPr marL="457200" lvl="0" indent="-355600" algn="l" rtl="0">
              <a:lnSpc>
                <a:spcPct val="105000"/>
              </a:lnSpc>
              <a:spcBef>
                <a:spcPts val="0"/>
              </a:spcBef>
              <a:spcAft>
                <a:spcPts val="0"/>
              </a:spcAft>
              <a:buSzPts val="2000"/>
              <a:buAutoNum type="arabicPeriod" startAt="4"/>
            </a:pPr>
            <a:r>
              <a:rPr lang="en"/>
              <a:t>Create an electric guitar drawing with a body, strings, pickup, and tuning pegs using any color or shape of their choice.  </a:t>
            </a:r>
            <a:endParaRPr>
              <a:solidFill>
                <a:schemeClr val="dk1"/>
              </a:solidFill>
              <a:highlight>
                <a:srgbClr val="FFFFFF"/>
              </a:highlight>
              <a:latin typeface="Calibri"/>
              <a:ea typeface="Calibri"/>
              <a:cs typeface="Calibri"/>
              <a:sym typeface="Calibri"/>
            </a:endParaRPr>
          </a:p>
          <a:p>
            <a:pPr marL="0" lvl="0" indent="0" algn="l" rtl="0">
              <a:lnSpc>
                <a:spcPct val="105000"/>
              </a:lnSpc>
              <a:spcBef>
                <a:spcPts val="1200"/>
              </a:spcBef>
              <a:spcAft>
                <a:spcPts val="1200"/>
              </a:spcAft>
              <a:buSzPts val="935"/>
              <a:buNone/>
            </a:pPr>
            <a:endParaRPr sz="2125"/>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530125" y="691475"/>
            <a:ext cx="81798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n" sz="3020"/>
              <a:t>Today, we are going to be </a:t>
            </a:r>
            <a:br>
              <a:rPr lang="en" sz="3020"/>
            </a:br>
            <a:r>
              <a:rPr lang="en" sz="3020"/>
              <a:t>talking about guitars!</a:t>
            </a:r>
            <a:endParaRPr sz="3020"/>
          </a:p>
          <a:p>
            <a:pPr marL="0" lvl="0" indent="0" algn="l" rtl="0">
              <a:spcBef>
                <a:spcPts val="0"/>
              </a:spcBef>
              <a:spcAft>
                <a:spcPts val="0"/>
              </a:spcAft>
              <a:buSzPts val="990"/>
              <a:buNone/>
            </a:pPr>
            <a:endParaRPr sz="2520"/>
          </a:p>
        </p:txBody>
      </p:sp>
      <p:sp>
        <p:nvSpPr>
          <p:cNvPr id="81" name="Google Shape;81;p18"/>
          <p:cNvSpPr txBox="1">
            <a:spLocks noGrp="1"/>
          </p:cNvSpPr>
          <p:nvPr>
            <p:ph type="body" idx="1"/>
          </p:nvPr>
        </p:nvSpPr>
        <p:spPr>
          <a:xfrm>
            <a:off x="606750" y="2087400"/>
            <a:ext cx="7930500" cy="968700"/>
          </a:xfrm>
          <a:prstGeom prst="rect">
            <a:avLst/>
          </a:prstGeom>
        </p:spPr>
        <p:txBody>
          <a:bodyPr spcFirstLastPara="1" wrap="square" lIns="91425" tIns="91425" rIns="91425" bIns="91425" anchor="t" anchorCtr="0">
            <a:noAutofit/>
          </a:bodyPr>
          <a:lstStyle/>
          <a:p>
            <a:pPr marL="0" lvl="0" indent="0" algn="ctr" rtl="0">
              <a:spcBef>
                <a:spcPts val="0"/>
              </a:spcBef>
              <a:spcAft>
                <a:spcPts val="1200"/>
              </a:spcAft>
              <a:buNone/>
            </a:pPr>
            <a:r>
              <a:rPr lang="en" sz="2500"/>
              <a:t>In each of the following slides, decide which </a:t>
            </a:r>
            <a:br>
              <a:rPr lang="en" sz="2500"/>
            </a:br>
            <a:r>
              <a:rPr lang="en" sz="2500"/>
              <a:t>guitar you think is louder and explain why. ​</a:t>
            </a:r>
            <a:endParaRPr sz="25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9"/>
          <p:cNvSpPr txBox="1">
            <a:spLocks noGrp="1"/>
          </p:cNvSpPr>
          <p:nvPr>
            <p:ph type="title"/>
          </p:nvPr>
        </p:nvSpPr>
        <p:spPr>
          <a:xfrm>
            <a:off x="482100" y="1248050"/>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t>Which is louder? </a:t>
            </a:r>
            <a:endParaRPr sz="3000"/>
          </a:p>
          <a:p>
            <a:pPr marL="0" lvl="0" indent="0" algn="l" rtl="0">
              <a:spcBef>
                <a:spcPts val="0"/>
              </a:spcBef>
              <a:spcAft>
                <a:spcPts val="0"/>
              </a:spcAft>
              <a:buNone/>
            </a:pPr>
            <a:endParaRPr sz="3000"/>
          </a:p>
          <a:p>
            <a:pPr marL="0" lvl="0" indent="0" algn="l" rtl="0">
              <a:spcBef>
                <a:spcPts val="0"/>
              </a:spcBef>
              <a:spcAft>
                <a:spcPts val="0"/>
              </a:spcAft>
              <a:buNone/>
            </a:pPr>
            <a:r>
              <a:rPr lang="en" sz="3000"/>
              <a:t>Why?</a:t>
            </a:r>
            <a:endParaRPr sz="3000"/>
          </a:p>
        </p:txBody>
      </p:sp>
      <p:pic>
        <p:nvPicPr>
          <p:cNvPr id="87" name="Google Shape;87;p19"/>
          <p:cNvPicPr preferRelativeResize="0"/>
          <p:nvPr/>
        </p:nvPicPr>
        <p:blipFill>
          <a:blip r:embed="rId3">
            <a:alphaModFix/>
          </a:blip>
          <a:stretch>
            <a:fillRect/>
          </a:stretch>
        </p:blipFill>
        <p:spPr>
          <a:xfrm>
            <a:off x="6862625" y="296863"/>
            <a:ext cx="1550775" cy="4157300"/>
          </a:xfrm>
          <a:prstGeom prst="rect">
            <a:avLst/>
          </a:prstGeom>
          <a:noFill/>
          <a:ln>
            <a:noFill/>
          </a:ln>
        </p:spPr>
      </p:pic>
      <p:pic>
        <p:nvPicPr>
          <p:cNvPr id="88" name="Google Shape;88;p19"/>
          <p:cNvPicPr preferRelativeResize="0"/>
          <p:nvPr/>
        </p:nvPicPr>
        <p:blipFill>
          <a:blip r:embed="rId4">
            <a:alphaModFix/>
          </a:blip>
          <a:stretch>
            <a:fillRect/>
          </a:stretch>
        </p:blipFill>
        <p:spPr>
          <a:xfrm>
            <a:off x="4508600" y="302687"/>
            <a:ext cx="1557225" cy="41456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37000" y="-347250"/>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endParaRPr sz="3000">
              <a:solidFill>
                <a:schemeClr val="accent1"/>
              </a:solidFill>
            </a:endParaRPr>
          </a:p>
          <a:p>
            <a:pPr marL="0" lvl="0" indent="0" algn="l" rtl="0">
              <a:spcBef>
                <a:spcPts val="0"/>
              </a:spcBef>
              <a:spcAft>
                <a:spcPts val="0"/>
              </a:spcAft>
              <a:buSzPts val="990"/>
              <a:buNone/>
            </a:pPr>
            <a:endParaRPr sz="3000">
              <a:solidFill>
                <a:schemeClr val="accent1"/>
              </a:solidFill>
            </a:endParaRPr>
          </a:p>
          <a:p>
            <a:pPr marL="0" lvl="0" indent="0" algn="l" rtl="0">
              <a:spcBef>
                <a:spcPts val="0"/>
              </a:spcBef>
              <a:spcAft>
                <a:spcPts val="0"/>
              </a:spcAft>
              <a:buSzPts val="990"/>
              <a:buNone/>
            </a:pPr>
            <a:endParaRPr sz="3000">
              <a:solidFill>
                <a:schemeClr val="accent1"/>
              </a:solidFill>
            </a:endParaRPr>
          </a:p>
          <a:p>
            <a:pPr marL="0" lvl="0" indent="0" algn="l" rtl="0">
              <a:spcBef>
                <a:spcPts val="0"/>
              </a:spcBef>
              <a:spcAft>
                <a:spcPts val="0"/>
              </a:spcAft>
              <a:buSzPts val="990"/>
              <a:buNone/>
            </a:pPr>
            <a:endParaRPr sz="3000">
              <a:solidFill>
                <a:schemeClr val="accent1"/>
              </a:solidFill>
            </a:endParaRPr>
          </a:p>
          <a:p>
            <a:pPr marL="0" lvl="0" indent="0" algn="l" rtl="0">
              <a:spcBef>
                <a:spcPts val="0"/>
              </a:spcBef>
              <a:spcAft>
                <a:spcPts val="0"/>
              </a:spcAft>
              <a:buSzPts val="990"/>
              <a:buNone/>
            </a:pPr>
            <a:r>
              <a:rPr lang="en" sz="3000">
                <a:solidFill>
                  <a:schemeClr val="accent1"/>
                </a:solidFill>
              </a:rPr>
              <a:t>Which is louder? </a:t>
            </a:r>
            <a:endParaRPr sz="3000">
              <a:solidFill>
                <a:schemeClr val="accent1"/>
              </a:solidFill>
            </a:endParaRPr>
          </a:p>
          <a:p>
            <a:pPr marL="0" lvl="0" indent="0" algn="l" rtl="0">
              <a:spcBef>
                <a:spcPts val="0"/>
              </a:spcBef>
              <a:spcAft>
                <a:spcPts val="0"/>
              </a:spcAft>
              <a:buClr>
                <a:schemeClr val="dk1"/>
              </a:buClr>
              <a:buSzPts val="990"/>
              <a:buFont typeface="Arial"/>
              <a:buNone/>
            </a:pPr>
            <a:endParaRPr sz="3000">
              <a:solidFill>
                <a:schemeClr val="accent1"/>
              </a:solidFill>
            </a:endParaRPr>
          </a:p>
          <a:p>
            <a:pPr marL="0" lvl="0" indent="0" algn="l" rtl="0">
              <a:spcBef>
                <a:spcPts val="0"/>
              </a:spcBef>
              <a:spcAft>
                <a:spcPts val="0"/>
              </a:spcAft>
              <a:buClr>
                <a:schemeClr val="dk1"/>
              </a:buClr>
              <a:buSzPts val="990"/>
              <a:buFont typeface="Arial"/>
              <a:buNone/>
            </a:pPr>
            <a:r>
              <a:rPr lang="en" sz="3000">
                <a:solidFill>
                  <a:schemeClr val="accent1"/>
                </a:solidFill>
              </a:rPr>
              <a:t>Why?</a:t>
            </a:r>
            <a:endParaRPr sz="2280"/>
          </a:p>
        </p:txBody>
      </p:sp>
      <p:pic>
        <p:nvPicPr>
          <p:cNvPr id="94" name="Google Shape;94;p20"/>
          <p:cNvPicPr preferRelativeResize="0"/>
          <p:nvPr/>
        </p:nvPicPr>
        <p:blipFill>
          <a:blip r:embed="rId3">
            <a:alphaModFix/>
          </a:blip>
          <a:stretch>
            <a:fillRect/>
          </a:stretch>
        </p:blipFill>
        <p:spPr>
          <a:xfrm>
            <a:off x="4197200" y="341788"/>
            <a:ext cx="1618299" cy="4131174"/>
          </a:xfrm>
          <a:prstGeom prst="rect">
            <a:avLst/>
          </a:prstGeom>
          <a:noFill/>
          <a:ln>
            <a:noFill/>
          </a:ln>
        </p:spPr>
      </p:pic>
      <p:pic>
        <p:nvPicPr>
          <p:cNvPr id="95" name="Google Shape;95;p20"/>
          <p:cNvPicPr preferRelativeResize="0"/>
          <p:nvPr/>
        </p:nvPicPr>
        <p:blipFill>
          <a:blip r:embed="rId4">
            <a:alphaModFix/>
          </a:blip>
          <a:stretch>
            <a:fillRect/>
          </a:stretch>
        </p:blipFill>
        <p:spPr>
          <a:xfrm>
            <a:off x="6878550" y="341800"/>
            <a:ext cx="1372923" cy="413114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558425" y="1448550"/>
            <a:ext cx="7921800" cy="11232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Clr>
                <a:schemeClr val="dk1"/>
              </a:buClr>
              <a:buSzPts val="1018"/>
              <a:buFont typeface="Arial"/>
              <a:buNone/>
            </a:pPr>
            <a:r>
              <a:rPr lang="en" sz="3000"/>
              <a:t>What is the difference between an </a:t>
            </a:r>
            <a:br>
              <a:rPr lang="en" sz="3000"/>
            </a:br>
            <a:r>
              <a:rPr lang="en" sz="3000"/>
              <a:t>"acoustic" guitar and an "electric" guitar? </a:t>
            </a:r>
            <a:endParaRPr sz="3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355"/>
              <a:t>Acoustic Guitar</a:t>
            </a:r>
            <a:r>
              <a:rPr lang="en"/>
              <a:t>	</a:t>
            </a:r>
            <a:endParaRPr/>
          </a:p>
        </p:txBody>
      </p:sp>
      <p:sp>
        <p:nvSpPr>
          <p:cNvPr id="106" name="Google Shape;106;p22"/>
          <p:cNvSpPr txBox="1">
            <a:spLocks noGrp="1"/>
          </p:cNvSpPr>
          <p:nvPr>
            <p:ph type="body" idx="1"/>
          </p:nvPr>
        </p:nvSpPr>
        <p:spPr>
          <a:xfrm>
            <a:off x="524775" y="1326650"/>
            <a:ext cx="5405700" cy="2872200"/>
          </a:xfrm>
          <a:prstGeom prst="rect">
            <a:avLst/>
          </a:prstGeom>
        </p:spPr>
        <p:txBody>
          <a:bodyPr spcFirstLastPara="1" wrap="square" lIns="91425" tIns="91425" rIns="91425" bIns="91425" anchor="t" anchorCtr="0">
            <a:normAutofit fontScale="92500" lnSpcReduction="20000"/>
          </a:bodyPr>
          <a:lstStyle/>
          <a:p>
            <a:pPr marL="0" lvl="0" indent="0" algn="l" rtl="0">
              <a:spcBef>
                <a:spcPts val="0"/>
              </a:spcBef>
              <a:spcAft>
                <a:spcPts val="0"/>
              </a:spcAft>
              <a:buNone/>
            </a:pPr>
            <a:r>
              <a:rPr lang="en"/>
              <a:t>In order for a sound to be heard, there must be vibration. </a:t>
            </a:r>
            <a:endParaRPr/>
          </a:p>
          <a:p>
            <a:pPr marL="0" lvl="0" indent="0" algn="l" rtl="0">
              <a:spcBef>
                <a:spcPts val="1200"/>
              </a:spcBef>
              <a:spcAft>
                <a:spcPts val="1200"/>
              </a:spcAft>
              <a:buNone/>
            </a:pPr>
            <a:r>
              <a:rPr lang="en"/>
              <a:t>When a musician plucks or strums the strings of the guitar, the strings vibrate. The air inside the hollow guitar body causes the top of the guitar to also vibrate. This allows the sound to be heard. The sound hole allows the vibrating air inside the instrument to travel outside, which lets the guitar be heard even more.</a:t>
            </a:r>
            <a:endParaRPr/>
          </a:p>
        </p:txBody>
      </p:sp>
      <p:pic>
        <p:nvPicPr>
          <p:cNvPr id="107" name="Google Shape;107;p22"/>
          <p:cNvPicPr preferRelativeResize="0"/>
          <p:nvPr/>
        </p:nvPicPr>
        <p:blipFill>
          <a:blip r:embed="rId3">
            <a:alphaModFix/>
          </a:blip>
          <a:stretch>
            <a:fillRect/>
          </a:stretch>
        </p:blipFill>
        <p:spPr>
          <a:xfrm>
            <a:off x="6487650" y="308125"/>
            <a:ext cx="1647259" cy="42051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3"/>
          <p:cNvSpPr txBox="1">
            <a:spLocks noGrp="1"/>
          </p:cNvSpPr>
          <p:nvPr>
            <p:ph type="title"/>
          </p:nvPr>
        </p:nvSpPr>
        <p:spPr>
          <a:xfrm>
            <a:off x="349275" y="1257975"/>
            <a:ext cx="3037500" cy="3402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920"/>
              <a:t>These are </a:t>
            </a:r>
            <a:endParaRPr sz="1920"/>
          </a:p>
          <a:p>
            <a:pPr marL="0" lvl="0" indent="0" algn="l" rtl="0">
              <a:spcBef>
                <a:spcPts val="0"/>
              </a:spcBef>
              <a:spcAft>
                <a:spcPts val="0"/>
              </a:spcAft>
              <a:buSzPts val="990"/>
              <a:buNone/>
            </a:pPr>
            <a:r>
              <a:rPr lang="en" sz="1920"/>
              <a:t>acoustic guitars </a:t>
            </a:r>
            <a:endParaRPr sz="1920"/>
          </a:p>
          <a:p>
            <a:pPr marL="0" lvl="0" indent="0" algn="l" rtl="0">
              <a:spcBef>
                <a:spcPts val="0"/>
              </a:spcBef>
              <a:spcAft>
                <a:spcPts val="0"/>
              </a:spcAft>
              <a:buSzPts val="990"/>
              <a:buNone/>
            </a:pPr>
            <a:r>
              <a:rPr lang="en" sz="1920"/>
              <a:t>from the </a:t>
            </a:r>
            <a:endParaRPr sz="1920"/>
          </a:p>
          <a:p>
            <a:pPr marL="0" lvl="0" indent="0" algn="l" rtl="0">
              <a:spcBef>
                <a:spcPts val="0"/>
              </a:spcBef>
              <a:spcAft>
                <a:spcPts val="0"/>
              </a:spcAft>
              <a:buSzPts val="990"/>
              <a:buNone/>
            </a:pPr>
            <a:r>
              <a:rPr lang="en" sz="1920"/>
              <a:t>Museum of Making Music!</a:t>
            </a:r>
            <a:endParaRPr sz="1920"/>
          </a:p>
          <a:p>
            <a:pPr marL="0" lvl="0" indent="0" algn="l" rtl="0">
              <a:spcBef>
                <a:spcPts val="0"/>
              </a:spcBef>
              <a:spcAft>
                <a:spcPts val="0"/>
              </a:spcAft>
              <a:buSzPts val="990"/>
              <a:buNone/>
            </a:pPr>
            <a:endParaRPr sz="1820"/>
          </a:p>
        </p:txBody>
      </p:sp>
      <p:pic>
        <p:nvPicPr>
          <p:cNvPr id="113" name="Google Shape;113;p23"/>
          <p:cNvPicPr preferRelativeResize="0"/>
          <p:nvPr/>
        </p:nvPicPr>
        <p:blipFill>
          <a:blip r:embed="rId3">
            <a:alphaModFix/>
          </a:blip>
          <a:stretch>
            <a:fillRect/>
          </a:stretch>
        </p:blipFill>
        <p:spPr>
          <a:xfrm>
            <a:off x="3686150" y="624125"/>
            <a:ext cx="4725627" cy="3544224"/>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4"/>
          <p:cNvSpPr txBox="1">
            <a:spLocks noGrp="1"/>
          </p:cNvSpPr>
          <p:nvPr>
            <p:ph type="title"/>
          </p:nvPr>
        </p:nvSpPr>
        <p:spPr>
          <a:xfrm>
            <a:off x="478375" y="171325"/>
            <a:ext cx="3690900" cy="755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3000"/>
              <a:t>Electric Guitar</a:t>
            </a:r>
            <a:endParaRPr sz="3000"/>
          </a:p>
        </p:txBody>
      </p:sp>
      <p:sp>
        <p:nvSpPr>
          <p:cNvPr id="119" name="Google Shape;119;p24"/>
          <p:cNvSpPr txBox="1">
            <a:spLocks noGrp="1"/>
          </p:cNvSpPr>
          <p:nvPr>
            <p:ph type="body" idx="1"/>
          </p:nvPr>
        </p:nvSpPr>
        <p:spPr>
          <a:xfrm>
            <a:off x="478375" y="1287288"/>
            <a:ext cx="3870900" cy="2568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800"/>
              <a:t>Electric guitars have gadgets called pickups built into their bodies. </a:t>
            </a:r>
            <a:endParaRPr sz="1800"/>
          </a:p>
          <a:p>
            <a:pPr marL="0" lvl="0" indent="0" algn="l" rtl="0">
              <a:spcBef>
                <a:spcPts val="1200"/>
              </a:spcBef>
              <a:spcAft>
                <a:spcPts val="0"/>
              </a:spcAft>
              <a:buNone/>
            </a:pPr>
            <a:r>
              <a:rPr lang="en" sz="1800"/>
              <a:t>Pickups convert the vibrations of the strings to an electric signal. The electric signal is sent to an amplifier. </a:t>
            </a:r>
            <a:endParaRPr sz="1800"/>
          </a:p>
          <a:p>
            <a:pPr marL="0" lvl="0" indent="0" algn="l" rtl="0">
              <a:spcBef>
                <a:spcPts val="1200"/>
              </a:spcBef>
              <a:spcAft>
                <a:spcPts val="0"/>
              </a:spcAft>
              <a:buNone/>
            </a:pPr>
            <a:r>
              <a:rPr lang="en" sz="1800"/>
              <a:t>The amplifier converts the electrical signal into sound, and plays it.</a:t>
            </a:r>
            <a:endParaRPr sz="1800"/>
          </a:p>
          <a:p>
            <a:pPr marL="0" lvl="0" indent="0" algn="l" rtl="0">
              <a:spcBef>
                <a:spcPts val="1200"/>
              </a:spcBef>
              <a:spcAft>
                <a:spcPts val="1200"/>
              </a:spcAft>
              <a:buNone/>
            </a:pPr>
            <a:endParaRPr/>
          </a:p>
        </p:txBody>
      </p:sp>
      <p:grpSp>
        <p:nvGrpSpPr>
          <p:cNvPr id="120" name="Google Shape;120;p24"/>
          <p:cNvGrpSpPr/>
          <p:nvPr/>
        </p:nvGrpSpPr>
        <p:grpSpPr>
          <a:xfrm>
            <a:off x="4514025" y="272975"/>
            <a:ext cx="4467600" cy="4163325"/>
            <a:chOff x="4514025" y="272975"/>
            <a:chExt cx="4467600" cy="4163325"/>
          </a:xfrm>
        </p:grpSpPr>
        <p:pic>
          <p:nvPicPr>
            <p:cNvPr id="121" name="Google Shape;121;p24" title="E2_Image_GuitarandAmp.jpg"/>
            <p:cNvPicPr preferRelativeResize="0"/>
            <p:nvPr/>
          </p:nvPicPr>
          <p:blipFill rotWithShape="1">
            <a:blip r:embed="rId3">
              <a:alphaModFix/>
            </a:blip>
            <a:srcRect l="5368" t="4786" r="9950" b="3157"/>
            <a:stretch/>
          </p:blipFill>
          <p:spPr>
            <a:xfrm>
              <a:off x="4568000" y="272975"/>
              <a:ext cx="3755226" cy="4082225"/>
            </a:xfrm>
            <a:prstGeom prst="rect">
              <a:avLst/>
            </a:prstGeom>
            <a:noFill/>
            <a:ln>
              <a:noFill/>
            </a:ln>
          </p:spPr>
        </p:pic>
        <p:cxnSp>
          <p:nvCxnSpPr>
            <p:cNvPr id="122" name="Google Shape;122;p24"/>
            <p:cNvCxnSpPr/>
            <p:nvPr/>
          </p:nvCxnSpPr>
          <p:spPr>
            <a:xfrm flipH="1">
              <a:off x="7433000" y="1244775"/>
              <a:ext cx="431400" cy="7200"/>
            </a:xfrm>
            <a:prstGeom prst="straightConnector1">
              <a:avLst/>
            </a:prstGeom>
            <a:noFill/>
            <a:ln w="9525" cap="flat" cmpd="sng">
              <a:solidFill>
                <a:schemeClr val="dk2"/>
              </a:solidFill>
              <a:prstDash val="solid"/>
              <a:round/>
              <a:headEnd type="none" w="med" len="med"/>
              <a:tailEnd type="triangle" w="med" len="med"/>
            </a:ln>
          </p:spPr>
        </p:cxnSp>
        <p:sp>
          <p:nvSpPr>
            <p:cNvPr id="123" name="Google Shape;123;p24"/>
            <p:cNvSpPr txBox="1"/>
            <p:nvPr/>
          </p:nvSpPr>
          <p:spPr>
            <a:xfrm>
              <a:off x="7864400" y="971325"/>
              <a:ext cx="996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latin typeface="Barlow"/>
                  <a:ea typeface="Barlow"/>
                  <a:cs typeface="Barlow"/>
                  <a:sym typeface="Barlow"/>
                </a:rPr>
                <a:t>Strings</a:t>
              </a:r>
              <a:r>
                <a:rPr lang="en" sz="1200">
                  <a:solidFill>
                    <a:schemeClr val="dk1"/>
                  </a:solidFill>
                  <a:latin typeface="Barlow"/>
                  <a:ea typeface="Barlow"/>
                  <a:cs typeface="Barlow"/>
                  <a:sym typeface="Barlow"/>
                </a:rPr>
                <a:t> vibrate and sound is created</a:t>
              </a:r>
              <a:endParaRPr sz="1200">
                <a:solidFill>
                  <a:schemeClr val="dk1"/>
                </a:solidFill>
                <a:latin typeface="Barlow"/>
                <a:ea typeface="Barlow"/>
                <a:cs typeface="Barlow"/>
                <a:sym typeface="Barlow"/>
              </a:endParaRPr>
            </a:p>
          </p:txBody>
        </p:sp>
        <p:cxnSp>
          <p:nvCxnSpPr>
            <p:cNvPr id="124" name="Google Shape;124;p24"/>
            <p:cNvCxnSpPr/>
            <p:nvPr/>
          </p:nvCxnSpPr>
          <p:spPr>
            <a:xfrm rot="10800000" flipH="1">
              <a:off x="5871050" y="3954675"/>
              <a:ext cx="552600" cy="268800"/>
            </a:xfrm>
            <a:prstGeom prst="straightConnector1">
              <a:avLst/>
            </a:prstGeom>
            <a:noFill/>
            <a:ln w="9525" cap="flat" cmpd="sng">
              <a:solidFill>
                <a:schemeClr val="dk2"/>
              </a:solidFill>
              <a:prstDash val="solid"/>
              <a:round/>
              <a:headEnd type="none" w="med" len="med"/>
              <a:tailEnd type="triangle" w="med" len="med"/>
            </a:ln>
          </p:spPr>
        </p:cxnSp>
        <p:sp>
          <p:nvSpPr>
            <p:cNvPr id="125" name="Google Shape;125;p24"/>
            <p:cNvSpPr txBox="1"/>
            <p:nvPr/>
          </p:nvSpPr>
          <p:spPr>
            <a:xfrm>
              <a:off x="4865925" y="4112000"/>
              <a:ext cx="1246500" cy="3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Shielded Cable</a:t>
              </a:r>
              <a:endParaRPr sz="1200" b="1">
                <a:solidFill>
                  <a:schemeClr val="dk2"/>
                </a:solidFill>
                <a:latin typeface="Barlow"/>
                <a:ea typeface="Barlow"/>
                <a:cs typeface="Barlow"/>
                <a:sym typeface="Barlow"/>
              </a:endParaRPr>
            </a:p>
          </p:txBody>
        </p:sp>
        <p:cxnSp>
          <p:nvCxnSpPr>
            <p:cNvPr id="126" name="Google Shape;126;p24"/>
            <p:cNvCxnSpPr/>
            <p:nvPr/>
          </p:nvCxnSpPr>
          <p:spPr>
            <a:xfrm rot="10800000" flipH="1">
              <a:off x="5085525" y="2875250"/>
              <a:ext cx="172200" cy="699300"/>
            </a:xfrm>
            <a:prstGeom prst="straightConnector1">
              <a:avLst/>
            </a:prstGeom>
            <a:noFill/>
            <a:ln w="9525" cap="flat" cmpd="sng">
              <a:solidFill>
                <a:schemeClr val="dk2"/>
              </a:solidFill>
              <a:prstDash val="solid"/>
              <a:round/>
              <a:headEnd type="none" w="med" len="med"/>
              <a:tailEnd type="triangle" w="med" len="med"/>
            </a:ln>
          </p:spPr>
        </p:cxnSp>
        <p:sp>
          <p:nvSpPr>
            <p:cNvPr id="127" name="Google Shape;127;p24"/>
            <p:cNvSpPr txBox="1"/>
            <p:nvPr/>
          </p:nvSpPr>
          <p:spPr>
            <a:xfrm>
              <a:off x="4584975" y="3433100"/>
              <a:ext cx="819900" cy="324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Speaker</a:t>
              </a:r>
              <a:endParaRPr sz="1200" b="1">
                <a:solidFill>
                  <a:schemeClr val="dk2"/>
                </a:solidFill>
                <a:latin typeface="Barlow"/>
                <a:ea typeface="Barlow"/>
                <a:cs typeface="Barlow"/>
                <a:sym typeface="Barlow"/>
              </a:endParaRPr>
            </a:p>
          </p:txBody>
        </p:sp>
        <p:sp>
          <p:nvSpPr>
            <p:cNvPr id="128" name="Google Shape;128;p24"/>
            <p:cNvSpPr txBox="1"/>
            <p:nvPr/>
          </p:nvSpPr>
          <p:spPr>
            <a:xfrm>
              <a:off x="4514025" y="1099425"/>
              <a:ext cx="1950300" cy="675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chemeClr val="dk2"/>
                  </a:solidFill>
                  <a:latin typeface="Barlow"/>
                  <a:ea typeface="Barlow"/>
                  <a:cs typeface="Barlow"/>
                  <a:sym typeface="Barlow"/>
                </a:rPr>
                <a:t>Amplifier:</a:t>
              </a:r>
              <a:r>
                <a:rPr lang="en" sz="1200">
                  <a:solidFill>
                    <a:schemeClr val="dk2"/>
                  </a:solidFill>
                  <a:latin typeface="Barlow Medium"/>
                  <a:ea typeface="Barlow Medium"/>
                  <a:cs typeface="Barlow Medium"/>
                  <a:sym typeface="Barlow Medium"/>
                </a:rPr>
                <a:t> Amplifies the sound and outputs sound from the speaker</a:t>
              </a:r>
              <a:endParaRPr sz="1200">
                <a:solidFill>
                  <a:schemeClr val="dk2"/>
                </a:solidFill>
                <a:latin typeface="Barlow Medium"/>
                <a:ea typeface="Barlow Medium"/>
                <a:cs typeface="Barlow Medium"/>
                <a:sym typeface="Barlow Medium"/>
              </a:endParaRPr>
            </a:p>
          </p:txBody>
        </p:sp>
        <p:cxnSp>
          <p:nvCxnSpPr>
            <p:cNvPr id="129" name="Google Shape;129;p24"/>
            <p:cNvCxnSpPr/>
            <p:nvPr/>
          </p:nvCxnSpPr>
          <p:spPr>
            <a:xfrm>
              <a:off x="4959075" y="1761150"/>
              <a:ext cx="329400" cy="318900"/>
            </a:xfrm>
            <a:prstGeom prst="straightConnector1">
              <a:avLst/>
            </a:prstGeom>
            <a:noFill/>
            <a:ln w="9525" cap="flat" cmpd="sng">
              <a:solidFill>
                <a:schemeClr val="dk2"/>
              </a:solidFill>
              <a:prstDash val="solid"/>
              <a:round/>
              <a:headEnd type="none" w="med" len="med"/>
              <a:tailEnd type="triangle" w="med" len="med"/>
            </a:ln>
          </p:spPr>
        </p:cxnSp>
        <p:cxnSp>
          <p:nvCxnSpPr>
            <p:cNvPr id="130" name="Google Shape;130;p24"/>
            <p:cNvCxnSpPr/>
            <p:nvPr/>
          </p:nvCxnSpPr>
          <p:spPr>
            <a:xfrm rot="10800000">
              <a:off x="7463550" y="3433100"/>
              <a:ext cx="532200" cy="9900"/>
            </a:xfrm>
            <a:prstGeom prst="straightConnector1">
              <a:avLst/>
            </a:prstGeom>
            <a:noFill/>
            <a:ln w="9525" cap="flat" cmpd="sng">
              <a:solidFill>
                <a:schemeClr val="dk2"/>
              </a:solidFill>
              <a:prstDash val="solid"/>
              <a:round/>
              <a:headEnd type="none" w="med" len="med"/>
              <a:tailEnd type="triangle" w="med" len="med"/>
            </a:ln>
          </p:spPr>
        </p:cxnSp>
        <p:sp>
          <p:nvSpPr>
            <p:cNvPr id="131" name="Google Shape;131;p24"/>
            <p:cNvSpPr txBox="1"/>
            <p:nvPr/>
          </p:nvSpPr>
          <p:spPr>
            <a:xfrm>
              <a:off x="7985625" y="2585475"/>
              <a:ext cx="9960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latin typeface="Barlow"/>
                  <a:ea typeface="Barlow"/>
                  <a:cs typeface="Barlow"/>
                  <a:sym typeface="Barlow"/>
                </a:rPr>
                <a:t>Pickups</a:t>
              </a:r>
              <a:r>
                <a:rPr lang="en" sz="1200">
                  <a:solidFill>
                    <a:schemeClr val="dk1"/>
                  </a:solidFill>
                  <a:latin typeface="Barlow"/>
                  <a:ea typeface="Barlow"/>
                  <a:cs typeface="Barlow"/>
                  <a:sym typeface="Barlow"/>
                </a:rPr>
                <a:t> convert vibration into an electric signal</a:t>
              </a:r>
              <a:endParaRPr sz="1200">
                <a:solidFill>
                  <a:schemeClr val="dk1"/>
                </a:solidFill>
                <a:latin typeface="Barlow"/>
                <a:ea typeface="Barlow"/>
                <a:cs typeface="Barlow"/>
                <a:sym typeface="Barlow"/>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Electric Guitars</a:t>
            </a:r>
            <a:endParaRPr sz="3020"/>
          </a:p>
        </p:txBody>
      </p:sp>
      <p:sp>
        <p:nvSpPr>
          <p:cNvPr id="137" name="Google Shape;137;p25"/>
          <p:cNvSpPr txBox="1">
            <a:spLocks noGrp="1"/>
          </p:cNvSpPr>
          <p:nvPr>
            <p:ph type="body" idx="1"/>
          </p:nvPr>
        </p:nvSpPr>
        <p:spPr>
          <a:xfrm>
            <a:off x="524775" y="1272325"/>
            <a:ext cx="4013100" cy="30465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Clr>
                <a:schemeClr val="dk1"/>
              </a:buClr>
              <a:buSzPts val="1100"/>
              <a:buFont typeface="Arial"/>
              <a:buNone/>
            </a:pPr>
            <a:r>
              <a:rPr lang="en" sz="2800"/>
              <a:t>Since the sound of an electric guitar is not produced by the guitar body, they can be many different shapes! </a:t>
            </a:r>
            <a:endParaRPr sz="2800"/>
          </a:p>
        </p:txBody>
      </p:sp>
      <p:pic>
        <p:nvPicPr>
          <p:cNvPr id="138" name="Google Shape;138;p25"/>
          <p:cNvPicPr preferRelativeResize="0"/>
          <p:nvPr/>
        </p:nvPicPr>
        <p:blipFill>
          <a:blip r:embed="rId3">
            <a:alphaModFix/>
          </a:blip>
          <a:stretch>
            <a:fillRect/>
          </a:stretch>
        </p:blipFill>
        <p:spPr>
          <a:xfrm>
            <a:off x="4890050" y="469325"/>
            <a:ext cx="3537940" cy="3820975"/>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6"/>
          <p:cNvSpPr txBox="1">
            <a:spLocks noGrp="1"/>
          </p:cNvSpPr>
          <p:nvPr>
            <p:ph type="title"/>
          </p:nvPr>
        </p:nvSpPr>
        <p:spPr>
          <a:xfrm>
            <a:off x="519950" y="1254050"/>
            <a:ext cx="31554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00"/>
              <a:t>These are </a:t>
            </a:r>
            <a:endParaRPr sz="2000"/>
          </a:p>
          <a:p>
            <a:pPr marL="0" lvl="0" indent="0" algn="l" rtl="0">
              <a:spcBef>
                <a:spcPts val="0"/>
              </a:spcBef>
              <a:spcAft>
                <a:spcPts val="0"/>
              </a:spcAft>
              <a:buSzPts val="990"/>
              <a:buNone/>
            </a:pPr>
            <a:r>
              <a:rPr lang="en" sz="2000"/>
              <a:t>electric guitars </a:t>
            </a:r>
            <a:endParaRPr sz="2000"/>
          </a:p>
          <a:p>
            <a:pPr marL="0" lvl="0" indent="0" algn="l" rtl="0">
              <a:spcBef>
                <a:spcPts val="0"/>
              </a:spcBef>
              <a:spcAft>
                <a:spcPts val="0"/>
              </a:spcAft>
              <a:buSzPts val="990"/>
              <a:buNone/>
            </a:pPr>
            <a:r>
              <a:rPr lang="en" sz="2000"/>
              <a:t>from the </a:t>
            </a:r>
            <a:endParaRPr sz="2000"/>
          </a:p>
          <a:p>
            <a:pPr marL="0" lvl="0" indent="0" algn="l" rtl="0">
              <a:spcBef>
                <a:spcPts val="0"/>
              </a:spcBef>
              <a:spcAft>
                <a:spcPts val="0"/>
              </a:spcAft>
              <a:buSzPts val="990"/>
              <a:buNone/>
            </a:pPr>
            <a:r>
              <a:rPr lang="en" sz="2000"/>
              <a:t>Museum of Making Music.</a:t>
            </a:r>
            <a:endParaRPr sz="2000"/>
          </a:p>
        </p:txBody>
      </p:sp>
      <p:pic>
        <p:nvPicPr>
          <p:cNvPr id="144" name="Google Shape;144;p26"/>
          <p:cNvPicPr preferRelativeResize="0"/>
          <p:nvPr/>
        </p:nvPicPr>
        <p:blipFill>
          <a:blip r:embed="rId3">
            <a:alphaModFix/>
          </a:blip>
          <a:stretch>
            <a:fillRect/>
          </a:stretch>
        </p:blipFill>
        <p:spPr>
          <a:xfrm>
            <a:off x="3980850" y="504175"/>
            <a:ext cx="4561577" cy="3797602"/>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469600" y="366025"/>
            <a:ext cx="36909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2500"/>
              <a:t>Let’s Identify:</a:t>
            </a:r>
            <a:endParaRPr sz="2500"/>
          </a:p>
        </p:txBody>
      </p:sp>
      <p:sp>
        <p:nvSpPr>
          <p:cNvPr id="150" name="Google Shape;150;p27"/>
          <p:cNvSpPr txBox="1"/>
          <p:nvPr/>
        </p:nvSpPr>
        <p:spPr>
          <a:xfrm>
            <a:off x="508400" y="1463300"/>
            <a:ext cx="3984000" cy="1293000"/>
          </a:xfrm>
          <a:prstGeom prst="rect">
            <a:avLst/>
          </a:prstGeom>
          <a:noFill/>
          <a:ln>
            <a:noFill/>
          </a:ln>
        </p:spPr>
        <p:txBody>
          <a:bodyPr spcFirstLastPara="1" wrap="square" lIns="91425" tIns="91425" rIns="91425" bIns="91425" anchor="t" anchorCtr="0">
            <a:spAutoFit/>
          </a:bodyPr>
          <a:lstStyle/>
          <a:p>
            <a:pPr marL="457200" lvl="0" indent="-342900" algn="l" rtl="0">
              <a:spcBef>
                <a:spcPts val="0"/>
              </a:spcBef>
              <a:spcAft>
                <a:spcPts val="0"/>
              </a:spcAft>
              <a:buSzPts val="1800"/>
              <a:buFont typeface="Barlow"/>
              <a:buChar char="●"/>
            </a:pPr>
            <a:r>
              <a:rPr lang="en" sz="1800">
                <a:latin typeface="Barlow"/>
                <a:ea typeface="Barlow"/>
                <a:cs typeface="Barlow"/>
                <a:sym typeface="Barlow"/>
              </a:rPr>
              <a:t>Pickup​</a:t>
            </a:r>
            <a:endParaRPr sz="1800">
              <a:latin typeface="Barlow"/>
              <a:ea typeface="Barlow"/>
              <a:cs typeface="Barlow"/>
              <a:sym typeface="Barlow"/>
            </a:endParaRPr>
          </a:p>
          <a:p>
            <a:pPr marL="457200" lvl="0" indent="-342900" algn="l" rtl="0">
              <a:spcBef>
                <a:spcPts val="0"/>
              </a:spcBef>
              <a:spcAft>
                <a:spcPts val="0"/>
              </a:spcAft>
              <a:buSzPts val="1800"/>
              <a:buFont typeface="Barlow"/>
              <a:buChar char="●"/>
            </a:pPr>
            <a:r>
              <a:rPr lang="en" sz="1800">
                <a:latin typeface="Barlow"/>
                <a:ea typeface="Barlow"/>
                <a:cs typeface="Barlow"/>
                <a:sym typeface="Barlow"/>
              </a:rPr>
              <a:t>Strings​</a:t>
            </a:r>
            <a:endParaRPr sz="1800">
              <a:latin typeface="Barlow"/>
              <a:ea typeface="Barlow"/>
              <a:cs typeface="Barlow"/>
              <a:sym typeface="Barlow"/>
            </a:endParaRPr>
          </a:p>
          <a:p>
            <a:pPr marL="457200" lvl="0" indent="-342900" algn="l" rtl="0">
              <a:spcBef>
                <a:spcPts val="0"/>
              </a:spcBef>
              <a:spcAft>
                <a:spcPts val="0"/>
              </a:spcAft>
              <a:buSzPts val="1800"/>
              <a:buFont typeface="Barlow"/>
              <a:buChar char="●"/>
            </a:pPr>
            <a:r>
              <a:rPr lang="en" sz="1800">
                <a:latin typeface="Barlow"/>
                <a:ea typeface="Barlow"/>
                <a:cs typeface="Barlow"/>
                <a:sym typeface="Barlow"/>
              </a:rPr>
              <a:t>Body​</a:t>
            </a:r>
            <a:endParaRPr sz="1800">
              <a:latin typeface="Barlow"/>
              <a:ea typeface="Barlow"/>
              <a:cs typeface="Barlow"/>
              <a:sym typeface="Barlow"/>
            </a:endParaRPr>
          </a:p>
          <a:p>
            <a:pPr marL="457200" lvl="0" indent="-342900" algn="l" rtl="0">
              <a:spcBef>
                <a:spcPts val="0"/>
              </a:spcBef>
              <a:spcAft>
                <a:spcPts val="0"/>
              </a:spcAft>
              <a:buSzPts val="1800"/>
              <a:buFont typeface="Barlow"/>
              <a:buChar char="●"/>
            </a:pPr>
            <a:r>
              <a:rPr lang="en" sz="1800">
                <a:latin typeface="Barlow"/>
                <a:ea typeface="Barlow"/>
                <a:cs typeface="Barlow"/>
                <a:sym typeface="Barlow"/>
              </a:rPr>
              <a:t>Tuning Pegs</a:t>
            </a:r>
            <a:endParaRPr sz="2200">
              <a:solidFill>
                <a:schemeClr val="dk2"/>
              </a:solidFill>
              <a:latin typeface="Barlow"/>
              <a:ea typeface="Barlow"/>
              <a:cs typeface="Barlow"/>
              <a:sym typeface="Barlow"/>
            </a:endParaRPr>
          </a:p>
        </p:txBody>
      </p:sp>
      <p:sp>
        <p:nvSpPr>
          <p:cNvPr id="151" name="Google Shape;151;p27"/>
          <p:cNvSpPr txBox="1"/>
          <p:nvPr/>
        </p:nvSpPr>
        <p:spPr>
          <a:xfrm>
            <a:off x="4575325" y="674025"/>
            <a:ext cx="873000" cy="2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latin typeface="Barlow Medium"/>
              <a:ea typeface="Barlow Medium"/>
              <a:cs typeface="Barlow Medium"/>
              <a:sym typeface="Barlow Medium"/>
            </a:endParaRPr>
          </a:p>
        </p:txBody>
      </p:sp>
      <p:cxnSp>
        <p:nvCxnSpPr>
          <p:cNvPr id="152" name="Google Shape;152;p27"/>
          <p:cNvCxnSpPr/>
          <p:nvPr/>
        </p:nvCxnSpPr>
        <p:spPr>
          <a:xfrm>
            <a:off x="5066400" y="3834575"/>
            <a:ext cx="873000" cy="3300"/>
          </a:xfrm>
          <a:prstGeom prst="straightConnector1">
            <a:avLst/>
          </a:prstGeom>
          <a:noFill/>
          <a:ln w="9525" cap="flat" cmpd="sng">
            <a:solidFill>
              <a:schemeClr val="dk2"/>
            </a:solidFill>
            <a:prstDash val="solid"/>
            <a:round/>
            <a:headEnd type="none" w="med" len="med"/>
            <a:tailEnd type="triangle" w="med" len="med"/>
          </a:ln>
        </p:spPr>
      </p:cxnSp>
      <p:sp>
        <p:nvSpPr>
          <p:cNvPr id="153" name="Google Shape;153;p27"/>
          <p:cNvSpPr txBox="1"/>
          <p:nvPr/>
        </p:nvSpPr>
        <p:spPr>
          <a:xfrm>
            <a:off x="7783975" y="3235475"/>
            <a:ext cx="660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Barlow"/>
                <a:ea typeface="Barlow"/>
                <a:cs typeface="Barlow"/>
                <a:sym typeface="Barlow"/>
              </a:rPr>
              <a:t>Pickup​</a:t>
            </a:r>
            <a:endParaRPr sz="800"/>
          </a:p>
        </p:txBody>
      </p:sp>
      <p:sp>
        <p:nvSpPr>
          <p:cNvPr id="154" name="Google Shape;154;p27"/>
          <p:cNvSpPr txBox="1"/>
          <p:nvPr/>
        </p:nvSpPr>
        <p:spPr>
          <a:xfrm>
            <a:off x="4587425" y="3657600"/>
            <a:ext cx="660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Barlow"/>
                <a:ea typeface="Barlow"/>
                <a:cs typeface="Barlow"/>
                <a:sym typeface="Barlow"/>
              </a:rPr>
              <a:t>Body​</a:t>
            </a:r>
            <a:endParaRPr sz="800"/>
          </a:p>
        </p:txBody>
      </p:sp>
      <p:sp>
        <p:nvSpPr>
          <p:cNvPr id="155" name="Google Shape;155;p27"/>
          <p:cNvSpPr txBox="1"/>
          <p:nvPr/>
        </p:nvSpPr>
        <p:spPr>
          <a:xfrm>
            <a:off x="4993775" y="3146575"/>
            <a:ext cx="6603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Barlow"/>
                <a:ea typeface="Barlow"/>
                <a:cs typeface="Barlow"/>
                <a:sym typeface="Barlow"/>
              </a:rPr>
              <a:t>Strings</a:t>
            </a:r>
            <a:endParaRPr sz="800"/>
          </a:p>
        </p:txBody>
      </p:sp>
      <p:grpSp>
        <p:nvGrpSpPr>
          <p:cNvPr id="156" name="Google Shape;156;p27"/>
          <p:cNvGrpSpPr/>
          <p:nvPr/>
        </p:nvGrpSpPr>
        <p:grpSpPr>
          <a:xfrm>
            <a:off x="4583775" y="278350"/>
            <a:ext cx="2709674" cy="4230399"/>
            <a:chOff x="4583775" y="278350"/>
            <a:chExt cx="2709674" cy="4230399"/>
          </a:xfrm>
        </p:grpSpPr>
        <p:grpSp>
          <p:nvGrpSpPr>
            <p:cNvPr id="157" name="Google Shape;157;p27"/>
            <p:cNvGrpSpPr/>
            <p:nvPr/>
          </p:nvGrpSpPr>
          <p:grpSpPr>
            <a:xfrm>
              <a:off x="4583775" y="613875"/>
              <a:ext cx="1790900" cy="369300"/>
              <a:chOff x="4583775" y="613875"/>
              <a:chExt cx="1790900" cy="369300"/>
            </a:xfrm>
          </p:grpSpPr>
          <p:cxnSp>
            <p:nvCxnSpPr>
              <p:cNvPr id="158" name="Google Shape;158;p27"/>
              <p:cNvCxnSpPr/>
              <p:nvPr/>
            </p:nvCxnSpPr>
            <p:spPr>
              <a:xfrm>
                <a:off x="5501675" y="793550"/>
                <a:ext cx="873000" cy="3300"/>
              </a:xfrm>
              <a:prstGeom prst="straightConnector1">
                <a:avLst/>
              </a:prstGeom>
              <a:noFill/>
              <a:ln w="9525" cap="flat" cmpd="sng">
                <a:solidFill>
                  <a:schemeClr val="dk2"/>
                </a:solidFill>
                <a:prstDash val="solid"/>
                <a:round/>
                <a:headEnd type="none" w="med" len="med"/>
                <a:tailEnd type="triangle" w="med" len="med"/>
              </a:ln>
            </p:spPr>
          </p:cxnSp>
          <p:sp>
            <p:nvSpPr>
              <p:cNvPr id="159" name="Google Shape;159;p27"/>
              <p:cNvSpPr txBox="1"/>
              <p:nvPr/>
            </p:nvSpPr>
            <p:spPr>
              <a:xfrm>
                <a:off x="4583775" y="613875"/>
                <a:ext cx="11685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a:solidFill>
                      <a:schemeClr val="dk1"/>
                    </a:solidFill>
                    <a:latin typeface="Barlow"/>
                    <a:ea typeface="Barlow"/>
                    <a:cs typeface="Barlow"/>
                    <a:sym typeface="Barlow"/>
                  </a:rPr>
                  <a:t>Tuning Pegs</a:t>
                </a:r>
                <a:endParaRPr sz="800"/>
              </a:p>
            </p:txBody>
          </p:sp>
        </p:grpSp>
        <p:pic>
          <p:nvPicPr>
            <p:cNvPr id="160" name="Google Shape;160;p27"/>
            <p:cNvPicPr preferRelativeResize="0"/>
            <p:nvPr/>
          </p:nvPicPr>
          <p:blipFill>
            <a:blip r:embed="rId3">
              <a:alphaModFix/>
            </a:blip>
            <a:stretch>
              <a:fillRect/>
            </a:stretch>
          </p:blipFill>
          <p:spPr>
            <a:xfrm>
              <a:off x="5938875" y="278350"/>
              <a:ext cx="1354574" cy="4230399"/>
            </a:xfrm>
            <a:prstGeom prst="rect">
              <a:avLst/>
            </a:prstGeom>
            <a:noFill/>
            <a:ln>
              <a:noFill/>
            </a:ln>
          </p:spPr>
        </p:pic>
      </p:grpSp>
      <p:cxnSp>
        <p:nvCxnSpPr>
          <p:cNvPr id="161" name="Google Shape;161;p27"/>
          <p:cNvCxnSpPr/>
          <p:nvPr/>
        </p:nvCxnSpPr>
        <p:spPr>
          <a:xfrm>
            <a:off x="5607275" y="3329575"/>
            <a:ext cx="873000" cy="3300"/>
          </a:xfrm>
          <a:prstGeom prst="straightConnector1">
            <a:avLst/>
          </a:prstGeom>
          <a:noFill/>
          <a:ln w="9525" cap="flat" cmpd="sng">
            <a:solidFill>
              <a:schemeClr val="dk2"/>
            </a:solidFill>
            <a:prstDash val="solid"/>
            <a:round/>
            <a:headEnd type="none" w="med" len="med"/>
            <a:tailEnd type="triangle" w="med" len="med"/>
          </a:ln>
        </p:spPr>
      </p:cxnSp>
      <p:cxnSp>
        <p:nvCxnSpPr>
          <p:cNvPr id="162" name="Google Shape;162;p27"/>
          <p:cNvCxnSpPr/>
          <p:nvPr/>
        </p:nvCxnSpPr>
        <p:spPr>
          <a:xfrm flipH="1">
            <a:off x="6833050" y="3413975"/>
            <a:ext cx="980700" cy="12300"/>
          </a:xfrm>
          <a:prstGeom prst="straightConnector1">
            <a:avLst/>
          </a:prstGeom>
          <a:noFill/>
          <a:ln w="9525" cap="flat" cmpd="sng">
            <a:solidFill>
              <a:schemeClr val="dk2"/>
            </a:solidFill>
            <a:prstDash val="solid"/>
            <a:round/>
            <a:headEnd type="none" w="med" len="med"/>
            <a:tailEnd type="triangl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8"/>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Clr>
                <a:schemeClr val="dk1"/>
              </a:buClr>
              <a:buSzPct val="32781"/>
              <a:buFont typeface="Arial"/>
              <a:buNone/>
            </a:pPr>
            <a:r>
              <a:rPr lang="en" sz="3020">
                <a:solidFill>
                  <a:schemeClr val="accent1"/>
                </a:solidFill>
              </a:rPr>
              <a:t>How does this guitar look and sound?</a:t>
            </a:r>
            <a:endParaRPr/>
          </a:p>
        </p:txBody>
      </p:sp>
      <p:grpSp>
        <p:nvGrpSpPr>
          <p:cNvPr id="168" name="Google Shape;168;p28"/>
          <p:cNvGrpSpPr/>
          <p:nvPr/>
        </p:nvGrpSpPr>
        <p:grpSpPr>
          <a:xfrm>
            <a:off x="2125673" y="1350857"/>
            <a:ext cx="4892646" cy="2753677"/>
            <a:chOff x="2125673" y="1350857"/>
            <a:chExt cx="4892646" cy="2753677"/>
          </a:xfrm>
        </p:grpSpPr>
        <p:pic>
          <p:nvPicPr>
            <p:cNvPr id="169" name="Google Shape;169;p28" title="MM-JV-TH.jpg">
              <a:hlinkClick r:id="" action="ppaction://hlinkshowjump?jump=nextslide"/>
            </p:cNvPr>
            <p:cNvPicPr preferRelativeResize="0"/>
            <p:nvPr/>
          </p:nvPicPr>
          <p:blipFill>
            <a:blip r:embed="rId3">
              <a:alphaModFix/>
            </a:blip>
            <a:stretch>
              <a:fillRect/>
            </a:stretch>
          </p:blipFill>
          <p:spPr>
            <a:xfrm>
              <a:off x="2125673" y="1350857"/>
              <a:ext cx="4892646" cy="2753677"/>
            </a:xfrm>
            <a:prstGeom prst="rect">
              <a:avLst/>
            </a:prstGeom>
            <a:noFill/>
            <a:ln w="76200" cap="flat" cmpd="sng">
              <a:solidFill>
                <a:schemeClr val="accent6"/>
              </a:solidFill>
              <a:prstDash val="solid"/>
              <a:round/>
              <a:headEnd type="none" w="sm" len="sm"/>
              <a:tailEnd type="none" w="sm" len="sm"/>
            </a:ln>
          </p:spPr>
        </p:pic>
        <p:sp>
          <p:nvSpPr>
            <p:cNvPr id="170" name="Google Shape;170;p28"/>
            <p:cNvSpPr/>
            <p:nvPr/>
          </p:nvSpPr>
          <p:spPr>
            <a:xfrm rot="5400000">
              <a:off x="4417081" y="2598267"/>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2" name="E2_Video_JackieVenson.mp4">
            <a:hlinkClick r:id="" action="ppaction://media"/>
            <a:extLst>
              <a:ext uri="{FF2B5EF4-FFF2-40B4-BE49-F238E27FC236}">
                <a16:creationId xmlns:a16="http://schemas.microsoft.com/office/drawing/2014/main" id="{7304A875-7C1F-C8E7-52E5-8FCEFA029CF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6205" y="388618"/>
            <a:ext cx="7124369" cy="40074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3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0"/>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What about this one?</a:t>
            </a:r>
            <a:endParaRPr sz="3020"/>
          </a:p>
        </p:txBody>
      </p:sp>
      <p:grpSp>
        <p:nvGrpSpPr>
          <p:cNvPr id="181" name="Google Shape;181;p30"/>
          <p:cNvGrpSpPr/>
          <p:nvPr/>
        </p:nvGrpSpPr>
        <p:grpSpPr>
          <a:xfrm>
            <a:off x="1969363" y="1351175"/>
            <a:ext cx="5205275" cy="2930900"/>
            <a:chOff x="1969363" y="1351175"/>
            <a:chExt cx="5205275" cy="2930900"/>
          </a:xfrm>
        </p:grpSpPr>
        <p:pic>
          <p:nvPicPr>
            <p:cNvPr id="182" name="Google Shape;182;p30" title="MM-JB-TH.jpg">
              <a:hlinkClick r:id="" action="ppaction://hlinkshowjump?jump=nextslide"/>
            </p:cNvPr>
            <p:cNvPicPr preferRelativeResize="0"/>
            <p:nvPr/>
          </p:nvPicPr>
          <p:blipFill>
            <a:blip r:embed="rId3">
              <a:alphaModFix/>
            </a:blip>
            <a:stretch>
              <a:fillRect/>
            </a:stretch>
          </p:blipFill>
          <p:spPr>
            <a:xfrm>
              <a:off x="1969363" y="1351175"/>
              <a:ext cx="5205275" cy="2930900"/>
            </a:xfrm>
            <a:prstGeom prst="rect">
              <a:avLst/>
            </a:prstGeom>
            <a:noFill/>
            <a:ln w="76200" cap="flat" cmpd="sng">
              <a:solidFill>
                <a:schemeClr val="accent6"/>
              </a:solidFill>
              <a:prstDash val="solid"/>
              <a:round/>
              <a:headEnd type="none" w="sm" len="sm"/>
              <a:tailEnd type="none" w="sm" len="sm"/>
            </a:ln>
          </p:spPr>
        </p:pic>
        <p:sp>
          <p:nvSpPr>
            <p:cNvPr id="183" name="Google Shape;183;p30"/>
            <p:cNvSpPr/>
            <p:nvPr/>
          </p:nvSpPr>
          <p:spPr>
            <a:xfrm rot="5400000">
              <a:off x="4417081" y="2687205"/>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2" name="E2_Video_JenniferBatten.mp4">
            <a:hlinkClick r:id="" action="ppaction://media"/>
            <a:extLst>
              <a:ext uri="{FF2B5EF4-FFF2-40B4-BE49-F238E27FC236}">
                <a16:creationId xmlns:a16="http://schemas.microsoft.com/office/drawing/2014/main" id="{BAA2030B-46DC-7A29-0A59-8ED14DB04A7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09815" y="420424"/>
            <a:ext cx="7124369" cy="40074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63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Create Your Own Guitar!</a:t>
            </a:r>
            <a:endParaRPr sz="3020"/>
          </a:p>
        </p:txBody>
      </p:sp>
      <p:sp>
        <p:nvSpPr>
          <p:cNvPr id="194" name="Google Shape;194;p32"/>
          <p:cNvSpPr txBox="1">
            <a:spLocks noGrp="1"/>
          </p:cNvSpPr>
          <p:nvPr>
            <p:ph type="body" idx="1"/>
          </p:nvPr>
        </p:nvSpPr>
        <p:spPr>
          <a:xfrm>
            <a:off x="524775" y="1294025"/>
            <a:ext cx="7930500" cy="2904900"/>
          </a:xfrm>
          <a:prstGeom prst="rect">
            <a:avLst/>
          </a:prstGeom>
          <a:ln>
            <a:noFill/>
          </a:ln>
        </p:spPr>
        <p:txBody>
          <a:bodyPr spcFirstLastPara="1" wrap="square" lIns="91425" tIns="91425" rIns="91425" bIns="91425" anchor="t" anchorCtr="0">
            <a:normAutofit/>
          </a:bodyPr>
          <a:lstStyle/>
          <a:p>
            <a:pPr marL="0" lvl="0" indent="0" algn="l" rtl="0">
              <a:lnSpc>
                <a:spcPct val="105000"/>
              </a:lnSpc>
              <a:spcBef>
                <a:spcPts val="0"/>
              </a:spcBef>
              <a:spcAft>
                <a:spcPts val="0"/>
              </a:spcAft>
              <a:buNone/>
            </a:pPr>
            <a:r>
              <a:rPr lang="en" sz="2500"/>
              <a:t>Now it’s time to design your own guitar! You can design a guitar of any shape and color you’d like but your sketch must include a </a:t>
            </a:r>
            <a:r>
              <a:rPr lang="en" sz="2500" i="1"/>
              <a:t>pickup,</a:t>
            </a:r>
            <a:r>
              <a:rPr lang="en" sz="2500"/>
              <a:t> </a:t>
            </a:r>
            <a:r>
              <a:rPr lang="en" sz="2500" i="1"/>
              <a:t>strings, body</a:t>
            </a:r>
            <a:r>
              <a:rPr lang="en" sz="2500"/>
              <a:t>, and </a:t>
            </a:r>
            <a:r>
              <a:rPr lang="en" sz="2500" i="1"/>
              <a:t>tuning pegs</a:t>
            </a:r>
            <a:r>
              <a:rPr lang="en" sz="2500"/>
              <a:t>. </a:t>
            </a:r>
            <a:endParaRPr sz="2500"/>
          </a:p>
          <a:p>
            <a:pPr marL="0" lvl="0" indent="0" algn="l" rtl="0">
              <a:lnSpc>
                <a:spcPct val="105000"/>
              </a:lnSpc>
              <a:spcBef>
                <a:spcPts val="1200"/>
              </a:spcBef>
              <a:spcAft>
                <a:spcPts val="1200"/>
              </a:spcAft>
              <a:buNone/>
            </a:pPr>
            <a:r>
              <a:rPr lang="en" sz="2500"/>
              <a:t>When you are finished, complete the sentence at the bottom of the page in your worksheet.</a:t>
            </a:r>
            <a:endParaRPr sz="17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3"/>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2781"/>
              <a:buFont typeface="Arial"/>
              <a:buNone/>
            </a:pPr>
            <a:r>
              <a:rPr lang="en" sz="3020">
                <a:solidFill>
                  <a:schemeClr val="accent1"/>
                </a:solidFill>
              </a:rPr>
              <a:t>Consider a Career in Music!</a:t>
            </a:r>
            <a:endParaRPr/>
          </a:p>
        </p:txBody>
      </p:sp>
      <p:sp>
        <p:nvSpPr>
          <p:cNvPr id="200" name="Google Shape;200;p33"/>
          <p:cNvSpPr txBox="1">
            <a:spLocks noGrp="1"/>
          </p:cNvSpPr>
          <p:nvPr>
            <p:ph type="body" idx="1"/>
          </p:nvPr>
        </p:nvSpPr>
        <p:spPr>
          <a:xfrm>
            <a:off x="524775" y="1072125"/>
            <a:ext cx="7930500" cy="304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What careers are related to the lesson we just completed?</a:t>
            </a:r>
            <a:endParaRPr/>
          </a:p>
          <a:p>
            <a:pPr marL="457200" lvl="0" indent="-330200" algn="l" rtl="0">
              <a:spcBef>
                <a:spcPts val="0"/>
              </a:spcBef>
              <a:spcAft>
                <a:spcPts val="0"/>
              </a:spcAft>
              <a:buSzPts val="1600"/>
              <a:buChar char="●"/>
            </a:pPr>
            <a:r>
              <a:rPr lang="en" sz="1600"/>
              <a:t>Luthier </a:t>
            </a:r>
            <a:endParaRPr sz="1600"/>
          </a:p>
          <a:p>
            <a:pPr marL="457200" lvl="0" indent="-330200" algn="l" rtl="0">
              <a:spcBef>
                <a:spcPts val="0"/>
              </a:spcBef>
              <a:spcAft>
                <a:spcPts val="0"/>
              </a:spcAft>
              <a:buSzPts val="1600"/>
              <a:buChar char="●"/>
            </a:pPr>
            <a:r>
              <a:rPr lang="en" sz="1600"/>
              <a:t>Guitar Manufacturer</a:t>
            </a:r>
            <a:endParaRPr sz="1600"/>
          </a:p>
          <a:p>
            <a:pPr marL="457200" lvl="0" indent="-330200" algn="l" rtl="0">
              <a:spcBef>
                <a:spcPts val="0"/>
              </a:spcBef>
              <a:spcAft>
                <a:spcPts val="0"/>
              </a:spcAft>
              <a:buSzPts val="1600"/>
              <a:buChar char="●"/>
            </a:pPr>
            <a:r>
              <a:rPr lang="en" sz="1600"/>
              <a:t>Designer </a:t>
            </a:r>
            <a:endParaRPr sz="1600"/>
          </a:p>
          <a:p>
            <a:pPr marL="457200" lvl="0" indent="-330200" algn="l" rtl="0">
              <a:spcBef>
                <a:spcPts val="0"/>
              </a:spcBef>
              <a:spcAft>
                <a:spcPts val="0"/>
              </a:spcAft>
              <a:buSzPts val="1600"/>
              <a:buChar char="●"/>
            </a:pPr>
            <a:r>
              <a:rPr lang="en" sz="1600"/>
              <a:t>Acoustic Engineer</a:t>
            </a:r>
            <a:endParaRPr sz="1600"/>
          </a:p>
          <a:p>
            <a:pPr marL="457200" lvl="0" indent="-330200" algn="l" rtl="0">
              <a:spcBef>
                <a:spcPts val="0"/>
              </a:spcBef>
              <a:spcAft>
                <a:spcPts val="0"/>
              </a:spcAft>
              <a:buSzPts val="1600"/>
              <a:buChar char="●"/>
            </a:pPr>
            <a:r>
              <a:rPr lang="en" sz="1600"/>
              <a:t>Retailer</a:t>
            </a:r>
            <a:endParaRPr sz="1600"/>
          </a:p>
          <a:p>
            <a:pPr marL="457200" lvl="0" indent="-330200" algn="l" rtl="0">
              <a:spcBef>
                <a:spcPts val="0"/>
              </a:spcBef>
              <a:spcAft>
                <a:spcPts val="0"/>
              </a:spcAft>
              <a:buSzPts val="1600"/>
              <a:buChar char="●"/>
            </a:pPr>
            <a:r>
              <a:rPr lang="en" sz="1600"/>
              <a:t>Guitar Repair Tech</a:t>
            </a:r>
            <a:endParaRPr sz="1600"/>
          </a:p>
          <a:p>
            <a:pPr marL="457200" lvl="0" indent="-330200" algn="l" rtl="0">
              <a:spcBef>
                <a:spcPts val="0"/>
              </a:spcBef>
              <a:spcAft>
                <a:spcPts val="0"/>
              </a:spcAft>
              <a:buSzPts val="1600"/>
              <a:buChar char="●"/>
            </a:pPr>
            <a:r>
              <a:rPr lang="en" sz="1600"/>
              <a:t>Electrical Engineer</a:t>
            </a:r>
            <a:endParaRPr sz="1600"/>
          </a:p>
          <a:p>
            <a:pPr marL="457200" lvl="0" indent="-330200" algn="l" rtl="0">
              <a:spcBef>
                <a:spcPts val="0"/>
              </a:spcBef>
              <a:spcAft>
                <a:spcPts val="0"/>
              </a:spcAft>
              <a:buSzPts val="1600"/>
              <a:buChar char="●"/>
            </a:pPr>
            <a:r>
              <a:rPr lang="en" sz="1600"/>
              <a:t>Performer</a:t>
            </a:r>
            <a:endParaRPr sz="1600"/>
          </a:p>
          <a:p>
            <a:pPr marL="457200" lvl="0" indent="-330200" algn="l" rtl="0">
              <a:spcBef>
                <a:spcPts val="0"/>
              </a:spcBef>
              <a:spcAft>
                <a:spcPts val="0"/>
              </a:spcAft>
              <a:buSzPts val="1600"/>
              <a:buChar char="●"/>
            </a:pPr>
            <a:r>
              <a:rPr lang="en" sz="1600"/>
              <a:t>Agent and/or Manager</a:t>
            </a:r>
            <a:endParaRPr sz="25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pic>
        <p:nvPicPr>
          <p:cNvPr id="205" name="Google Shape;205;p34"/>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979</Words>
  <Application>Microsoft Macintosh PowerPoint</Application>
  <PresentationFormat>On-screen Show (16:9)</PresentationFormat>
  <Paragraphs>84</Paragraphs>
  <Slides>20</Slides>
  <Notes>20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Roboto</vt:lpstr>
      <vt:lpstr>Barlow</vt:lpstr>
      <vt:lpstr>Arial</vt:lpstr>
      <vt:lpstr>Calibri</vt:lpstr>
      <vt:lpstr>Barlow Medium</vt:lpstr>
      <vt:lpstr>Build on Music!</vt:lpstr>
      <vt:lpstr>PowerPoint Presentation</vt:lpstr>
      <vt:lpstr>Guitars Go Electric</vt:lpstr>
      <vt:lpstr>Lesson Objectives </vt:lpstr>
      <vt:lpstr>Today, we are going to be  talking about guitars! </vt:lpstr>
      <vt:lpstr>Which is louder?   Why?</vt:lpstr>
      <vt:lpstr>    Which is louder?   Why?</vt:lpstr>
      <vt:lpstr>What is the difference between an  "acoustic" guitar and an "electric" guitar? </vt:lpstr>
      <vt:lpstr>Acoustic Guitar </vt:lpstr>
      <vt:lpstr>These are  acoustic guitars  from the  Museum of Making Music! </vt:lpstr>
      <vt:lpstr>Electric Guitar</vt:lpstr>
      <vt:lpstr>Electric Guitars</vt:lpstr>
      <vt:lpstr>These are  electric guitars  from the  Museum of Making Music.</vt:lpstr>
      <vt:lpstr>Let’s Identify:</vt:lpstr>
      <vt:lpstr>How does this guitar look and sound?</vt:lpstr>
      <vt:lpstr>PowerPoint Presentation</vt:lpstr>
      <vt:lpstr>What about this one?</vt:lpstr>
      <vt:lpstr>PowerPoint Presentation</vt:lpstr>
      <vt:lpstr>Create Your Own Guitar!</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2</cp:revision>
  <dcterms:modified xsi:type="dcterms:W3CDTF">2024-12-03T20:56:10Z</dcterms:modified>
</cp:coreProperties>
</file>