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embeddedFontLst>
    <p:embeddedFont>
      <p:font typeface="Barlow" pitchFamily="2" charset="77"/>
      <p:regular r:id="rId25"/>
      <p:bold r:id="rId26"/>
      <p:italic r:id="rId27"/>
      <p:boldItalic r:id="rId28"/>
    </p:embeddedFont>
    <p:embeddedFont>
      <p:font typeface="Barlow Medium" panose="020F0502020204030204" pitchFamily="34" charset="0"/>
      <p:regular r:id="rId29"/>
      <p:bold r:id="rId30"/>
      <p:italic r:id="rId31"/>
      <p:boldItalic r:id="rId32"/>
    </p:embeddedFont>
    <p:embeddedFont>
      <p:font typeface="Roboto" panose="02000000000000000000"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94726"/>
  </p:normalViewPr>
  <p:slideViewPr>
    <p:cSldViewPr snapToGrid="0">
      <p:cViewPr varScale="1">
        <p:scale>
          <a:sx n="154" d="100"/>
          <a:sy n="154" d="100"/>
        </p:scale>
        <p:origin x="656"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fde067201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fde067201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fde067201e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fde067201e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ec96e17da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ec96e17da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ec96e17da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ec96e17da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ec96e17da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ec96e17da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Play video up to 2:15</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ec96e17da3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ec96e17da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ec96e17da3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ec96e17da3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Martin video is best at 2x speed</a:t>
            </a:r>
            <a:endParaRPr/>
          </a:p>
          <a:p>
            <a:pPr marL="0" lvl="0" indent="0" algn="l" rtl="0">
              <a:spcBef>
                <a:spcPts val="0"/>
              </a:spcBef>
              <a:spcAft>
                <a:spcPts val="0"/>
              </a:spcAft>
              <a:buNone/>
            </a:pPr>
            <a:r>
              <a:rPr lang="en"/>
              <a:t>Linda Manzer video without volume and at 2x speed!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f34bae5267_2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f34bae5267_2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f34bae5267_2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f34bae5267_2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Martin video is best at 2x speed</a:t>
            </a:r>
            <a:endParaRPr/>
          </a:p>
          <a:p>
            <a:pPr marL="0" lvl="0" indent="0" algn="l" rtl="0">
              <a:spcBef>
                <a:spcPts val="0"/>
              </a:spcBef>
              <a:spcAft>
                <a:spcPts val="0"/>
              </a:spcAft>
              <a:buNone/>
            </a:pPr>
            <a:r>
              <a:rPr lang="en"/>
              <a:t>Linda Manzer video without volume and at 2x speed!</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f34bae5267_2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f34bae5267_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ec96e17da3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2ec96e17da3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How does each part affect the sound?</a:t>
            </a:r>
            <a:endParaRPr b="1"/>
          </a:p>
          <a:p>
            <a:pPr marL="0" lvl="0" indent="0" algn="l" rtl="0">
              <a:spcBef>
                <a:spcPts val="0"/>
              </a:spcBef>
              <a:spcAft>
                <a:spcPts val="0"/>
              </a:spcAft>
              <a:buNone/>
            </a:pPr>
            <a:r>
              <a:rPr lang="en"/>
              <a:t>Head: Holds the tuning pegs. Maintains the tension and tuning of the strings</a:t>
            </a:r>
            <a:endParaRPr/>
          </a:p>
          <a:p>
            <a:pPr marL="0" lvl="0" indent="0" algn="l" rtl="0">
              <a:spcBef>
                <a:spcPts val="0"/>
              </a:spcBef>
              <a:spcAft>
                <a:spcPts val="0"/>
              </a:spcAft>
              <a:buNone/>
            </a:pPr>
            <a:r>
              <a:rPr lang="en"/>
              <a:t>Tuning Pegs: Adjust the tension of the strings to achieve the desired pitch.</a:t>
            </a:r>
            <a:endParaRPr/>
          </a:p>
          <a:p>
            <a:pPr marL="0" lvl="0" indent="0" algn="l" rtl="0">
              <a:spcBef>
                <a:spcPts val="0"/>
              </a:spcBef>
              <a:spcAft>
                <a:spcPts val="0"/>
              </a:spcAft>
              <a:buNone/>
            </a:pPr>
            <a:r>
              <a:rPr lang="en"/>
              <a:t>Frets: Make it easier for a player to be in tune and determine the positions for the correct notes and chords.</a:t>
            </a:r>
            <a:endParaRPr/>
          </a:p>
          <a:p>
            <a:pPr marL="0" lvl="0" indent="0" algn="l" rtl="0">
              <a:spcBef>
                <a:spcPts val="0"/>
              </a:spcBef>
              <a:spcAft>
                <a:spcPts val="0"/>
              </a:spcAft>
              <a:buNone/>
            </a:pPr>
            <a:r>
              <a:rPr lang="en"/>
              <a:t>Neck: Is the foundation for the fretboard</a:t>
            </a:r>
            <a:endParaRPr/>
          </a:p>
          <a:p>
            <a:pPr marL="0" lvl="0" indent="0" algn="l" rtl="0">
              <a:spcBef>
                <a:spcPts val="0"/>
              </a:spcBef>
              <a:spcAft>
                <a:spcPts val="0"/>
              </a:spcAft>
              <a:buNone/>
            </a:pPr>
            <a:r>
              <a:rPr lang="en"/>
              <a:t>Body: The size of the body affects the sound. A smaller body has a more focused sound vs. a larger body that has deeper sound.</a:t>
            </a:r>
            <a:endParaRPr/>
          </a:p>
          <a:p>
            <a:pPr marL="0" lvl="0" indent="0" algn="l" rtl="0">
              <a:spcBef>
                <a:spcPts val="0"/>
              </a:spcBef>
              <a:spcAft>
                <a:spcPts val="0"/>
              </a:spcAft>
              <a:buNone/>
            </a:pPr>
            <a:r>
              <a:rPr lang="en"/>
              <a:t>Soundhole: Helps the guitar project sound </a:t>
            </a:r>
            <a:endParaRPr/>
          </a:p>
          <a:p>
            <a:pPr marL="0" lvl="0" indent="0" algn="l" rtl="0">
              <a:spcBef>
                <a:spcPts val="0"/>
              </a:spcBef>
              <a:spcAft>
                <a:spcPts val="0"/>
              </a:spcAft>
              <a:buNone/>
            </a:pPr>
            <a:r>
              <a:rPr lang="en"/>
              <a:t>Bridge: Anchors the strings</a:t>
            </a:r>
            <a:endParaRPr/>
          </a:p>
          <a:p>
            <a:pPr marL="0" lvl="0" indent="0" algn="l" rtl="0">
              <a:spcBef>
                <a:spcPts val="0"/>
              </a:spcBef>
              <a:spcAft>
                <a:spcPts val="0"/>
              </a:spcAft>
              <a:buNone/>
            </a:pPr>
            <a:r>
              <a:rPr lang="en"/>
              <a:t>Strings: Make the sound when plucked or strummed!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ec96e17da3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2ec96e17da3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ec96e17da3_1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ec96e17da3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b="1">
                <a:solidFill>
                  <a:schemeClr val="dk1"/>
                </a:solidFill>
              </a:rPr>
              <a:t>C.F. Martin &amp; Co. 00-42 Parlor Guitar, 1902</a:t>
            </a:r>
            <a:endParaRPr sz="14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The 00 body type, known as the Grand Concert, was the largest instrument available from C.F. Martin through the early 20th century but is now among the smallest. The second part of the model name, in this case 42, refers to the instrument's style, or level of appointment. Style 42 was, at the time, the top of Martin's line and featured pearl inlay, ivory components, and an ebony fingerboard. The two additional holes on the headstock of this instrument indicate that it had previously been adapted for use with eight strings.</a:t>
            </a:r>
            <a:endParaRPr sz="12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400" b="1">
              <a:solidFill>
                <a:schemeClr val="dk1"/>
              </a:solidFill>
              <a:highlight>
                <a:srgbClr val="FFFFFF"/>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ec96e17da3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ec96e17da3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ec96e17da3_1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ec96e17da3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ec96e17da3_1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ec96e17da3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ec96e17da3_1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ec96e17da3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ec96e17da3_1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ec96e17da3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ec96e17da3_1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ec96e17da3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ec96e17da3_1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2ec96e17da3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ec96e17da3_1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ec96e17da3_1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02a458a74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302a458a74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0" y="744575"/>
            <a:ext cx="8520600" cy="177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300"/>
              <a:buFont typeface="Barlow"/>
              <a:buNone/>
              <a:defRPr sz="4300" b="1">
                <a:latin typeface="Barlow"/>
                <a:ea typeface="Barlow"/>
                <a:cs typeface="Barlow"/>
                <a:sym typeface="Barlow"/>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2516075"/>
            <a:ext cx="8520600" cy="1110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Font typeface="Barlow"/>
              <a:buNone/>
              <a:defRPr sz="2800">
                <a:latin typeface="Barlow"/>
                <a:ea typeface="Barlow"/>
                <a:cs typeface="Barlow"/>
                <a:sym typeface="Barlow"/>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Font typeface="Barlow"/>
              <a:buNone/>
              <a:defRPr sz="3600" b="1">
                <a:latin typeface="Barlow"/>
                <a:ea typeface="Barlow"/>
                <a:cs typeface="Barlow"/>
                <a:sym typeface="Barlow"/>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426600" y="620050"/>
            <a:ext cx="8290800" cy="572700"/>
          </a:xfrm>
          <a:prstGeom prst="rect">
            <a:avLst/>
          </a:prstGeom>
        </p:spPr>
        <p:txBody>
          <a:bodyPr spcFirstLastPara="1" wrap="square" lIns="91425" tIns="91425" rIns="91425" bIns="91425" anchor="t" anchorCtr="0">
            <a:normAutofit/>
          </a:bodyPr>
          <a:lstStyle>
            <a:lvl1pPr lvl="0" algn="ctr">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1088875" y="1443100"/>
            <a:ext cx="7097400" cy="27420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b="1">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524775" y="1152475"/>
            <a:ext cx="7930500" cy="30465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42900">
              <a:spcBef>
                <a:spcPts val="0"/>
              </a:spcBef>
              <a:spcAft>
                <a:spcPts val="0"/>
              </a:spcAft>
              <a:buSzPts val="1800"/>
              <a:buFont typeface="Barlow"/>
              <a:buChar char="○"/>
              <a:defRPr sz="1800">
                <a:latin typeface="Barlow"/>
                <a:ea typeface="Barlow"/>
                <a:cs typeface="Barlow"/>
                <a:sym typeface="Barlow"/>
              </a:defRPr>
            </a:lvl2pPr>
            <a:lvl3pPr marL="1371600" lvl="2" indent="-342900">
              <a:spcBef>
                <a:spcPts val="0"/>
              </a:spcBef>
              <a:spcAft>
                <a:spcPts val="0"/>
              </a:spcAft>
              <a:buSzPts val="1800"/>
              <a:buFont typeface="Barlow"/>
              <a:buChar char="■"/>
              <a:defRPr sz="1800">
                <a:latin typeface="Barlow"/>
                <a:ea typeface="Barlow"/>
                <a:cs typeface="Barlow"/>
                <a:sym typeface="Barlow"/>
              </a:defRPr>
            </a:lvl3pPr>
            <a:lvl4pPr marL="1828800" lvl="3" indent="-342900">
              <a:spcBef>
                <a:spcPts val="0"/>
              </a:spcBef>
              <a:spcAft>
                <a:spcPts val="0"/>
              </a:spcAft>
              <a:buSzPts val="1800"/>
              <a:buFont typeface="Barlow"/>
              <a:buChar char="●"/>
              <a:defRPr sz="1800">
                <a:latin typeface="Barlow"/>
                <a:ea typeface="Barlow"/>
                <a:cs typeface="Barlow"/>
                <a:sym typeface="Barlow"/>
              </a:defRPr>
            </a:lvl4pPr>
            <a:lvl5pPr marL="2286000" lvl="4" indent="-342900">
              <a:spcBef>
                <a:spcPts val="0"/>
              </a:spcBef>
              <a:spcAft>
                <a:spcPts val="0"/>
              </a:spcAft>
              <a:buSzPts val="1800"/>
              <a:buFont typeface="Barlow"/>
              <a:buChar char="○"/>
              <a:defRPr sz="1800">
                <a:latin typeface="Barlow"/>
                <a:ea typeface="Barlow"/>
                <a:cs typeface="Barlow"/>
                <a:sym typeface="Barlow"/>
              </a:defRPr>
            </a:lvl5pPr>
            <a:lvl6pPr marL="2743200" lvl="5" indent="-342900">
              <a:spcBef>
                <a:spcPts val="0"/>
              </a:spcBef>
              <a:spcAft>
                <a:spcPts val="0"/>
              </a:spcAft>
              <a:buSzPts val="1800"/>
              <a:buFont typeface="Barlow"/>
              <a:buChar char="■"/>
              <a:defRPr sz="1800">
                <a:latin typeface="Barlow"/>
                <a:ea typeface="Barlow"/>
                <a:cs typeface="Barlow"/>
                <a:sym typeface="Barlow"/>
              </a:defRPr>
            </a:lvl6pPr>
            <a:lvl7pPr marL="3200400" lvl="6" indent="-342900">
              <a:spcBef>
                <a:spcPts val="0"/>
              </a:spcBef>
              <a:spcAft>
                <a:spcPts val="0"/>
              </a:spcAft>
              <a:buSzPts val="1800"/>
              <a:buFont typeface="Barlow"/>
              <a:buChar char="●"/>
              <a:defRPr sz="1800">
                <a:latin typeface="Barlow"/>
                <a:ea typeface="Barlow"/>
                <a:cs typeface="Barlow"/>
                <a:sym typeface="Barlow"/>
              </a:defRPr>
            </a:lvl7pPr>
            <a:lvl8pPr marL="3657600" lvl="7" indent="-342900">
              <a:spcBef>
                <a:spcPts val="0"/>
              </a:spcBef>
              <a:spcAft>
                <a:spcPts val="0"/>
              </a:spcAft>
              <a:buSzPts val="1800"/>
              <a:buFont typeface="Barlow"/>
              <a:buChar char="○"/>
              <a:defRPr sz="1800">
                <a:latin typeface="Barlow"/>
                <a:ea typeface="Barlow"/>
                <a:cs typeface="Barlow"/>
                <a:sym typeface="Barlow"/>
              </a:defRPr>
            </a:lvl8pPr>
            <a:lvl9pPr marL="4114800" lvl="8" indent="-342900">
              <a:spcBef>
                <a:spcPts val="0"/>
              </a:spcBef>
              <a:spcAft>
                <a:spcPts val="0"/>
              </a:spcAft>
              <a:buSzPts val="1800"/>
              <a:buFont typeface="Barlow"/>
              <a:buChar char="■"/>
              <a:defRPr sz="1800">
                <a:latin typeface="Barlow"/>
                <a:ea typeface="Barlow"/>
                <a:cs typeface="Barlow"/>
                <a:sym typeface="Barlow"/>
              </a:defRPr>
            </a:lvl9pPr>
          </a:lstStyle>
          <a:p>
            <a:endParaRPr/>
          </a:p>
        </p:txBody>
      </p:sp>
      <p:sp>
        <p:nvSpPr>
          <p:cNvPr id="23" name="Google Shape;23;p5"/>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Font typeface="Barlow"/>
              <a:buNone/>
              <a:defRPr b="1">
                <a:latin typeface="Barlow"/>
                <a:ea typeface="Barlow"/>
                <a:cs typeface="Barlow"/>
                <a:sym typeface="Barlow"/>
              </a:defRPr>
            </a:lvl2pPr>
            <a:lvl3pPr lvl="2">
              <a:spcBef>
                <a:spcPts val="0"/>
              </a:spcBef>
              <a:spcAft>
                <a:spcPts val="0"/>
              </a:spcAft>
              <a:buSzPts val="2800"/>
              <a:buFont typeface="Barlow"/>
              <a:buNone/>
              <a:defRPr b="1">
                <a:latin typeface="Barlow"/>
                <a:ea typeface="Barlow"/>
                <a:cs typeface="Barlow"/>
                <a:sym typeface="Barlow"/>
              </a:defRPr>
            </a:lvl3pPr>
            <a:lvl4pPr lvl="3">
              <a:spcBef>
                <a:spcPts val="0"/>
              </a:spcBef>
              <a:spcAft>
                <a:spcPts val="0"/>
              </a:spcAft>
              <a:buSzPts val="2800"/>
              <a:buFont typeface="Barlow"/>
              <a:buNone/>
              <a:defRPr b="1">
                <a:latin typeface="Barlow"/>
                <a:ea typeface="Barlow"/>
                <a:cs typeface="Barlow"/>
                <a:sym typeface="Barlow"/>
              </a:defRPr>
            </a:lvl4pPr>
            <a:lvl5pPr lvl="4">
              <a:spcBef>
                <a:spcPts val="0"/>
              </a:spcBef>
              <a:spcAft>
                <a:spcPts val="0"/>
              </a:spcAft>
              <a:buSzPts val="2800"/>
              <a:buFont typeface="Barlow"/>
              <a:buNone/>
              <a:defRPr b="1">
                <a:latin typeface="Barlow"/>
                <a:ea typeface="Barlow"/>
                <a:cs typeface="Barlow"/>
                <a:sym typeface="Barlow"/>
              </a:defRPr>
            </a:lvl5pPr>
            <a:lvl6pPr lvl="5">
              <a:spcBef>
                <a:spcPts val="0"/>
              </a:spcBef>
              <a:spcAft>
                <a:spcPts val="0"/>
              </a:spcAft>
              <a:buSzPts val="2800"/>
              <a:buFont typeface="Barlow"/>
              <a:buNone/>
              <a:defRPr b="1">
                <a:latin typeface="Barlow"/>
                <a:ea typeface="Barlow"/>
                <a:cs typeface="Barlow"/>
                <a:sym typeface="Barlow"/>
              </a:defRPr>
            </a:lvl6pPr>
            <a:lvl7pPr lvl="6">
              <a:spcBef>
                <a:spcPts val="0"/>
              </a:spcBef>
              <a:spcAft>
                <a:spcPts val="0"/>
              </a:spcAft>
              <a:buSzPts val="2800"/>
              <a:buFont typeface="Barlow"/>
              <a:buNone/>
              <a:defRPr b="1">
                <a:latin typeface="Barlow"/>
                <a:ea typeface="Barlow"/>
                <a:cs typeface="Barlow"/>
                <a:sym typeface="Barlow"/>
              </a:defRPr>
            </a:lvl7pPr>
            <a:lvl8pPr lvl="7">
              <a:spcBef>
                <a:spcPts val="0"/>
              </a:spcBef>
              <a:spcAft>
                <a:spcPts val="0"/>
              </a:spcAft>
              <a:buSzPts val="2800"/>
              <a:buFont typeface="Barlow"/>
              <a:buNone/>
              <a:defRPr b="1">
                <a:latin typeface="Barlow"/>
                <a:ea typeface="Barlow"/>
                <a:cs typeface="Barlow"/>
                <a:sym typeface="Barlow"/>
              </a:defRPr>
            </a:lvl8pPr>
            <a:lvl9pPr lvl="8">
              <a:spcBef>
                <a:spcPts val="0"/>
              </a:spcBef>
              <a:spcAft>
                <a:spcPts val="0"/>
              </a:spcAft>
              <a:buSzPts val="2800"/>
              <a:buFont typeface="Barlow"/>
              <a:buNone/>
              <a:defRPr b="1">
                <a:latin typeface="Barlow"/>
                <a:ea typeface="Barlow"/>
                <a:cs typeface="Barlow"/>
                <a:sym typeface="Barlow"/>
              </a:defRPr>
            </a:lvl9pPr>
          </a:lstStyle>
          <a:p>
            <a:endParaRPr/>
          </a:p>
        </p:txBody>
      </p:sp>
      <p:sp>
        <p:nvSpPr>
          <p:cNvPr id="26" name="Google Shape;26;p6"/>
          <p:cNvSpPr txBox="1">
            <a:spLocks noGrp="1"/>
          </p:cNvSpPr>
          <p:nvPr>
            <p:ph type="body" idx="1"/>
          </p:nvPr>
        </p:nvSpPr>
        <p:spPr>
          <a:xfrm>
            <a:off x="341100" y="1152475"/>
            <a:ext cx="39705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7" name="Google Shape;27;p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8" name="Google Shape;28;p6"/>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498525" y="445025"/>
            <a:ext cx="8179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78375" y="1103300"/>
            <a:ext cx="36909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200"/>
              <a:buFont typeface="Barlow"/>
              <a:buNone/>
              <a:defRPr sz="2200">
                <a:latin typeface="Barlow"/>
                <a:ea typeface="Barlow"/>
                <a:cs typeface="Barlow"/>
                <a:sym typeface="Barlow"/>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8"/>
          <p:cNvSpPr txBox="1">
            <a:spLocks noGrp="1"/>
          </p:cNvSpPr>
          <p:nvPr>
            <p:ph type="body" idx="1"/>
          </p:nvPr>
        </p:nvSpPr>
        <p:spPr>
          <a:xfrm>
            <a:off x="478375" y="2000250"/>
            <a:ext cx="3379200" cy="25689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35" name="Google Shape;35;p8"/>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6" name="Google Shape;36;p8"/>
          <p:cNvSpPr/>
          <p:nvPr/>
        </p:nvSpPr>
        <p:spPr>
          <a:xfrm>
            <a:off x="4530075" y="259025"/>
            <a:ext cx="4351500" cy="4236000"/>
          </a:xfrm>
          <a:prstGeom prst="roundRect">
            <a:avLst>
              <a:gd name="adj" fmla="val 3739"/>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367325" y="329275"/>
            <a:ext cx="8431500" cy="516900"/>
          </a:xfrm>
          <a:prstGeom prst="rect">
            <a:avLst/>
          </a:prstGeom>
        </p:spPr>
        <p:txBody>
          <a:bodyPr spcFirstLastPara="1" wrap="square" lIns="91425" tIns="91425" rIns="91425" bIns="91425" anchor="b" anchorCtr="0">
            <a:normAutofit/>
          </a:bodyPr>
          <a:lstStyle>
            <a:lvl1pPr lvl="0" rtl="0">
              <a:spcBef>
                <a:spcPts val="0"/>
              </a:spcBef>
              <a:spcAft>
                <a:spcPts val="0"/>
              </a:spcAft>
              <a:buSzPts val="2200"/>
              <a:buFont typeface="Barlow"/>
              <a:buNone/>
              <a:defRPr sz="2200">
                <a:latin typeface="Barlow"/>
                <a:ea typeface="Barlow"/>
                <a:cs typeface="Barlow"/>
                <a:sym typeface="Barlow"/>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9" name="Google Shape;39;p9"/>
          <p:cNvSpPr txBox="1">
            <a:spLocks noGrp="1"/>
          </p:cNvSpPr>
          <p:nvPr>
            <p:ph type="body" idx="1"/>
          </p:nvPr>
        </p:nvSpPr>
        <p:spPr>
          <a:xfrm>
            <a:off x="367325" y="846175"/>
            <a:ext cx="8431500" cy="9642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sz="2000"/>
            </a:lvl1pPr>
            <a:lvl2pPr marL="914400" lvl="1" indent="-323850" rtl="0">
              <a:spcBef>
                <a:spcPts val="0"/>
              </a:spcBef>
              <a:spcAft>
                <a:spcPts val="0"/>
              </a:spcAft>
              <a:buSzPts val="1500"/>
              <a:buChar char="○"/>
              <a:defRPr sz="1500"/>
            </a:lvl2pPr>
            <a:lvl3pPr marL="1371600" lvl="2" indent="-323850" rtl="0">
              <a:spcBef>
                <a:spcPts val="0"/>
              </a:spcBef>
              <a:spcAft>
                <a:spcPts val="0"/>
              </a:spcAft>
              <a:buSzPts val="1500"/>
              <a:buChar char="■"/>
              <a:defRPr sz="1500"/>
            </a:lvl3pPr>
            <a:lvl4pPr marL="1828800" lvl="3" indent="-323850" rtl="0">
              <a:spcBef>
                <a:spcPts val="0"/>
              </a:spcBef>
              <a:spcAft>
                <a:spcPts val="0"/>
              </a:spcAft>
              <a:buSzPts val="1500"/>
              <a:buChar char="●"/>
              <a:defRPr sz="1500"/>
            </a:lvl4pPr>
            <a:lvl5pPr marL="2286000" lvl="4" indent="-323850" rtl="0">
              <a:spcBef>
                <a:spcPts val="0"/>
              </a:spcBef>
              <a:spcAft>
                <a:spcPts val="0"/>
              </a:spcAft>
              <a:buSzPts val="1500"/>
              <a:buChar char="○"/>
              <a:defRPr sz="1500"/>
            </a:lvl5pPr>
            <a:lvl6pPr marL="2743200" lvl="5" indent="-323850" rtl="0">
              <a:spcBef>
                <a:spcPts val="0"/>
              </a:spcBef>
              <a:spcAft>
                <a:spcPts val="0"/>
              </a:spcAft>
              <a:buSzPts val="1500"/>
              <a:buChar char="■"/>
              <a:defRPr sz="1500"/>
            </a:lvl6pPr>
            <a:lvl7pPr marL="3200400" lvl="6" indent="-323850" rtl="0">
              <a:spcBef>
                <a:spcPts val="0"/>
              </a:spcBef>
              <a:spcAft>
                <a:spcPts val="0"/>
              </a:spcAft>
              <a:buSzPts val="1500"/>
              <a:buChar char="●"/>
              <a:defRPr sz="1500"/>
            </a:lvl7pPr>
            <a:lvl8pPr marL="3657600" lvl="7" indent="-323850" rtl="0">
              <a:spcBef>
                <a:spcPts val="0"/>
              </a:spcBef>
              <a:spcAft>
                <a:spcPts val="0"/>
              </a:spcAft>
              <a:buSzPts val="1500"/>
              <a:buChar char="○"/>
              <a:defRPr sz="1500"/>
            </a:lvl8pPr>
            <a:lvl9pPr marL="4114800" lvl="8" indent="-323850" rtl="0">
              <a:spcBef>
                <a:spcPts val="0"/>
              </a:spcBef>
              <a:spcAft>
                <a:spcPts val="0"/>
              </a:spcAft>
              <a:buSzPts val="1500"/>
              <a:buChar char="■"/>
              <a:defRPr sz="1500"/>
            </a:lvl9pPr>
          </a:lstStyle>
          <a:p>
            <a:endParaRPr/>
          </a:p>
        </p:txBody>
      </p:sp>
      <p:sp>
        <p:nvSpPr>
          <p:cNvPr id="40" name="Google Shape;40;p9"/>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1" name="Google Shape;41;p9"/>
          <p:cNvSpPr/>
          <p:nvPr/>
        </p:nvSpPr>
        <p:spPr>
          <a:xfrm>
            <a:off x="284075" y="1810375"/>
            <a:ext cx="8589300" cy="2684700"/>
          </a:xfrm>
          <a:prstGeom prst="roundRect">
            <a:avLst>
              <a:gd name="adj" fmla="val 6132"/>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483675" y="424650"/>
            <a:ext cx="8043600" cy="3872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1"/>
              </a:buClr>
              <a:buSzPts val="4800"/>
              <a:buFont typeface="Barlow"/>
              <a:buNone/>
              <a:defRPr sz="4800">
                <a:solidFill>
                  <a:schemeClr val="accent1"/>
                </a:solidFill>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44" name="Google Shape;44;p10"/>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11"/>
          <p:cNvSpPr/>
          <p:nvPr/>
        </p:nvSpPr>
        <p:spPr>
          <a:xfrm>
            <a:off x="4572000" y="246075"/>
            <a:ext cx="4294200" cy="428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1"/>
          <p:cNvSpPr txBox="1">
            <a:spLocks noGrp="1"/>
          </p:cNvSpPr>
          <p:nvPr>
            <p:ph type="title"/>
          </p:nvPr>
        </p:nvSpPr>
        <p:spPr>
          <a:xfrm>
            <a:off x="488525" y="11019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Font typeface="Barlow"/>
              <a:buNone/>
              <a:defRPr sz="4000">
                <a:latin typeface="Barlow"/>
                <a:ea typeface="Barlow"/>
                <a:cs typeface="Barlow"/>
                <a:sym typeface="Barlow"/>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8" name="Google Shape;48;p11"/>
          <p:cNvSpPr txBox="1">
            <a:spLocks noGrp="1"/>
          </p:cNvSpPr>
          <p:nvPr>
            <p:ph type="subTitle" idx="1"/>
          </p:nvPr>
        </p:nvSpPr>
        <p:spPr>
          <a:xfrm>
            <a:off x="488525" y="2691550"/>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rgbClr val="666666"/>
              </a:buClr>
              <a:buSzPts val="2000"/>
              <a:buNone/>
              <a:defRPr sz="2000">
                <a:solidFill>
                  <a:srgbClr val="666666"/>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9" name="Google Shape;49;p11"/>
          <p:cNvSpPr txBox="1">
            <a:spLocks noGrp="1"/>
          </p:cNvSpPr>
          <p:nvPr>
            <p:ph type="body" idx="2"/>
          </p:nvPr>
        </p:nvSpPr>
        <p:spPr>
          <a:xfrm>
            <a:off x="4939500" y="610025"/>
            <a:ext cx="3443700" cy="3588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p12"/>
          <p:cNvSpPr txBox="1">
            <a:spLocks noGrp="1"/>
          </p:cNvSpPr>
          <p:nvPr>
            <p:ph type="body" idx="1"/>
          </p:nvPr>
        </p:nvSpPr>
        <p:spPr>
          <a:xfrm>
            <a:off x="318250" y="38894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53" name="Google Shape;53;p12"/>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p13"/>
          <p:cNvSpPr txBox="1">
            <a:spLocks noGrp="1"/>
          </p:cNvSpPr>
          <p:nvPr>
            <p:ph type="title" hasCustomPrompt="1"/>
          </p:nvPr>
        </p:nvSpPr>
        <p:spPr>
          <a:xfrm>
            <a:off x="311700" y="1394750"/>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6" name="Google Shape;56;p1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7" name="Google Shape;57;p13"/>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4"/>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5">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1486B"/>
              </a:buClr>
              <a:buSzPts val="2800"/>
              <a:buFont typeface="Roboto"/>
              <a:buNone/>
              <a:defRPr sz="2800" b="1">
                <a:solidFill>
                  <a:srgbClr val="01486B"/>
                </a:solidFill>
                <a:latin typeface="Roboto"/>
                <a:ea typeface="Roboto"/>
                <a:cs typeface="Roboto"/>
                <a:sym typeface="Robo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Barlow Medium"/>
              <a:buChar char="●"/>
              <a:defRPr sz="1800">
                <a:solidFill>
                  <a:schemeClr val="dk2"/>
                </a:solidFill>
                <a:latin typeface="Barlow Medium"/>
                <a:ea typeface="Barlow Medium"/>
                <a:cs typeface="Barlow Medium"/>
                <a:sym typeface="Barlow Medium"/>
              </a:defRPr>
            </a:lvl1pPr>
            <a:lvl2pPr marL="914400" lvl="1"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2pPr>
            <a:lvl3pPr marL="1371600" lvl="2"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3pPr>
            <a:lvl4pPr marL="1828800" lvl="3"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4pPr>
            <a:lvl5pPr marL="2286000" lvl="4"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5pPr>
            <a:lvl6pPr marL="2743200" lvl="5"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6pPr>
            <a:lvl7pPr marL="3200400" lvl="6"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7pPr>
            <a:lvl8pPr marL="3657600" lvl="7"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8pPr>
            <a:lvl9pPr marL="4114800" lvl="8"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9pPr>
          </a:lstStyle>
          <a:p>
            <a:endParaRPr/>
          </a:p>
        </p:txBody>
      </p:sp>
      <p:sp>
        <p:nvSpPr>
          <p:cNvPr id="8" name="Google Shape;8;p1"/>
          <p:cNvSpPr txBox="1">
            <a:spLocks noGrp="1"/>
          </p:cNvSpPr>
          <p:nvPr>
            <p:ph type="sldNum" idx="12"/>
          </p:nvPr>
        </p:nvSpPr>
        <p:spPr>
          <a:xfrm>
            <a:off x="8334375" y="4198950"/>
            <a:ext cx="464400" cy="333900"/>
          </a:xfrm>
          <a:prstGeom prst="rect">
            <a:avLst/>
          </a:prstGeom>
          <a:noFill/>
          <a:ln>
            <a:noFill/>
          </a:ln>
        </p:spPr>
        <p:txBody>
          <a:bodyPr spcFirstLastPara="1" wrap="square" lIns="91425" tIns="91425" rIns="91425" bIns="91425" anchor="ctr" anchorCtr="0">
            <a:normAutofit lnSpcReduction="10000"/>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txBox="1"/>
          <p:nvPr/>
        </p:nvSpPr>
        <p:spPr>
          <a:xfrm>
            <a:off x="6168375" y="4764750"/>
            <a:ext cx="2975700" cy="378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1300" b="1">
                <a:solidFill>
                  <a:schemeClr val="lt1"/>
                </a:solidFill>
                <a:latin typeface="Barlow"/>
                <a:ea typeface="Barlow"/>
                <a:cs typeface="Barlow"/>
                <a:sym typeface="Barlow"/>
              </a:rPr>
              <a:t>Can You Hear Me Now?</a:t>
            </a:r>
            <a:endParaRPr sz="13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slide" Target="slide10.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slide" Target="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5"/>
          <p:cNvPicPr preferRelativeResize="0"/>
          <p:nvPr/>
        </p:nvPicPr>
        <p:blipFill>
          <a:blip r:embed="rId3">
            <a:alphaModFix/>
          </a:blip>
          <a:stretch>
            <a:fillRect/>
          </a:stretch>
        </p:blipFill>
        <p:spPr>
          <a:xfrm>
            <a:off x="0" y="0"/>
            <a:ext cx="9144000" cy="513428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311700" y="1902975"/>
            <a:ext cx="8520600" cy="837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4009">
                <a:latin typeface="Calibri"/>
                <a:ea typeface="Calibri"/>
                <a:cs typeface="Calibri"/>
                <a:sym typeface="Calibri"/>
              </a:rPr>
              <a:t>Guitars: Can You Hear Me Now?</a:t>
            </a:r>
            <a:endParaRPr sz="4009">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355"/>
              <a:t>Lesson Objectives</a:t>
            </a:r>
            <a:r>
              <a:rPr lang="en"/>
              <a:t>	</a:t>
            </a:r>
            <a:endParaRPr/>
          </a:p>
        </p:txBody>
      </p:sp>
      <p:sp>
        <p:nvSpPr>
          <p:cNvPr id="75" name="Google Shape;75;p17"/>
          <p:cNvSpPr txBox="1">
            <a:spLocks noGrp="1"/>
          </p:cNvSpPr>
          <p:nvPr>
            <p:ph type="body" idx="1"/>
          </p:nvPr>
        </p:nvSpPr>
        <p:spPr>
          <a:xfrm>
            <a:off x="524775" y="1402775"/>
            <a:ext cx="7930500" cy="2796300"/>
          </a:xfrm>
          <a:prstGeom prst="rect">
            <a:avLst/>
          </a:prstGeom>
        </p:spPr>
        <p:txBody>
          <a:bodyPr spcFirstLastPara="1" wrap="square" lIns="91425" tIns="91425" rIns="91425" bIns="91425" anchor="t" anchorCtr="0">
            <a:noAutofit/>
          </a:bodyPr>
          <a:lstStyle/>
          <a:p>
            <a:pPr marL="457200" lvl="0" indent="-361950" algn="l" rtl="0">
              <a:spcBef>
                <a:spcPts val="0"/>
              </a:spcBef>
              <a:spcAft>
                <a:spcPts val="0"/>
              </a:spcAft>
              <a:buSzPts val="2100"/>
              <a:buAutoNum type="arabicPeriod"/>
            </a:pPr>
            <a:r>
              <a:rPr lang="en" sz="2100"/>
              <a:t>Define the word “luthier.”    </a:t>
            </a:r>
            <a:endParaRPr sz="2100"/>
          </a:p>
          <a:p>
            <a:pPr marL="457200" lvl="0" indent="-361950" algn="l" rtl="0">
              <a:spcBef>
                <a:spcPts val="0"/>
              </a:spcBef>
              <a:spcAft>
                <a:spcPts val="0"/>
              </a:spcAft>
              <a:buSzPts val="2100"/>
              <a:buAutoNum type="arabicPeriod" startAt="2"/>
            </a:pPr>
            <a:r>
              <a:rPr lang="en" sz="2100"/>
              <a:t>Identify six different parts of the guitar.  </a:t>
            </a:r>
            <a:endParaRPr sz="2100"/>
          </a:p>
          <a:p>
            <a:pPr marL="457200" lvl="0" indent="-361950" algn="l" rtl="0">
              <a:spcBef>
                <a:spcPts val="0"/>
              </a:spcBef>
              <a:spcAft>
                <a:spcPts val="0"/>
              </a:spcAft>
              <a:buSzPts val="2100"/>
              <a:buAutoNum type="arabicPeriod" startAt="3"/>
            </a:pPr>
            <a:r>
              <a:rPr lang="en" sz="2100"/>
              <a:t>Synthesize information on guitar engineering to make predictions about sound.   </a:t>
            </a:r>
            <a:endParaRPr sz="2100"/>
          </a:p>
          <a:p>
            <a:pPr marL="457200" lvl="0" indent="-361950" algn="l" rtl="0">
              <a:spcBef>
                <a:spcPts val="0"/>
              </a:spcBef>
              <a:spcAft>
                <a:spcPts val="0"/>
              </a:spcAft>
              <a:buSzPts val="2100"/>
              <a:buAutoNum type="arabicPeriod" startAt="4"/>
            </a:pPr>
            <a:r>
              <a:rPr lang="en" sz="2100"/>
              <a:t>Collaborate to identify types of guitars and their characteristics: size, materials, and construction techniques.  </a:t>
            </a:r>
            <a:endParaRPr sz="1300">
              <a:solidFill>
                <a:schemeClr val="dk1"/>
              </a:solidFill>
              <a:highlight>
                <a:srgbClr val="FFFFFF"/>
              </a:highlight>
              <a:latin typeface="Calibri"/>
              <a:ea typeface="Calibri"/>
              <a:cs typeface="Calibri"/>
              <a:sym typeface="Calibri"/>
            </a:endParaRPr>
          </a:p>
          <a:p>
            <a:pPr marL="0" lvl="0" indent="0" algn="l" rtl="0">
              <a:spcBef>
                <a:spcPts val="1200"/>
              </a:spcBef>
              <a:spcAft>
                <a:spcPts val="1200"/>
              </a:spcAft>
              <a:buNone/>
            </a:pPr>
            <a:endParaRPr sz="2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8"/>
          <p:cNvSpPr txBox="1">
            <a:spLocks noGrp="1"/>
          </p:cNvSpPr>
          <p:nvPr>
            <p:ph type="title"/>
          </p:nvPr>
        </p:nvSpPr>
        <p:spPr>
          <a:xfrm>
            <a:off x="49852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Draw a guitar from memory!</a:t>
            </a:r>
            <a:endParaRPr sz="3020"/>
          </a:p>
        </p:txBody>
      </p:sp>
      <p:pic>
        <p:nvPicPr>
          <p:cNvPr id="2" name="E1_Video_5MinuteCountdownTimer.mp4">
            <a:hlinkClick r:id="" action="ppaction://media"/>
            <a:extLst>
              <a:ext uri="{FF2B5EF4-FFF2-40B4-BE49-F238E27FC236}">
                <a16:creationId xmlns:a16="http://schemas.microsoft.com/office/drawing/2014/main" id="{22C4A0DB-1A31-3131-D286-B23BD0C0816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29669" y="1256477"/>
            <a:ext cx="5284661" cy="297262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820"/>
              <a:t>All About the Guitar!</a:t>
            </a:r>
            <a:endParaRPr sz="2820"/>
          </a:p>
        </p:txBody>
      </p:sp>
      <p:sp>
        <p:nvSpPr>
          <p:cNvPr id="87" name="Google Shape;87;p19"/>
          <p:cNvSpPr txBox="1">
            <a:spLocks noGrp="1"/>
          </p:cNvSpPr>
          <p:nvPr>
            <p:ph type="body" idx="1"/>
          </p:nvPr>
        </p:nvSpPr>
        <p:spPr>
          <a:xfrm>
            <a:off x="337575" y="1017725"/>
            <a:ext cx="8367000" cy="886200"/>
          </a:xfrm>
          <a:prstGeom prst="rect">
            <a:avLst/>
          </a:prstGeom>
        </p:spPr>
        <p:txBody>
          <a:bodyPr spcFirstLastPara="1" wrap="square" lIns="91425" tIns="91425" rIns="91425" bIns="91425" anchor="t" anchorCtr="0">
            <a:noAutofit/>
          </a:bodyPr>
          <a:lstStyle/>
          <a:p>
            <a:pPr marL="457200" lvl="0" indent="-318550" algn="l" rtl="0">
              <a:lnSpc>
                <a:spcPct val="95000"/>
              </a:lnSpc>
              <a:spcBef>
                <a:spcPts val="0"/>
              </a:spcBef>
              <a:spcAft>
                <a:spcPts val="0"/>
              </a:spcAft>
              <a:buSzPts val="1417"/>
              <a:buChar char="●"/>
            </a:pPr>
            <a:r>
              <a:rPr lang="en" sz="1416" dirty="0"/>
              <a:t>The guitar is a very old instrument, dating back thousands of years.</a:t>
            </a:r>
            <a:endParaRPr sz="1416" dirty="0"/>
          </a:p>
          <a:p>
            <a:pPr marL="457200" lvl="0" indent="-318550" algn="l" rtl="0">
              <a:lnSpc>
                <a:spcPct val="95000"/>
              </a:lnSpc>
              <a:spcBef>
                <a:spcPts val="0"/>
              </a:spcBef>
              <a:spcAft>
                <a:spcPts val="0"/>
              </a:spcAft>
              <a:buSzPts val="1417"/>
              <a:buChar char="●"/>
            </a:pPr>
            <a:r>
              <a:rPr lang="en" sz="1416" dirty="0"/>
              <a:t>It has developed over the centuries and the modern guitar now typically has 6 strings and is played all over the world.</a:t>
            </a:r>
            <a:r>
              <a:rPr lang="en-US" sz="1416"/>
              <a:t> </a:t>
            </a:r>
            <a:endParaRPr sz="1075" dirty="0"/>
          </a:p>
          <a:p>
            <a:pPr marL="0" lvl="0" indent="0" algn="l" rtl="0">
              <a:lnSpc>
                <a:spcPct val="95000"/>
              </a:lnSpc>
              <a:spcBef>
                <a:spcPts val="1200"/>
              </a:spcBef>
              <a:spcAft>
                <a:spcPts val="0"/>
              </a:spcAft>
              <a:buClr>
                <a:schemeClr val="dk1"/>
              </a:buClr>
              <a:buSzPts val="275"/>
              <a:buFont typeface="Arial"/>
              <a:buNone/>
            </a:pPr>
            <a:endParaRPr sz="1075" dirty="0"/>
          </a:p>
          <a:p>
            <a:pPr marL="0" lvl="0" indent="0" algn="l" rtl="0">
              <a:lnSpc>
                <a:spcPct val="95000"/>
              </a:lnSpc>
              <a:spcBef>
                <a:spcPts val="1200"/>
              </a:spcBef>
              <a:spcAft>
                <a:spcPts val="0"/>
              </a:spcAft>
              <a:buSzPts val="275"/>
              <a:buNone/>
            </a:pPr>
            <a:endParaRPr sz="1100" dirty="0"/>
          </a:p>
          <a:p>
            <a:pPr marL="0" lvl="0" indent="0" algn="l" rtl="0">
              <a:lnSpc>
                <a:spcPct val="95000"/>
              </a:lnSpc>
              <a:spcBef>
                <a:spcPts val="1200"/>
              </a:spcBef>
              <a:spcAft>
                <a:spcPts val="1200"/>
              </a:spcAft>
              <a:buSzPts val="275"/>
              <a:buNone/>
            </a:pPr>
            <a:endParaRPr sz="1100" dirty="0"/>
          </a:p>
        </p:txBody>
      </p:sp>
      <p:pic>
        <p:nvPicPr>
          <p:cNvPr id="2" name="E1_Video_EvolutionOfTheGuitar.mp4">
            <a:hlinkClick r:id="" action="ppaction://media"/>
            <a:extLst>
              <a:ext uri="{FF2B5EF4-FFF2-40B4-BE49-F238E27FC236}">
                <a16:creationId xmlns:a16="http://schemas.microsoft.com/office/drawing/2014/main" id="{5009068B-63F2-0076-B136-BF1CFE6B04F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52287" y="1870375"/>
            <a:ext cx="4439423" cy="249717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400125" y="1246100"/>
            <a:ext cx="8179800" cy="55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3020"/>
              <a:t>What is a “luthier?”</a:t>
            </a:r>
            <a:endParaRPr sz="3020"/>
          </a:p>
        </p:txBody>
      </p:sp>
      <p:sp>
        <p:nvSpPr>
          <p:cNvPr id="94" name="Google Shape;94;p20"/>
          <p:cNvSpPr txBox="1">
            <a:spLocks noGrp="1"/>
          </p:cNvSpPr>
          <p:nvPr>
            <p:ph type="body" idx="1"/>
          </p:nvPr>
        </p:nvSpPr>
        <p:spPr>
          <a:xfrm>
            <a:off x="524775" y="1837750"/>
            <a:ext cx="7930500" cy="12369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2500"/>
              <a:t>A luthier is a person who builds or repairs stringed instruments, such as violins, ukuleles, and guitars.</a:t>
            </a:r>
            <a:endParaRPr sz="2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355"/>
              <a:t>How is a guitar made?</a:t>
            </a:r>
            <a:r>
              <a:rPr lang="en"/>
              <a:t> </a:t>
            </a:r>
            <a:endParaRPr/>
          </a:p>
        </p:txBody>
      </p:sp>
      <p:sp>
        <p:nvSpPr>
          <p:cNvPr id="100" name="Google Shape;100;p21"/>
          <p:cNvSpPr txBox="1">
            <a:spLocks noGrp="1"/>
          </p:cNvSpPr>
          <p:nvPr>
            <p:ph type="body" idx="1"/>
          </p:nvPr>
        </p:nvSpPr>
        <p:spPr>
          <a:xfrm>
            <a:off x="524775" y="1017725"/>
            <a:ext cx="6380400" cy="572700"/>
          </a:xfrm>
          <a:prstGeom prst="rect">
            <a:avLst/>
          </a:prstGeom>
          <a:ln>
            <a:noFill/>
          </a:ln>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en"/>
              <a:t>In small shops and in factories…</a:t>
            </a:r>
            <a:endParaRPr/>
          </a:p>
        </p:txBody>
      </p:sp>
      <p:sp>
        <p:nvSpPr>
          <p:cNvPr id="101" name="Google Shape;101;p21"/>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02" name="Google Shape;102;p21"/>
          <p:cNvSpPr txBox="1"/>
          <p:nvPr/>
        </p:nvSpPr>
        <p:spPr>
          <a:xfrm>
            <a:off x="899800" y="4190175"/>
            <a:ext cx="2779200" cy="16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latin typeface="Barlow Medium"/>
              <a:ea typeface="Barlow Medium"/>
              <a:cs typeface="Barlow Medium"/>
              <a:sym typeface="Barlow Medium"/>
            </a:endParaRPr>
          </a:p>
        </p:txBody>
      </p:sp>
      <p:sp>
        <p:nvSpPr>
          <p:cNvPr id="103" name="Google Shape;103;p21"/>
          <p:cNvSpPr txBox="1"/>
          <p:nvPr/>
        </p:nvSpPr>
        <p:spPr>
          <a:xfrm>
            <a:off x="1480125" y="4092925"/>
            <a:ext cx="18609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Barlow Medium"/>
                <a:ea typeface="Barlow Medium"/>
                <a:cs typeface="Barlow Medium"/>
                <a:sym typeface="Barlow Medium"/>
              </a:rPr>
              <a:t>Luthier Linda Manzer</a:t>
            </a:r>
            <a:endParaRPr>
              <a:solidFill>
                <a:schemeClr val="dk2"/>
              </a:solidFill>
              <a:latin typeface="Barlow Medium"/>
              <a:ea typeface="Barlow Medium"/>
              <a:cs typeface="Barlow Medium"/>
              <a:sym typeface="Barlow Medium"/>
            </a:endParaRPr>
          </a:p>
        </p:txBody>
      </p:sp>
      <p:sp>
        <p:nvSpPr>
          <p:cNvPr id="104" name="Google Shape;104;p21"/>
          <p:cNvSpPr txBox="1"/>
          <p:nvPr/>
        </p:nvSpPr>
        <p:spPr>
          <a:xfrm>
            <a:off x="5806250" y="4092925"/>
            <a:ext cx="1948800" cy="30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Barlow Medium"/>
                <a:ea typeface="Barlow Medium"/>
                <a:cs typeface="Barlow Medium"/>
                <a:sym typeface="Barlow Medium"/>
              </a:rPr>
              <a:t>Martin Guitar Factory</a:t>
            </a:r>
            <a:endParaRPr>
              <a:solidFill>
                <a:schemeClr val="dk2"/>
              </a:solidFill>
              <a:latin typeface="Barlow Medium"/>
              <a:ea typeface="Barlow Medium"/>
              <a:cs typeface="Barlow Medium"/>
              <a:sym typeface="Barlow Medium"/>
            </a:endParaRPr>
          </a:p>
        </p:txBody>
      </p:sp>
      <p:pic>
        <p:nvPicPr>
          <p:cNvPr id="105" name="Google Shape;105;p21" title="Untitled-2.jpg">
            <a:hlinkClick r:id="" action="ppaction://hlinkshowjump?jump=nextslide"/>
          </p:cNvPr>
          <p:cNvPicPr preferRelativeResize="0"/>
          <p:nvPr/>
        </p:nvPicPr>
        <p:blipFill>
          <a:blip r:embed="rId3">
            <a:alphaModFix/>
          </a:blip>
          <a:stretch>
            <a:fillRect/>
          </a:stretch>
        </p:blipFill>
        <p:spPr>
          <a:xfrm>
            <a:off x="605237" y="1742700"/>
            <a:ext cx="3610674" cy="2350100"/>
          </a:xfrm>
          <a:prstGeom prst="rect">
            <a:avLst/>
          </a:prstGeom>
          <a:noFill/>
          <a:ln>
            <a:noFill/>
          </a:ln>
        </p:spPr>
      </p:pic>
      <p:sp>
        <p:nvSpPr>
          <p:cNvPr id="106" name="Google Shape;106;p21"/>
          <p:cNvSpPr/>
          <p:nvPr/>
        </p:nvSpPr>
        <p:spPr>
          <a:xfrm rot="5400000">
            <a:off x="2267325" y="2796647"/>
            <a:ext cx="286504" cy="242221"/>
          </a:xfrm>
          <a:prstGeom prst="flowChartExtract">
            <a:avLst/>
          </a:prstGeom>
          <a:solidFill>
            <a:srgbClr val="01486B"/>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nvGrpSpPr>
          <p:cNvPr id="107" name="Google Shape;107;p21"/>
          <p:cNvGrpSpPr/>
          <p:nvPr/>
        </p:nvGrpSpPr>
        <p:grpSpPr>
          <a:xfrm>
            <a:off x="4927185" y="1742747"/>
            <a:ext cx="3521445" cy="2350001"/>
            <a:chOff x="4927185" y="1742747"/>
            <a:chExt cx="3521445" cy="2350001"/>
          </a:xfrm>
        </p:grpSpPr>
        <p:pic>
          <p:nvPicPr>
            <p:cNvPr id="108" name="Google Shape;108;p21" title="Untitled-3.jpg">
              <a:hlinkClick r:id="rId4" action="ppaction://hlinksldjump"/>
            </p:cNvPr>
            <p:cNvPicPr preferRelativeResize="0"/>
            <p:nvPr/>
          </p:nvPicPr>
          <p:blipFill>
            <a:blip r:embed="rId5">
              <a:alphaModFix/>
            </a:blip>
            <a:stretch>
              <a:fillRect/>
            </a:stretch>
          </p:blipFill>
          <p:spPr>
            <a:xfrm>
              <a:off x="4927185" y="1742747"/>
              <a:ext cx="3521445" cy="2350001"/>
            </a:xfrm>
            <a:prstGeom prst="rect">
              <a:avLst/>
            </a:prstGeom>
            <a:noFill/>
            <a:ln>
              <a:noFill/>
            </a:ln>
          </p:spPr>
        </p:pic>
        <p:sp>
          <p:nvSpPr>
            <p:cNvPr id="109" name="Google Shape;109;p21">
              <a:hlinkClick r:id="rId4" action="ppaction://hlinksldjump"/>
            </p:cNvPr>
            <p:cNvSpPr/>
            <p:nvPr/>
          </p:nvSpPr>
          <p:spPr>
            <a:xfrm rot="5400000">
              <a:off x="6544648" y="2799634"/>
              <a:ext cx="286492" cy="236235"/>
            </a:xfrm>
            <a:prstGeom prst="flowChartExtract">
              <a:avLst/>
            </a:prstGeom>
            <a:solidFill>
              <a:srgbClr val="01486B"/>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2" name="E1_Video_MamzerShop.mp4">
            <a:hlinkClick r:id="" action="ppaction://media"/>
            <a:extLst>
              <a:ext uri="{FF2B5EF4-FFF2-40B4-BE49-F238E27FC236}">
                <a16:creationId xmlns:a16="http://schemas.microsoft.com/office/drawing/2014/main" id="{FBBBD434-7CB7-2594-4A2F-560863D9A00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8222" y="378400"/>
            <a:ext cx="7215420" cy="40586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8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3"/>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355"/>
              <a:t>How is a guitar made?</a:t>
            </a:r>
            <a:r>
              <a:rPr lang="en"/>
              <a:t> </a:t>
            </a:r>
            <a:endParaRPr/>
          </a:p>
        </p:txBody>
      </p:sp>
      <p:sp>
        <p:nvSpPr>
          <p:cNvPr id="120" name="Google Shape;120;p23"/>
          <p:cNvSpPr txBox="1">
            <a:spLocks noGrp="1"/>
          </p:cNvSpPr>
          <p:nvPr>
            <p:ph type="body" idx="1"/>
          </p:nvPr>
        </p:nvSpPr>
        <p:spPr>
          <a:xfrm>
            <a:off x="524775" y="1017725"/>
            <a:ext cx="6380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Clr>
                <a:schemeClr val="dk1"/>
              </a:buClr>
              <a:buSzPts val="1100"/>
              <a:buFont typeface="Arial"/>
              <a:buNone/>
            </a:pPr>
            <a:r>
              <a:rPr lang="en"/>
              <a:t>In small shops and in factories…</a:t>
            </a:r>
            <a:endParaRPr/>
          </a:p>
        </p:txBody>
      </p:sp>
      <p:sp>
        <p:nvSpPr>
          <p:cNvPr id="121" name="Google Shape;121;p23"/>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22" name="Google Shape;122;p23"/>
          <p:cNvSpPr txBox="1"/>
          <p:nvPr/>
        </p:nvSpPr>
        <p:spPr>
          <a:xfrm>
            <a:off x="899800" y="4190175"/>
            <a:ext cx="2779200" cy="16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latin typeface="Barlow Medium"/>
              <a:ea typeface="Barlow Medium"/>
              <a:cs typeface="Barlow Medium"/>
              <a:sym typeface="Barlow Medium"/>
            </a:endParaRPr>
          </a:p>
        </p:txBody>
      </p:sp>
      <p:sp>
        <p:nvSpPr>
          <p:cNvPr id="123" name="Google Shape;123;p23"/>
          <p:cNvSpPr txBox="1"/>
          <p:nvPr/>
        </p:nvSpPr>
        <p:spPr>
          <a:xfrm>
            <a:off x="1480125" y="4092925"/>
            <a:ext cx="18609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Barlow Medium"/>
                <a:ea typeface="Barlow Medium"/>
                <a:cs typeface="Barlow Medium"/>
                <a:sym typeface="Barlow Medium"/>
              </a:rPr>
              <a:t>Luthier Linda Manzer</a:t>
            </a:r>
            <a:endParaRPr>
              <a:solidFill>
                <a:schemeClr val="dk2"/>
              </a:solidFill>
              <a:latin typeface="Barlow Medium"/>
              <a:ea typeface="Barlow Medium"/>
              <a:cs typeface="Barlow Medium"/>
              <a:sym typeface="Barlow Medium"/>
            </a:endParaRPr>
          </a:p>
        </p:txBody>
      </p:sp>
      <p:sp>
        <p:nvSpPr>
          <p:cNvPr id="124" name="Google Shape;124;p23"/>
          <p:cNvSpPr txBox="1"/>
          <p:nvPr/>
        </p:nvSpPr>
        <p:spPr>
          <a:xfrm>
            <a:off x="5806250" y="4092925"/>
            <a:ext cx="1948800" cy="30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Barlow Medium"/>
                <a:ea typeface="Barlow Medium"/>
                <a:cs typeface="Barlow Medium"/>
                <a:sym typeface="Barlow Medium"/>
              </a:rPr>
              <a:t>Martin Guitar Factory</a:t>
            </a:r>
            <a:endParaRPr>
              <a:solidFill>
                <a:schemeClr val="dk2"/>
              </a:solidFill>
              <a:latin typeface="Barlow Medium"/>
              <a:ea typeface="Barlow Medium"/>
              <a:cs typeface="Barlow Medium"/>
              <a:sym typeface="Barlow Medium"/>
            </a:endParaRPr>
          </a:p>
        </p:txBody>
      </p:sp>
      <p:pic>
        <p:nvPicPr>
          <p:cNvPr id="125" name="Google Shape;125;p23" title="Untitled-3.jpg">
            <a:hlinkClick r:id="" action="ppaction://hlinkshowjump?jump=nextslide"/>
          </p:cNvPr>
          <p:cNvPicPr preferRelativeResize="0"/>
          <p:nvPr/>
        </p:nvPicPr>
        <p:blipFill>
          <a:blip r:embed="rId3">
            <a:alphaModFix/>
          </a:blip>
          <a:stretch>
            <a:fillRect/>
          </a:stretch>
        </p:blipFill>
        <p:spPr>
          <a:xfrm>
            <a:off x="4934225" y="1742825"/>
            <a:ext cx="3514099" cy="2315480"/>
          </a:xfrm>
          <a:prstGeom prst="rect">
            <a:avLst/>
          </a:prstGeom>
          <a:noFill/>
          <a:ln>
            <a:noFill/>
          </a:ln>
        </p:spPr>
      </p:pic>
      <p:sp>
        <p:nvSpPr>
          <p:cNvPr id="126" name="Google Shape;126;p23"/>
          <p:cNvSpPr/>
          <p:nvPr/>
        </p:nvSpPr>
        <p:spPr>
          <a:xfrm rot="5400000">
            <a:off x="6646688" y="2789238"/>
            <a:ext cx="267925" cy="223750"/>
          </a:xfrm>
          <a:prstGeom prst="flowChartExtract">
            <a:avLst/>
          </a:prstGeom>
          <a:solidFill>
            <a:srgbClr val="01486B"/>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nvGrpSpPr>
          <p:cNvPr id="127" name="Google Shape;127;p23"/>
          <p:cNvGrpSpPr/>
          <p:nvPr/>
        </p:nvGrpSpPr>
        <p:grpSpPr>
          <a:xfrm>
            <a:off x="687545" y="1742747"/>
            <a:ext cx="3514108" cy="2350001"/>
            <a:chOff x="866350" y="1742825"/>
            <a:chExt cx="3335334" cy="2197701"/>
          </a:xfrm>
        </p:grpSpPr>
        <p:pic>
          <p:nvPicPr>
            <p:cNvPr id="128" name="Google Shape;128;p23" title="Untitled-2.jpg">
              <a:hlinkClick r:id="rId4" action="ppaction://hlinksldjump"/>
            </p:cNvPr>
            <p:cNvPicPr preferRelativeResize="0"/>
            <p:nvPr/>
          </p:nvPicPr>
          <p:blipFill>
            <a:blip r:embed="rId5">
              <a:alphaModFix/>
            </a:blip>
            <a:stretch>
              <a:fillRect/>
            </a:stretch>
          </p:blipFill>
          <p:spPr>
            <a:xfrm>
              <a:off x="866350" y="1742825"/>
              <a:ext cx="3335334" cy="2197701"/>
            </a:xfrm>
            <a:prstGeom prst="rect">
              <a:avLst/>
            </a:prstGeom>
            <a:noFill/>
            <a:ln>
              <a:noFill/>
            </a:ln>
          </p:spPr>
        </p:pic>
        <p:sp>
          <p:nvSpPr>
            <p:cNvPr id="129" name="Google Shape;129;p23"/>
            <p:cNvSpPr/>
            <p:nvPr/>
          </p:nvSpPr>
          <p:spPr>
            <a:xfrm rot="5400000">
              <a:off x="2276613" y="2729800"/>
              <a:ext cx="267925" cy="223750"/>
            </a:xfrm>
            <a:prstGeom prst="flowChartExtract">
              <a:avLst/>
            </a:prstGeom>
            <a:solidFill>
              <a:srgbClr val="01486B"/>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2" name="E1_video_FF-MARTIN - 01.mp4">
            <a:hlinkClick r:id="" action="ppaction://media"/>
            <a:extLst>
              <a:ext uri="{FF2B5EF4-FFF2-40B4-BE49-F238E27FC236}">
                <a16:creationId xmlns:a16="http://schemas.microsoft.com/office/drawing/2014/main" id="{DCFC28B1-77F7-96F6-0302-3913572ACF5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85101" y="363162"/>
            <a:ext cx="7173798" cy="40352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6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5"/>
          <p:cNvSpPr txBox="1">
            <a:spLocks noGrp="1"/>
          </p:cNvSpPr>
          <p:nvPr>
            <p:ph type="title"/>
          </p:nvPr>
        </p:nvSpPr>
        <p:spPr>
          <a:xfrm>
            <a:off x="478375" y="1103300"/>
            <a:ext cx="36909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What are the parts </a:t>
            </a:r>
            <a:endParaRPr sz="3000"/>
          </a:p>
          <a:p>
            <a:pPr marL="0" lvl="0" indent="0" algn="l" rtl="0">
              <a:spcBef>
                <a:spcPts val="0"/>
              </a:spcBef>
              <a:spcAft>
                <a:spcPts val="0"/>
              </a:spcAft>
              <a:buNone/>
            </a:pPr>
            <a:r>
              <a:rPr lang="en" sz="3000"/>
              <a:t>of the guitar?</a:t>
            </a:r>
            <a:endParaRPr sz="3000"/>
          </a:p>
        </p:txBody>
      </p:sp>
      <p:cxnSp>
        <p:nvCxnSpPr>
          <p:cNvPr id="140" name="Google Shape;140;p25"/>
          <p:cNvCxnSpPr/>
          <p:nvPr/>
        </p:nvCxnSpPr>
        <p:spPr>
          <a:xfrm>
            <a:off x="6805175" y="586675"/>
            <a:ext cx="178800" cy="67200"/>
          </a:xfrm>
          <a:prstGeom prst="straightConnector1">
            <a:avLst/>
          </a:prstGeom>
          <a:noFill/>
          <a:ln w="9525" cap="flat" cmpd="sng">
            <a:solidFill>
              <a:schemeClr val="dk1"/>
            </a:solidFill>
            <a:prstDash val="solid"/>
            <a:round/>
            <a:headEnd type="none" w="med" len="med"/>
            <a:tailEnd type="none" w="med" len="med"/>
          </a:ln>
        </p:spPr>
      </p:cxnSp>
      <p:cxnSp>
        <p:nvCxnSpPr>
          <p:cNvPr id="141" name="Google Shape;141;p25"/>
          <p:cNvCxnSpPr/>
          <p:nvPr/>
        </p:nvCxnSpPr>
        <p:spPr>
          <a:xfrm flipH="1">
            <a:off x="6830175" y="658850"/>
            <a:ext cx="160800" cy="57900"/>
          </a:xfrm>
          <a:prstGeom prst="straightConnector1">
            <a:avLst/>
          </a:prstGeom>
          <a:noFill/>
          <a:ln w="9525" cap="flat" cmpd="sng">
            <a:solidFill>
              <a:schemeClr val="dk1"/>
            </a:solidFill>
            <a:prstDash val="solid"/>
            <a:round/>
            <a:headEnd type="none" w="med" len="med"/>
            <a:tailEnd type="none" w="med" len="med"/>
          </a:ln>
        </p:spPr>
      </p:cxnSp>
      <p:grpSp>
        <p:nvGrpSpPr>
          <p:cNvPr id="142" name="Google Shape;142;p25"/>
          <p:cNvGrpSpPr/>
          <p:nvPr/>
        </p:nvGrpSpPr>
        <p:grpSpPr>
          <a:xfrm>
            <a:off x="4727750" y="250525"/>
            <a:ext cx="4068725" cy="4256926"/>
            <a:chOff x="4727750" y="250525"/>
            <a:chExt cx="4068725" cy="4256926"/>
          </a:xfrm>
        </p:grpSpPr>
        <p:pic>
          <p:nvPicPr>
            <p:cNvPr id="143" name="Google Shape;143;p25"/>
            <p:cNvPicPr preferRelativeResize="0"/>
            <p:nvPr/>
          </p:nvPicPr>
          <p:blipFill rotWithShape="1">
            <a:blip r:embed="rId3">
              <a:alphaModFix/>
            </a:blip>
            <a:srcRect l="17008" t="3722" r="18346" b="4819"/>
            <a:stretch/>
          </p:blipFill>
          <p:spPr>
            <a:xfrm>
              <a:off x="5742900" y="250525"/>
              <a:ext cx="1641350" cy="4256926"/>
            </a:xfrm>
            <a:prstGeom prst="rect">
              <a:avLst/>
            </a:prstGeom>
            <a:noFill/>
            <a:ln>
              <a:noFill/>
            </a:ln>
          </p:spPr>
        </p:pic>
        <p:sp>
          <p:nvSpPr>
            <p:cNvPr id="144" name="Google Shape;144;p25"/>
            <p:cNvSpPr txBox="1"/>
            <p:nvPr/>
          </p:nvSpPr>
          <p:spPr>
            <a:xfrm>
              <a:off x="5158000" y="287875"/>
              <a:ext cx="526800" cy="36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Barlow Medium"/>
                  <a:ea typeface="Barlow Medium"/>
                  <a:cs typeface="Barlow Medium"/>
                  <a:sym typeface="Barlow Medium"/>
                </a:rPr>
                <a:t>Head</a:t>
              </a:r>
              <a:endParaRPr sz="1200">
                <a:solidFill>
                  <a:schemeClr val="dk2"/>
                </a:solidFill>
                <a:latin typeface="Barlow Medium"/>
                <a:ea typeface="Barlow Medium"/>
                <a:cs typeface="Barlow Medium"/>
                <a:sym typeface="Barlow Medium"/>
              </a:endParaRPr>
            </a:p>
          </p:txBody>
        </p:sp>
        <p:cxnSp>
          <p:nvCxnSpPr>
            <p:cNvPr id="145" name="Google Shape;145;p25"/>
            <p:cNvCxnSpPr/>
            <p:nvPr/>
          </p:nvCxnSpPr>
          <p:spPr>
            <a:xfrm>
              <a:off x="5652325" y="467875"/>
              <a:ext cx="702300" cy="0"/>
            </a:xfrm>
            <a:prstGeom prst="straightConnector1">
              <a:avLst/>
            </a:prstGeom>
            <a:noFill/>
            <a:ln w="9525" cap="flat" cmpd="sng">
              <a:solidFill>
                <a:schemeClr val="dk2"/>
              </a:solidFill>
              <a:prstDash val="solid"/>
              <a:round/>
              <a:headEnd type="none" w="med" len="med"/>
              <a:tailEnd type="triangle" w="med" len="med"/>
            </a:ln>
          </p:spPr>
        </p:cxnSp>
        <p:cxnSp>
          <p:nvCxnSpPr>
            <p:cNvPr id="146" name="Google Shape;146;p25"/>
            <p:cNvCxnSpPr/>
            <p:nvPr/>
          </p:nvCxnSpPr>
          <p:spPr>
            <a:xfrm>
              <a:off x="5254550" y="2790450"/>
              <a:ext cx="702300" cy="0"/>
            </a:xfrm>
            <a:prstGeom prst="straightConnector1">
              <a:avLst/>
            </a:prstGeom>
            <a:noFill/>
            <a:ln w="9525" cap="flat" cmpd="sng">
              <a:solidFill>
                <a:schemeClr val="dk2"/>
              </a:solidFill>
              <a:prstDash val="solid"/>
              <a:round/>
              <a:headEnd type="none" w="med" len="med"/>
              <a:tailEnd type="triangle" w="med" len="med"/>
            </a:ln>
          </p:spPr>
        </p:cxnSp>
        <p:cxnSp>
          <p:nvCxnSpPr>
            <p:cNvPr id="147" name="Google Shape;147;p25"/>
            <p:cNvCxnSpPr/>
            <p:nvPr/>
          </p:nvCxnSpPr>
          <p:spPr>
            <a:xfrm>
              <a:off x="5415725" y="3847925"/>
              <a:ext cx="702300" cy="0"/>
            </a:xfrm>
            <a:prstGeom prst="straightConnector1">
              <a:avLst/>
            </a:prstGeom>
            <a:noFill/>
            <a:ln w="9525" cap="flat" cmpd="sng">
              <a:solidFill>
                <a:schemeClr val="dk2"/>
              </a:solidFill>
              <a:prstDash val="solid"/>
              <a:round/>
              <a:headEnd type="none" w="med" len="med"/>
              <a:tailEnd type="triangle" w="med" len="med"/>
            </a:ln>
          </p:spPr>
        </p:cxnSp>
        <p:cxnSp>
          <p:nvCxnSpPr>
            <p:cNvPr id="148" name="Google Shape;148;p25"/>
            <p:cNvCxnSpPr/>
            <p:nvPr/>
          </p:nvCxnSpPr>
          <p:spPr>
            <a:xfrm rot="10800000">
              <a:off x="6884875" y="3113825"/>
              <a:ext cx="955800" cy="0"/>
            </a:xfrm>
            <a:prstGeom prst="straightConnector1">
              <a:avLst/>
            </a:prstGeom>
            <a:noFill/>
            <a:ln w="9525" cap="flat" cmpd="sng">
              <a:solidFill>
                <a:schemeClr val="dk2"/>
              </a:solidFill>
              <a:prstDash val="solid"/>
              <a:round/>
              <a:headEnd type="none" w="med" len="med"/>
              <a:tailEnd type="triangle" w="med" len="med"/>
            </a:ln>
          </p:spPr>
        </p:cxnSp>
        <p:cxnSp>
          <p:nvCxnSpPr>
            <p:cNvPr id="149" name="Google Shape;149;p25"/>
            <p:cNvCxnSpPr/>
            <p:nvPr/>
          </p:nvCxnSpPr>
          <p:spPr>
            <a:xfrm rot="10800000">
              <a:off x="7066400" y="1738950"/>
              <a:ext cx="955800" cy="0"/>
            </a:xfrm>
            <a:prstGeom prst="straightConnector1">
              <a:avLst/>
            </a:prstGeom>
            <a:noFill/>
            <a:ln w="9525" cap="flat" cmpd="sng">
              <a:solidFill>
                <a:schemeClr val="dk2"/>
              </a:solidFill>
              <a:prstDash val="solid"/>
              <a:round/>
              <a:headEnd type="none" w="med" len="med"/>
              <a:tailEnd type="triangle" w="med" len="med"/>
            </a:ln>
          </p:spPr>
        </p:cxnSp>
        <p:cxnSp>
          <p:nvCxnSpPr>
            <p:cNvPr id="150" name="Google Shape;150;p25"/>
            <p:cNvCxnSpPr/>
            <p:nvPr/>
          </p:nvCxnSpPr>
          <p:spPr>
            <a:xfrm rot="10800000">
              <a:off x="7024050" y="658850"/>
              <a:ext cx="955800" cy="0"/>
            </a:xfrm>
            <a:prstGeom prst="straightConnector1">
              <a:avLst/>
            </a:prstGeom>
            <a:noFill/>
            <a:ln w="9525" cap="flat" cmpd="sng">
              <a:solidFill>
                <a:schemeClr val="dk2"/>
              </a:solidFill>
              <a:prstDash val="solid"/>
              <a:round/>
              <a:headEnd type="none" w="med" len="med"/>
              <a:tailEnd type="triangle" w="med" len="med"/>
            </a:ln>
          </p:spPr>
        </p:cxnSp>
        <p:sp>
          <p:nvSpPr>
            <p:cNvPr id="151" name="Google Shape;151;p25"/>
            <p:cNvSpPr txBox="1"/>
            <p:nvPr/>
          </p:nvSpPr>
          <p:spPr>
            <a:xfrm>
              <a:off x="4792925" y="3667925"/>
              <a:ext cx="622800" cy="36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Barlow Medium"/>
                  <a:ea typeface="Barlow Medium"/>
                  <a:cs typeface="Barlow Medium"/>
                  <a:sym typeface="Barlow Medium"/>
                </a:rPr>
                <a:t>Bridge</a:t>
              </a:r>
              <a:endParaRPr sz="1200">
                <a:solidFill>
                  <a:schemeClr val="dk2"/>
                </a:solidFill>
                <a:latin typeface="Barlow Medium"/>
                <a:ea typeface="Barlow Medium"/>
                <a:cs typeface="Barlow Medium"/>
                <a:sym typeface="Barlow Medium"/>
              </a:endParaRPr>
            </a:p>
          </p:txBody>
        </p:sp>
        <p:sp>
          <p:nvSpPr>
            <p:cNvPr id="152" name="Google Shape;152;p25"/>
            <p:cNvSpPr txBox="1"/>
            <p:nvPr/>
          </p:nvSpPr>
          <p:spPr>
            <a:xfrm>
              <a:off x="4727750" y="2610450"/>
              <a:ext cx="526800" cy="36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Barlow Medium"/>
                  <a:ea typeface="Barlow Medium"/>
                  <a:cs typeface="Barlow Medium"/>
                  <a:sym typeface="Barlow Medium"/>
                </a:rPr>
                <a:t>Body</a:t>
              </a:r>
              <a:endParaRPr sz="1200">
                <a:solidFill>
                  <a:schemeClr val="dk2"/>
                </a:solidFill>
                <a:latin typeface="Barlow Medium"/>
                <a:ea typeface="Barlow Medium"/>
                <a:cs typeface="Barlow Medium"/>
                <a:sym typeface="Barlow Medium"/>
              </a:endParaRPr>
            </a:p>
          </p:txBody>
        </p:sp>
        <p:sp>
          <p:nvSpPr>
            <p:cNvPr id="153" name="Google Shape;153;p25"/>
            <p:cNvSpPr txBox="1"/>
            <p:nvPr/>
          </p:nvSpPr>
          <p:spPr>
            <a:xfrm>
              <a:off x="7840675" y="2933825"/>
              <a:ext cx="955800" cy="36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Barlow Medium"/>
                  <a:ea typeface="Barlow Medium"/>
                  <a:cs typeface="Barlow Medium"/>
                  <a:sym typeface="Barlow Medium"/>
                </a:rPr>
                <a:t>Sound Hole</a:t>
              </a:r>
              <a:endParaRPr sz="1200">
                <a:solidFill>
                  <a:schemeClr val="dk2"/>
                </a:solidFill>
                <a:latin typeface="Barlow Medium"/>
                <a:ea typeface="Barlow Medium"/>
                <a:cs typeface="Barlow Medium"/>
                <a:sym typeface="Barlow Medium"/>
              </a:endParaRPr>
            </a:p>
          </p:txBody>
        </p:sp>
        <p:grpSp>
          <p:nvGrpSpPr>
            <p:cNvPr id="154" name="Google Shape;154;p25"/>
            <p:cNvGrpSpPr/>
            <p:nvPr/>
          </p:nvGrpSpPr>
          <p:grpSpPr>
            <a:xfrm rot="10800000">
              <a:off x="6769350" y="1135506"/>
              <a:ext cx="254700" cy="1206886"/>
              <a:chOff x="2475175" y="569288"/>
              <a:chExt cx="254700" cy="700213"/>
            </a:xfrm>
          </p:grpSpPr>
          <p:cxnSp>
            <p:nvCxnSpPr>
              <p:cNvPr id="155" name="Google Shape;155;p25"/>
              <p:cNvCxnSpPr/>
              <p:nvPr/>
            </p:nvCxnSpPr>
            <p:spPr>
              <a:xfrm>
                <a:off x="2475175" y="569300"/>
                <a:ext cx="254700" cy="0"/>
              </a:xfrm>
              <a:prstGeom prst="straightConnector1">
                <a:avLst/>
              </a:prstGeom>
              <a:noFill/>
              <a:ln w="19050" cap="flat" cmpd="sng">
                <a:solidFill>
                  <a:schemeClr val="dk2"/>
                </a:solidFill>
                <a:prstDash val="solid"/>
                <a:round/>
                <a:headEnd type="none" w="med" len="med"/>
                <a:tailEnd type="none" w="med" len="med"/>
              </a:ln>
            </p:spPr>
          </p:cxnSp>
          <p:cxnSp>
            <p:nvCxnSpPr>
              <p:cNvPr id="156" name="Google Shape;156;p25"/>
              <p:cNvCxnSpPr/>
              <p:nvPr/>
            </p:nvCxnSpPr>
            <p:spPr>
              <a:xfrm>
                <a:off x="2475175" y="1269500"/>
                <a:ext cx="254700" cy="0"/>
              </a:xfrm>
              <a:prstGeom prst="straightConnector1">
                <a:avLst/>
              </a:prstGeom>
              <a:noFill/>
              <a:ln w="19050" cap="flat" cmpd="sng">
                <a:solidFill>
                  <a:schemeClr val="dk2"/>
                </a:solidFill>
                <a:prstDash val="solid"/>
                <a:round/>
                <a:headEnd type="none" w="med" len="med"/>
                <a:tailEnd type="none" w="med" len="med"/>
              </a:ln>
            </p:spPr>
          </p:cxnSp>
          <p:cxnSp>
            <p:nvCxnSpPr>
              <p:cNvPr id="157" name="Google Shape;157;p25"/>
              <p:cNvCxnSpPr/>
              <p:nvPr/>
            </p:nvCxnSpPr>
            <p:spPr>
              <a:xfrm rot="10800000">
                <a:off x="2475175" y="569288"/>
                <a:ext cx="0" cy="700200"/>
              </a:xfrm>
              <a:prstGeom prst="straightConnector1">
                <a:avLst/>
              </a:prstGeom>
              <a:noFill/>
              <a:ln w="19050" cap="flat" cmpd="sng">
                <a:solidFill>
                  <a:schemeClr val="dk2"/>
                </a:solidFill>
                <a:prstDash val="solid"/>
                <a:round/>
                <a:headEnd type="none" w="med" len="med"/>
                <a:tailEnd type="none" w="med" len="med"/>
              </a:ln>
            </p:spPr>
          </p:cxnSp>
        </p:grpSp>
        <p:sp>
          <p:nvSpPr>
            <p:cNvPr id="158" name="Google Shape;158;p25"/>
            <p:cNvSpPr txBox="1"/>
            <p:nvPr/>
          </p:nvSpPr>
          <p:spPr>
            <a:xfrm>
              <a:off x="8022200" y="1597050"/>
              <a:ext cx="526800" cy="36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Barlow Medium"/>
                  <a:ea typeface="Barlow Medium"/>
                  <a:cs typeface="Barlow Medium"/>
                  <a:sym typeface="Barlow Medium"/>
                </a:rPr>
                <a:t>Neck</a:t>
              </a:r>
              <a:endParaRPr sz="1200">
                <a:solidFill>
                  <a:schemeClr val="dk2"/>
                </a:solidFill>
                <a:latin typeface="Barlow Medium"/>
                <a:ea typeface="Barlow Medium"/>
                <a:cs typeface="Barlow Medium"/>
                <a:sym typeface="Barlow Medium"/>
              </a:endParaRPr>
            </a:p>
          </p:txBody>
        </p:sp>
        <p:grpSp>
          <p:nvGrpSpPr>
            <p:cNvPr id="159" name="Google Shape;159;p25"/>
            <p:cNvGrpSpPr/>
            <p:nvPr/>
          </p:nvGrpSpPr>
          <p:grpSpPr>
            <a:xfrm>
              <a:off x="6210986" y="1168509"/>
              <a:ext cx="364200" cy="341100"/>
              <a:chOff x="6210986" y="1168509"/>
              <a:chExt cx="364200" cy="341100"/>
            </a:xfrm>
          </p:grpSpPr>
          <p:sp>
            <p:nvSpPr>
              <p:cNvPr id="160" name="Google Shape;160;p25"/>
              <p:cNvSpPr/>
              <p:nvPr/>
            </p:nvSpPr>
            <p:spPr>
              <a:xfrm rot="1764771">
                <a:off x="6248614" y="1224673"/>
                <a:ext cx="288944" cy="228773"/>
              </a:xfrm>
              <a:prstGeom prst="triangle">
                <a:avLst>
                  <a:gd name="adj" fmla="val 5869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cxnSp>
            <p:nvCxnSpPr>
              <p:cNvPr id="161" name="Google Shape;161;p25"/>
              <p:cNvCxnSpPr>
                <a:stCxn id="160" idx="5"/>
                <a:endCxn id="160" idx="2"/>
              </p:cNvCxnSpPr>
              <p:nvPr/>
            </p:nvCxnSpPr>
            <p:spPr>
              <a:xfrm rot="10800000">
                <a:off x="6211056" y="1367805"/>
                <a:ext cx="255900" cy="12900"/>
              </a:xfrm>
              <a:prstGeom prst="straightConnector1">
                <a:avLst/>
              </a:prstGeom>
              <a:noFill/>
              <a:ln w="9525" cap="flat" cmpd="sng">
                <a:solidFill>
                  <a:schemeClr val="dk1"/>
                </a:solidFill>
                <a:prstDash val="solid"/>
                <a:round/>
                <a:headEnd type="none" w="med" len="med"/>
                <a:tailEnd type="none" w="med" len="med"/>
              </a:ln>
            </p:spPr>
          </p:cxnSp>
        </p:grpSp>
        <p:cxnSp>
          <p:nvCxnSpPr>
            <p:cNvPr id="162" name="Google Shape;162;p25"/>
            <p:cNvCxnSpPr/>
            <p:nvPr/>
          </p:nvCxnSpPr>
          <p:spPr>
            <a:xfrm>
              <a:off x="5474525" y="1375550"/>
              <a:ext cx="702300" cy="0"/>
            </a:xfrm>
            <a:prstGeom prst="straightConnector1">
              <a:avLst/>
            </a:prstGeom>
            <a:noFill/>
            <a:ln w="9525" cap="flat" cmpd="sng">
              <a:solidFill>
                <a:schemeClr val="dk2"/>
              </a:solidFill>
              <a:prstDash val="solid"/>
              <a:round/>
              <a:headEnd type="none" w="med" len="med"/>
              <a:tailEnd type="triangle" w="med" len="med"/>
            </a:ln>
          </p:spPr>
        </p:cxnSp>
        <p:sp>
          <p:nvSpPr>
            <p:cNvPr id="163" name="Google Shape;163;p25"/>
            <p:cNvSpPr txBox="1"/>
            <p:nvPr/>
          </p:nvSpPr>
          <p:spPr>
            <a:xfrm>
              <a:off x="4897450" y="1159050"/>
              <a:ext cx="577200" cy="36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Barlow Medium"/>
                  <a:ea typeface="Barlow Medium"/>
                  <a:cs typeface="Barlow Medium"/>
                  <a:sym typeface="Barlow Medium"/>
                </a:rPr>
                <a:t>Frets</a:t>
              </a:r>
              <a:endParaRPr sz="1200">
                <a:solidFill>
                  <a:schemeClr val="dk2"/>
                </a:solidFill>
                <a:latin typeface="Barlow Medium"/>
                <a:ea typeface="Barlow Medium"/>
                <a:cs typeface="Barlow Medium"/>
                <a:sym typeface="Barlow Medium"/>
              </a:endParaRPr>
            </a:p>
          </p:txBody>
        </p:sp>
        <p:sp>
          <p:nvSpPr>
            <p:cNvPr id="164" name="Google Shape;164;p25"/>
            <p:cNvSpPr txBox="1"/>
            <p:nvPr/>
          </p:nvSpPr>
          <p:spPr>
            <a:xfrm>
              <a:off x="7979850" y="402650"/>
              <a:ext cx="755100" cy="36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Barlow Medium"/>
                  <a:ea typeface="Barlow Medium"/>
                  <a:cs typeface="Barlow Medium"/>
                  <a:sym typeface="Barlow Medium"/>
                </a:rPr>
                <a:t>Tuning Pegs</a:t>
              </a:r>
              <a:endParaRPr sz="1200">
                <a:solidFill>
                  <a:schemeClr val="dk2"/>
                </a:solidFill>
                <a:latin typeface="Barlow Medium"/>
                <a:ea typeface="Barlow Medium"/>
                <a:cs typeface="Barlow Medium"/>
                <a:sym typeface="Barlow Medium"/>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6"/>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Luthiers and Musicians! What a team!</a:t>
            </a:r>
            <a:endParaRPr sz="3020"/>
          </a:p>
        </p:txBody>
      </p:sp>
      <p:sp>
        <p:nvSpPr>
          <p:cNvPr id="170" name="Google Shape;170;p26"/>
          <p:cNvSpPr txBox="1">
            <a:spLocks noGrp="1"/>
          </p:cNvSpPr>
          <p:nvPr>
            <p:ph type="body" idx="1"/>
          </p:nvPr>
        </p:nvSpPr>
        <p:spPr>
          <a:xfrm>
            <a:off x="524775" y="1152475"/>
            <a:ext cx="7930500" cy="3046500"/>
          </a:xfrm>
          <a:prstGeom prst="rect">
            <a:avLst/>
          </a:prstGeom>
        </p:spPr>
        <p:txBody>
          <a:bodyPr spcFirstLastPara="1" wrap="square" lIns="91425" tIns="91425" rIns="91425" bIns="91425" anchor="t" anchorCtr="0">
            <a:normAutofit/>
          </a:bodyPr>
          <a:lstStyle/>
          <a:p>
            <a:pPr marL="457200" lvl="0" indent="-355600" algn="l" rtl="0">
              <a:spcBef>
                <a:spcPts val="0"/>
              </a:spcBef>
              <a:spcAft>
                <a:spcPts val="0"/>
              </a:spcAft>
              <a:buSzPts val="2000"/>
              <a:buChar char="●"/>
            </a:pPr>
            <a:r>
              <a:rPr lang="en"/>
              <a:t>Musicians and luthiers need each other.  Luthiers want to help musicians have their ideal instrument.  And musicians need luthiers to build them!</a:t>
            </a:r>
            <a:endParaRPr/>
          </a:p>
          <a:p>
            <a:pPr marL="457200" lvl="0" indent="-355600" algn="l" rtl="0">
              <a:spcBef>
                <a:spcPts val="0"/>
              </a:spcBef>
              <a:spcAft>
                <a:spcPts val="0"/>
              </a:spcAft>
              <a:buSzPts val="2000"/>
              <a:buChar char="●"/>
            </a:pPr>
            <a:r>
              <a:rPr lang="en"/>
              <a:t>Because of the needs of musicians, there are many different kinds of guitars made out of many different materials.  </a:t>
            </a:r>
            <a:endParaRPr/>
          </a:p>
          <a:p>
            <a:pPr marL="457200" lvl="0" indent="-355600" algn="l" rtl="0">
              <a:spcBef>
                <a:spcPts val="0"/>
              </a:spcBef>
              <a:spcAft>
                <a:spcPts val="0"/>
              </a:spcAft>
              <a:buSzPts val="2000"/>
              <a:buChar char="●"/>
            </a:pPr>
            <a:r>
              <a:rPr lang="en"/>
              <a:t>One important need is to be heard! As audiences and music groups get bigger, concert halls also get bigger, and guitarists need their instruments to be heard by all!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7"/>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Meet the Parlor Guitar!</a:t>
            </a:r>
            <a:endParaRPr sz="3000"/>
          </a:p>
        </p:txBody>
      </p:sp>
      <p:sp>
        <p:nvSpPr>
          <p:cNvPr id="176" name="Google Shape;176;p27"/>
          <p:cNvSpPr txBox="1">
            <a:spLocks noGrp="1"/>
          </p:cNvSpPr>
          <p:nvPr>
            <p:ph type="body" idx="1"/>
          </p:nvPr>
        </p:nvSpPr>
        <p:spPr>
          <a:xfrm>
            <a:off x="524775" y="1152475"/>
            <a:ext cx="4824900" cy="3046500"/>
          </a:xfrm>
          <a:prstGeom prst="rect">
            <a:avLst/>
          </a:prstGeom>
        </p:spPr>
        <p:txBody>
          <a:bodyPr spcFirstLastPara="1" wrap="square" lIns="91425" tIns="91425" rIns="91425" bIns="91425" anchor="t" anchorCtr="0">
            <a:noAutofit/>
          </a:bodyPr>
          <a:lstStyle/>
          <a:p>
            <a:pPr marL="457200" lvl="0" indent="-387350" algn="l" rtl="0">
              <a:spcBef>
                <a:spcPts val="0"/>
              </a:spcBef>
              <a:spcAft>
                <a:spcPts val="0"/>
              </a:spcAft>
              <a:buSzPts val="2500"/>
              <a:buChar char="●"/>
            </a:pPr>
            <a:r>
              <a:rPr lang="en" sz="2500"/>
              <a:t>It is a smaller guitar.</a:t>
            </a:r>
            <a:br>
              <a:rPr lang="en" sz="2500"/>
            </a:br>
            <a:endParaRPr sz="2500"/>
          </a:p>
          <a:p>
            <a:pPr marL="457200" lvl="0" indent="-387350" algn="l" rtl="0">
              <a:spcBef>
                <a:spcPts val="0"/>
              </a:spcBef>
              <a:spcAft>
                <a:spcPts val="0"/>
              </a:spcAft>
              <a:buSzPts val="2500"/>
              <a:buChar char="●"/>
            </a:pPr>
            <a:r>
              <a:rPr lang="en" sz="2500"/>
              <a:t>It was played in small </a:t>
            </a:r>
            <a:br>
              <a:rPr lang="en" sz="2500"/>
            </a:br>
            <a:r>
              <a:rPr lang="en" sz="2500"/>
              <a:t>rooms (parlors).</a:t>
            </a:r>
            <a:br>
              <a:rPr lang="en" sz="2500"/>
            </a:br>
            <a:endParaRPr sz="2500"/>
          </a:p>
          <a:p>
            <a:pPr marL="457200" lvl="0" indent="-387350" algn="l" rtl="0">
              <a:spcBef>
                <a:spcPts val="0"/>
              </a:spcBef>
              <a:spcAft>
                <a:spcPts val="0"/>
              </a:spcAft>
              <a:buSzPts val="2500"/>
              <a:buChar char="●"/>
            </a:pPr>
            <a:r>
              <a:rPr lang="en" sz="2500"/>
              <a:t>It has a soft beautiful sound.</a:t>
            </a:r>
            <a:endParaRPr sz="2500"/>
          </a:p>
          <a:p>
            <a:pPr marL="0" lvl="0" indent="0" algn="l" rtl="0">
              <a:spcBef>
                <a:spcPts val="1200"/>
              </a:spcBef>
              <a:spcAft>
                <a:spcPts val="1200"/>
              </a:spcAft>
              <a:buSzPts val="935"/>
              <a:buNone/>
            </a:pPr>
            <a:endParaRPr sz="2500"/>
          </a:p>
        </p:txBody>
      </p:sp>
      <p:pic>
        <p:nvPicPr>
          <p:cNvPr id="177" name="Google Shape;177;p27"/>
          <p:cNvPicPr preferRelativeResize="0"/>
          <p:nvPr/>
        </p:nvPicPr>
        <p:blipFill>
          <a:blip r:embed="rId3">
            <a:alphaModFix/>
          </a:blip>
          <a:stretch>
            <a:fillRect/>
          </a:stretch>
        </p:blipFill>
        <p:spPr>
          <a:xfrm>
            <a:off x="6048000" y="303850"/>
            <a:ext cx="1557225" cy="41456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8"/>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Let’s go on a scavenger hunt!</a:t>
            </a:r>
            <a:endParaRPr sz="3020"/>
          </a:p>
        </p:txBody>
      </p:sp>
      <p:sp>
        <p:nvSpPr>
          <p:cNvPr id="183" name="Google Shape;183;p28"/>
          <p:cNvSpPr txBox="1">
            <a:spLocks noGrp="1"/>
          </p:cNvSpPr>
          <p:nvPr>
            <p:ph type="body" idx="1"/>
          </p:nvPr>
        </p:nvSpPr>
        <p:spPr>
          <a:xfrm>
            <a:off x="524775" y="1152475"/>
            <a:ext cx="5031000" cy="304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There are five stations set up around the room with photos of guitars from the Museum of Making Music.</a:t>
            </a:r>
            <a:endParaRPr/>
          </a:p>
          <a:p>
            <a:pPr marL="0" lvl="0" indent="0" algn="l" rtl="0">
              <a:spcBef>
                <a:spcPts val="1200"/>
              </a:spcBef>
              <a:spcAft>
                <a:spcPts val="0"/>
              </a:spcAft>
              <a:buNone/>
            </a:pPr>
            <a:r>
              <a:rPr lang="en"/>
              <a:t>Each guitar you find will be different from the parlor guitar we just met.</a:t>
            </a:r>
            <a:endParaRPr/>
          </a:p>
          <a:p>
            <a:pPr marL="0" lvl="0" indent="0" algn="l" rtl="0">
              <a:spcBef>
                <a:spcPts val="1200"/>
              </a:spcBef>
              <a:spcAft>
                <a:spcPts val="0"/>
              </a:spcAft>
              <a:buNone/>
            </a:pPr>
            <a:r>
              <a:rPr lang="en"/>
              <a:t>Use the clues on your worksheet to find each guitar.</a:t>
            </a:r>
            <a:endParaRPr/>
          </a:p>
          <a:p>
            <a:pPr marL="0" lvl="0" indent="0" algn="l" rtl="0">
              <a:spcBef>
                <a:spcPts val="1200"/>
              </a:spcBef>
              <a:spcAft>
                <a:spcPts val="1200"/>
              </a:spcAft>
              <a:buNone/>
            </a:pPr>
            <a:endParaRPr/>
          </a:p>
        </p:txBody>
      </p:sp>
      <p:pic>
        <p:nvPicPr>
          <p:cNvPr id="184" name="Google Shape;184;p28"/>
          <p:cNvPicPr preferRelativeResize="0"/>
          <p:nvPr/>
        </p:nvPicPr>
        <p:blipFill>
          <a:blip r:embed="rId3">
            <a:alphaModFix/>
          </a:blip>
          <a:stretch>
            <a:fillRect/>
          </a:stretch>
        </p:blipFill>
        <p:spPr>
          <a:xfrm>
            <a:off x="6207325" y="445025"/>
            <a:ext cx="2036560" cy="3820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9"/>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Scavenger Hunt</a:t>
            </a:r>
            <a:endParaRPr sz="3020"/>
          </a:p>
        </p:txBody>
      </p:sp>
      <p:sp>
        <p:nvSpPr>
          <p:cNvPr id="190" name="Google Shape;190;p29"/>
          <p:cNvSpPr txBox="1">
            <a:spLocks noGrp="1"/>
          </p:cNvSpPr>
          <p:nvPr>
            <p:ph type="body" idx="1"/>
          </p:nvPr>
        </p:nvSpPr>
        <p:spPr>
          <a:xfrm>
            <a:off x="606750" y="1652875"/>
            <a:ext cx="7930500" cy="15441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None/>
            </a:pPr>
            <a:r>
              <a:rPr lang="en" sz="2400">
                <a:solidFill>
                  <a:schemeClr val="dk1"/>
                </a:solidFill>
              </a:rPr>
              <a:t>Find the guitar made of nickel silver. If you look closely you’ll see three resonating cones inside!</a:t>
            </a:r>
            <a:endParaRPr sz="2400">
              <a:solidFill>
                <a:schemeClr val="dk1"/>
              </a:solidFill>
            </a:endParaRPr>
          </a:p>
          <a:p>
            <a:pPr marL="0" lvl="0" indent="0" algn="l" rtl="0">
              <a:lnSpc>
                <a:spcPct val="95000"/>
              </a:lnSpc>
              <a:spcBef>
                <a:spcPts val="0"/>
              </a:spcBef>
              <a:spcAft>
                <a:spcPts val="0"/>
              </a:spcAft>
              <a:buNone/>
            </a:pPr>
            <a:r>
              <a:rPr lang="en" sz="2400">
                <a:solidFill>
                  <a:schemeClr val="dk1"/>
                </a:solidFill>
              </a:rPr>
              <a:t> </a:t>
            </a:r>
            <a:endParaRPr sz="2400" i="1">
              <a:solidFill>
                <a:schemeClr val="dk1"/>
              </a:solidFill>
            </a:endParaRPr>
          </a:p>
          <a:p>
            <a:pPr marL="457200" lvl="0" indent="0" algn="l" rtl="0">
              <a:lnSpc>
                <a:spcPct val="95000"/>
              </a:lnSpc>
              <a:spcBef>
                <a:spcPts val="0"/>
              </a:spcBef>
              <a:spcAft>
                <a:spcPts val="0"/>
              </a:spcAft>
              <a:buClr>
                <a:schemeClr val="dk1"/>
              </a:buClr>
              <a:buSzPts val="1100"/>
              <a:buFont typeface="Arial"/>
              <a:buNone/>
            </a:pPr>
            <a:endParaRPr b="1" i="1">
              <a:solidFill>
                <a:schemeClr val="accent6"/>
              </a:solidFill>
              <a:latin typeface="Barlow"/>
              <a:ea typeface="Barlow"/>
              <a:cs typeface="Barlow"/>
              <a:sym typeface="Barlow"/>
            </a:endParaRPr>
          </a:p>
          <a:p>
            <a:pPr marL="457200" lvl="0" indent="0" algn="l" rtl="0">
              <a:lnSpc>
                <a:spcPct val="95000"/>
              </a:lnSpc>
              <a:spcBef>
                <a:spcPts val="0"/>
              </a:spcBef>
              <a:spcAft>
                <a:spcPts val="0"/>
              </a:spcAft>
              <a:buClr>
                <a:schemeClr val="dk1"/>
              </a:buClr>
              <a:buSzPts val="1100"/>
              <a:buFont typeface="Arial"/>
              <a:buNone/>
            </a:pPr>
            <a:r>
              <a:rPr lang="en" b="1" i="1">
                <a:solidFill>
                  <a:schemeClr val="accent6"/>
                </a:solidFill>
                <a:latin typeface="Barlow"/>
                <a:ea typeface="Barlow"/>
                <a:cs typeface="Barlow"/>
                <a:sym typeface="Barlow"/>
              </a:rPr>
              <a:t>    	Did you know?</a:t>
            </a:r>
            <a:r>
              <a:rPr lang="en" sz="2400" i="1">
                <a:solidFill>
                  <a:schemeClr val="dk1"/>
                </a:solidFill>
              </a:rPr>
              <a:t> </a:t>
            </a:r>
            <a:endParaRPr sz="2400" i="1">
              <a:solidFill>
                <a:schemeClr val="dk1"/>
              </a:solidFill>
            </a:endParaRPr>
          </a:p>
          <a:p>
            <a:pPr marL="457200" lvl="0" indent="0" algn="l" rtl="0">
              <a:lnSpc>
                <a:spcPct val="95000"/>
              </a:lnSpc>
              <a:spcBef>
                <a:spcPts val="0"/>
              </a:spcBef>
              <a:spcAft>
                <a:spcPts val="0"/>
              </a:spcAft>
              <a:buClr>
                <a:schemeClr val="dk1"/>
              </a:buClr>
              <a:buSzPts val="1100"/>
              <a:buFont typeface="Arial"/>
              <a:buNone/>
            </a:pPr>
            <a:r>
              <a:rPr lang="en" i="1">
                <a:solidFill>
                  <a:schemeClr val="dk1"/>
                </a:solidFill>
              </a:rPr>
              <a:t>    	The cones work like megaphones and make the sound louder.</a:t>
            </a:r>
            <a:endParaRPr/>
          </a:p>
        </p:txBody>
      </p:sp>
      <p:pic>
        <p:nvPicPr>
          <p:cNvPr id="191" name="Google Shape;191;p29"/>
          <p:cNvPicPr preferRelativeResize="0"/>
          <p:nvPr/>
        </p:nvPicPr>
        <p:blipFill>
          <a:blip r:embed="rId3">
            <a:alphaModFix/>
          </a:blip>
          <a:stretch>
            <a:fillRect/>
          </a:stretch>
        </p:blipFill>
        <p:spPr>
          <a:xfrm>
            <a:off x="606750" y="2869325"/>
            <a:ext cx="804450" cy="9508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0"/>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Scavenger Hunt</a:t>
            </a:r>
            <a:endParaRPr sz="3020"/>
          </a:p>
        </p:txBody>
      </p:sp>
      <p:sp>
        <p:nvSpPr>
          <p:cNvPr id="197" name="Google Shape;197;p30"/>
          <p:cNvSpPr txBox="1">
            <a:spLocks noGrp="1"/>
          </p:cNvSpPr>
          <p:nvPr>
            <p:ph type="body" idx="1"/>
          </p:nvPr>
        </p:nvSpPr>
        <p:spPr>
          <a:xfrm>
            <a:off x="606750" y="1141800"/>
            <a:ext cx="7930500" cy="225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a:solidFill>
                  <a:schemeClr val="dk1"/>
                </a:solidFill>
              </a:rPr>
              <a:t>Find the guitar that is made of wood and has an extra arm with additional strings and a second sound hole. </a:t>
            </a:r>
            <a:endParaRPr sz="2300">
              <a:solidFill>
                <a:schemeClr val="dk1"/>
              </a:solidFill>
            </a:endParaRPr>
          </a:p>
          <a:p>
            <a:pPr marL="0" lvl="0" indent="0" algn="l" rtl="0">
              <a:spcBef>
                <a:spcPts val="0"/>
              </a:spcBef>
              <a:spcAft>
                <a:spcPts val="0"/>
              </a:spcAft>
              <a:buNone/>
            </a:pPr>
            <a:br>
              <a:rPr lang="en" sz="2300">
                <a:solidFill>
                  <a:schemeClr val="dk1"/>
                </a:solidFill>
              </a:rPr>
            </a:br>
            <a:br>
              <a:rPr lang="en" sz="2300">
                <a:solidFill>
                  <a:schemeClr val="dk1"/>
                </a:solidFill>
              </a:rPr>
            </a:br>
            <a:r>
              <a:rPr lang="en" sz="2300">
                <a:solidFill>
                  <a:schemeClr val="dk1"/>
                </a:solidFill>
              </a:rPr>
              <a:t>		</a:t>
            </a:r>
            <a:r>
              <a:rPr lang="en" b="1" i="1">
                <a:solidFill>
                  <a:schemeClr val="accent6"/>
                </a:solidFill>
                <a:latin typeface="Barlow"/>
                <a:ea typeface="Barlow"/>
                <a:cs typeface="Barlow"/>
                <a:sym typeface="Barlow"/>
              </a:rPr>
              <a:t>Did you know?</a:t>
            </a:r>
            <a:r>
              <a:rPr lang="en" i="1">
                <a:solidFill>
                  <a:schemeClr val="accent3"/>
                </a:solidFill>
              </a:rPr>
              <a:t> </a:t>
            </a:r>
            <a:r>
              <a:rPr lang="en" sz="2300" i="1">
                <a:solidFill>
                  <a:schemeClr val="dk1"/>
                </a:solidFill>
              </a:rPr>
              <a:t>  </a:t>
            </a:r>
            <a:endParaRPr sz="2300" i="1">
              <a:solidFill>
                <a:schemeClr val="dk1"/>
              </a:solidFill>
            </a:endParaRPr>
          </a:p>
          <a:p>
            <a:pPr marL="914400" lvl="0" indent="0" algn="l" rtl="0">
              <a:spcBef>
                <a:spcPts val="0"/>
              </a:spcBef>
              <a:spcAft>
                <a:spcPts val="0"/>
              </a:spcAft>
              <a:buNone/>
            </a:pPr>
            <a:r>
              <a:rPr lang="en" i="1">
                <a:solidFill>
                  <a:schemeClr val="dk1"/>
                </a:solidFill>
              </a:rPr>
              <a:t>This guitar is called a “harp guitar” and the extra strings are called “floating strings.” This extra arm helps to create more sound.</a:t>
            </a:r>
            <a:endParaRPr/>
          </a:p>
        </p:txBody>
      </p:sp>
      <p:pic>
        <p:nvPicPr>
          <p:cNvPr id="198" name="Google Shape;198;p30"/>
          <p:cNvPicPr preferRelativeResize="0"/>
          <p:nvPr/>
        </p:nvPicPr>
        <p:blipFill>
          <a:blip r:embed="rId3">
            <a:alphaModFix/>
          </a:blip>
          <a:stretch>
            <a:fillRect/>
          </a:stretch>
        </p:blipFill>
        <p:spPr>
          <a:xfrm>
            <a:off x="606750" y="2825900"/>
            <a:ext cx="804450" cy="9508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1"/>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Scavenger Hunt</a:t>
            </a:r>
            <a:endParaRPr sz="3020"/>
          </a:p>
        </p:txBody>
      </p:sp>
      <p:sp>
        <p:nvSpPr>
          <p:cNvPr id="204" name="Google Shape;204;p31"/>
          <p:cNvSpPr txBox="1">
            <a:spLocks noGrp="1"/>
          </p:cNvSpPr>
          <p:nvPr>
            <p:ph type="body" idx="1"/>
          </p:nvPr>
        </p:nvSpPr>
        <p:spPr>
          <a:xfrm>
            <a:off x="606750" y="1413650"/>
            <a:ext cx="7930500" cy="166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1"/>
                </a:solidFill>
              </a:rPr>
              <a:t>Find the guitar that is made of graphite fiber.</a:t>
            </a:r>
            <a:endParaRPr sz="2500">
              <a:solidFill>
                <a:schemeClr val="dk1"/>
              </a:solidFill>
            </a:endParaRPr>
          </a:p>
          <a:p>
            <a:pPr marL="0" lvl="0" indent="0" algn="l" rtl="0">
              <a:spcBef>
                <a:spcPts val="0"/>
              </a:spcBef>
              <a:spcAft>
                <a:spcPts val="0"/>
              </a:spcAft>
              <a:buNone/>
            </a:pPr>
            <a:endParaRPr sz="2500">
              <a:solidFill>
                <a:schemeClr val="dk1"/>
              </a:solidFill>
            </a:endParaRPr>
          </a:p>
          <a:p>
            <a:pPr marL="0" lvl="0" indent="457200" algn="l" rtl="0">
              <a:spcBef>
                <a:spcPts val="0"/>
              </a:spcBef>
              <a:spcAft>
                <a:spcPts val="0"/>
              </a:spcAft>
              <a:buClr>
                <a:schemeClr val="dk1"/>
              </a:buClr>
              <a:buSzPts val="1100"/>
              <a:buFont typeface="Arial"/>
              <a:buNone/>
            </a:pPr>
            <a:endParaRPr b="1" i="1">
              <a:solidFill>
                <a:schemeClr val="accent6"/>
              </a:solidFill>
              <a:latin typeface="Barlow"/>
              <a:ea typeface="Barlow"/>
              <a:cs typeface="Barlow"/>
              <a:sym typeface="Barlow"/>
            </a:endParaRPr>
          </a:p>
          <a:p>
            <a:pPr marL="457200" lvl="0" indent="457200" algn="l" rtl="0">
              <a:spcBef>
                <a:spcPts val="0"/>
              </a:spcBef>
              <a:spcAft>
                <a:spcPts val="0"/>
              </a:spcAft>
              <a:buClr>
                <a:schemeClr val="dk1"/>
              </a:buClr>
              <a:buSzPts val="1100"/>
              <a:buFont typeface="Arial"/>
              <a:buNone/>
            </a:pPr>
            <a:r>
              <a:rPr lang="en" b="1" i="1">
                <a:solidFill>
                  <a:schemeClr val="accent6"/>
                </a:solidFill>
                <a:latin typeface="Barlow"/>
                <a:ea typeface="Barlow"/>
                <a:cs typeface="Barlow"/>
                <a:sym typeface="Barlow"/>
              </a:rPr>
              <a:t>Did you know?</a:t>
            </a:r>
            <a:r>
              <a:rPr lang="en" i="1">
                <a:solidFill>
                  <a:schemeClr val="accent4"/>
                </a:solidFill>
              </a:rPr>
              <a:t>  </a:t>
            </a:r>
            <a:endParaRPr i="1">
              <a:solidFill>
                <a:schemeClr val="accent4"/>
              </a:solidFill>
            </a:endParaRPr>
          </a:p>
          <a:p>
            <a:pPr marL="914400" lvl="0" indent="0" algn="l" rtl="0">
              <a:spcBef>
                <a:spcPts val="0"/>
              </a:spcBef>
              <a:spcAft>
                <a:spcPts val="0"/>
              </a:spcAft>
              <a:buClr>
                <a:schemeClr val="dk1"/>
              </a:buClr>
              <a:buSzPts val="1100"/>
              <a:buFont typeface="Arial"/>
              <a:buNone/>
            </a:pPr>
            <a:r>
              <a:rPr lang="en" i="1">
                <a:solidFill>
                  <a:schemeClr val="dk1"/>
                </a:solidFill>
              </a:rPr>
              <a:t>Graphite fiber is a very strong but lightweight material and can give the guitar a bright and clear sound. </a:t>
            </a:r>
            <a:endParaRPr/>
          </a:p>
        </p:txBody>
      </p:sp>
      <p:pic>
        <p:nvPicPr>
          <p:cNvPr id="205" name="Google Shape;205;p31"/>
          <p:cNvPicPr preferRelativeResize="0"/>
          <p:nvPr/>
        </p:nvPicPr>
        <p:blipFill>
          <a:blip r:embed="rId3">
            <a:alphaModFix/>
          </a:blip>
          <a:stretch>
            <a:fillRect/>
          </a:stretch>
        </p:blipFill>
        <p:spPr>
          <a:xfrm>
            <a:off x="606750" y="2749950"/>
            <a:ext cx="804450" cy="9508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2"/>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Scavenger Hunt</a:t>
            </a:r>
            <a:endParaRPr sz="3020"/>
          </a:p>
        </p:txBody>
      </p:sp>
      <p:sp>
        <p:nvSpPr>
          <p:cNvPr id="211" name="Google Shape;211;p32"/>
          <p:cNvSpPr txBox="1">
            <a:spLocks noGrp="1"/>
          </p:cNvSpPr>
          <p:nvPr>
            <p:ph type="body" idx="1"/>
          </p:nvPr>
        </p:nvSpPr>
        <p:spPr>
          <a:xfrm>
            <a:off x="606750" y="1185300"/>
            <a:ext cx="7930500" cy="190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1"/>
                </a:solidFill>
              </a:rPr>
              <a:t>Find the guitar that has sound holes shaped like “f’s” similar to the violin or cello.</a:t>
            </a:r>
            <a:br>
              <a:rPr lang="en" sz="2500">
                <a:solidFill>
                  <a:schemeClr val="dk1"/>
                </a:solidFill>
              </a:rPr>
            </a:br>
            <a:r>
              <a:rPr lang="en" sz="2500">
                <a:solidFill>
                  <a:schemeClr val="dk1"/>
                </a:solidFill>
              </a:rPr>
              <a:t>	</a:t>
            </a:r>
            <a:endParaRPr sz="2500">
              <a:solidFill>
                <a:schemeClr val="dk1"/>
              </a:solidFill>
            </a:endParaRPr>
          </a:p>
          <a:p>
            <a:pPr marL="457200" lvl="0" indent="457200" algn="l" rtl="0">
              <a:spcBef>
                <a:spcPts val="0"/>
              </a:spcBef>
              <a:spcAft>
                <a:spcPts val="0"/>
              </a:spcAft>
              <a:buNone/>
            </a:pPr>
            <a:r>
              <a:rPr lang="en" b="1" i="1">
                <a:solidFill>
                  <a:schemeClr val="accent6"/>
                </a:solidFill>
                <a:latin typeface="Barlow"/>
                <a:ea typeface="Barlow"/>
                <a:cs typeface="Barlow"/>
                <a:sym typeface="Barlow"/>
              </a:rPr>
              <a:t>Did you know?</a:t>
            </a:r>
            <a:r>
              <a:rPr lang="en" sz="2500" i="1">
                <a:solidFill>
                  <a:schemeClr val="dk1"/>
                </a:solidFill>
              </a:rPr>
              <a:t>  </a:t>
            </a:r>
            <a:endParaRPr sz="2500" i="1">
              <a:solidFill>
                <a:schemeClr val="dk1"/>
              </a:solidFill>
            </a:endParaRPr>
          </a:p>
          <a:p>
            <a:pPr marL="914400" lvl="0" indent="0" algn="l" rtl="0">
              <a:spcBef>
                <a:spcPts val="0"/>
              </a:spcBef>
              <a:spcAft>
                <a:spcPts val="0"/>
              </a:spcAft>
              <a:buNone/>
            </a:pPr>
            <a:r>
              <a:rPr lang="en" i="1">
                <a:solidFill>
                  <a:schemeClr val="dk1"/>
                </a:solidFill>
              </a:rPr>
              <a:t>These types of sound holes are called “F-holes.” The guitar has a carved arched top which makes it louder.</a:t>
            </a:r>
            <a:endParaRPr/>
          </a:p>
        </p:txBody>
      </p:sp>
      <p:pic>
        <p:nvPicPr>
          <p:cNvPr id="212" name="Google Shape;212;p32"/>
          <p:cNvPicPr preferRelativeResize="0"/>
          <p:nvPr/>
        </p:nvPicPr>
        <p:blipFill>
          <a:blip r:embed="rId3">
            <a:alphaModFix/>
          </a:blip>
          <a:stretch>
            <a:fillRect/>
          </a:stretch>
        </p:blipFill>
        <p:spPr>
          <a:xfrm>
            <a:off x="606750" y="2728250"/>
            <a:ext cx="804450" cy="9508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3"/>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Scavenger Hunt</a:t>
            </a:r>
            <a:endParaRPr sz="3020"/>
          </a:p>
        </p:txBody>
      </p:sp>
      <p:sp>
        <p:nvSpPr>
          <p:cNvPr id="218" name="Google Shape;218;p33"/>
          <p:cNvSpPr txBox="1">
            <a:spLocks noGrp="1"/>
          </p:cNvSpPr>
          <p:nvPr>
            <p:ph type="body" idx="1"/>
          </p:nvPr>
        </p:nvSpPr>
        <p:spPr>
          <a:xfrm>
            <a:off x="606750" y="1294025"/>
            <a:ext cx="7930500" cy="178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500">
                <a:solidFill>
                  <a:schemeClr val="dk1"/>
                </a:solidFill>
              </a:rPr>
              <a:t>Find the guitar that has a round back.</a:t>
            </a:r>
            <a:br>
              <a:rPr lang="en" sz="2500">
                <a:solidFill>
                  <a:schemeClr val="dk1"/>
                </a:solidFill>
              </a:rPr>
            </a:br>
            <a:r>
              <a:rPr lang="en" sz="2500">
                <a:solidFill>
                  <a:schemeClr val="dk1"/>
                </a:solidFill>
              </a:rPr>
              <a:t>	</a:t>
            </a:r>
            <a:endParaRPr sz="2500">
              <a:solidFill>
                <a:schemeClr val="dk1"/>
              </a:solidFill>
            </a:endParaRPr>
          </a:p>
          <a:p>
            <a:pPr marL="0" lvl="0" indent="457200" algn="l" rtl="0">
              <a:spcBef>
                <a:spcPts val="0"/>
              </a:spcBef>
              <a:spcAft>
                <a:spcPts val="0"/>
              </a:spcAft>
              <a:buClr>
                <a:schemeClr val="dk1"/>
              </a:buClr>
              <a:buSzPts val="1100"/>
              <a:buFont typeface="Arial"/>
              <a:buNone/>
            </a:pPr>
            <a:endParaRPr b="1" i="1">
              <a:solidFill>
                <a:schemeClr val="accent6"/>
              </a:solidFill>
              <a:latin typeface="Barlow"/>
              <a:ea typeface="Barlow"/>
              <a:cs typeface="Barlow"/>
              <a:sym typeface="Barlow"/>
            </a:endParaRPr>
          </a:p>
          <a:p>
            <a:pPr marL="457200" lvl="0" indent="457200" algn="l" rtl="0">
              <a:spcBef>
                <a:spcPts val="0"/>
              </a:spcBef>
              <a:spcAft>
                <a:spcPts val="0"/>
              </a:spcAft>
              <a:buClr>
                <a:schemeClr val="dk1"/>
              </a:buClr>
              <a:buSzPts val="1100"/>
              <a:buFont typeface="Arial"/>
              <a:buNone/>
            </a:pPr>
            <a:r>
              <a:rPr lang="en" b="1" i="1">
                <a:solidFill>
                  <a:schemeClr val="accent6"/>
                </a:solidFill>
                <a:latin typeface="Barlow"/>
                <a:ea typeface="Barlow"/>
                <a:cs typeface="Barlow"/>
                <a:sym typeface="Barlow"/>
              </a:rPr>
              <a:t>Did you know?</a:t>
            </a:r>
            <a:r>
              <a:rPr lang="en" sz="2500" i="1">
                <a:solidFill>
                  <a:schemeClr val="dk1"/>
                </a:solidFill>
              </a:rPr>
              <a:t> </a:t>
            </a:r>
            <a:endParaRPr sz="2500" i="1">
              <a:solidFill>
                <a:schemeClr val="dk1"/>
              </a:solidFill>
            </a:endParaRPr>
          </a:p>
          <a:p>
            <a:pPr marL="914400" lvl="0" indent="0" algn="l" rtl="0">
              <a:spcBef>
                <a:spcPts val="0"/>
              </a:spcBef>
              <a:spcAft>
                <a:spcPts val="0"/>
              </a:spcAft>
              <a:buClr>
                <a:schemeClr val="dk1"/>
              </a:buClr>
              <a:buSzPts val="1100"/>
              <a:buFont typeface="Arial"/>
              <a:buNone/>
            </a:pPr>
            <a:r>
              <a:rPr lang="en" i="1">
                <a:solidFill>
                  <a:schemeClr val="dk1"/>
                </a:solidFill>
              </a:rPr>
              <a:t>This back is made from Lyrachord, similar to materials used in helicopter rotors which makes this guitar sound louder.</a:t>
            </a:r>
            <a:endParaRPr/>
          </a:p>
        </p:txBody>
      </p:sp>
      <p:pic>
        <p:nvPicPr>
          <p:cNvPr id="219" name="Google Shape;219;p33"/>
          <p:cNvPicPr preferRelativeResize="0"/>
          <p:nvPr/>
        </p:nvPicPr>
        <p:blipFill>
          <a:blip r:embed="rId3">
            <a:alphaModFix/>
          </a:blip>
          <a:stretch>
            <a:fillRect/>
          </a:stretch>
        </p:blipFill>
        <p:spPr>
          <a:xfrm>
            <a:off x="606750" y="2739100"/>
            <a:ext cx="804450" cy="9508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4"/>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Closing Questions</a:t>
            </a:r>
            <a:endParaRPr sz="3020"/>
          </a:p>
        </p:txBody>
      </p:sp>
      <p:sp>
        <p:nvSpPr>
          <p:cNvPr id="225" name="Google Shape;225;p34"/>
          <p:cNvSpPr txBox="1">
            <a:spLocks noGrp="1"/>
          </p:cNvSpPr>
          <p:nvPr>
            <p:ph type="body" idx="1"/>
          </p:nvPr>
        </p:nvSpPr>
        <p:spPr>
          <a:xfrm>
            <a:off x="285525" y="1250525"/>
            <a:ext cx="8500800" cy="2915700"/>
          </a:xfrm>
          <a:prstGeom prst="rect">
            <a:avLst/>
          </a:prstGeom>
        </p:spPr>
        <p:txBody>
          <a:bodyPr spcFirstLastPara="1" wrap="square" lIns="91425" tIns="91425" rIns="91425" bIns="91425" anchor="t" anchorCtr="0">
            <a:noAutofit/>
          </a:bodyPr>
          <a:lstStyle/>
          <a:p>
            <a:pPr marL="457200" lvl="0" indent="-358479" algn="l" rtl="0">
              <a:lnSpc>
                <a:spcPct val="95000"/>
              </a:lnSpc>
              <a:spcBef>
                <a:spcPts val="0"/>
              </a:spcBef>
              <a:spcAft>
                <a:spcPts val="0"/>
              </a:spcAft>
              <a:buSzPts val="2045"/>
              <a:buAutoNum type="arabicPeriod"/>
            </a:pPr>
            <a:r>
              <a:rPr lang="en" sz="2045"/>
              <a:t>Look at the drawing you made at the beginning of the class. What do you notice? Is anything missing?</a:t>
            </a:r>
            <a:endParaRPr sz="2045"/>
          </a:p>
          <a:p>
            <a:pPr marL="457200" lvl="0" indent="0" algn="l" rtl="0">
              <a:lnSpc>
                <a:spcPct val="95000"/>
              </a:lnSpc>
              <a:spcBef>
                <a:spcPts val="1200"/>
              </a:spcBef>
              <a:spcAft>
                <a:spcPts val="0"/>
              </a:spcAft>
              <a:buSzPts val="770"/>
              <a:buNone/>
            </a:pPr>
            <a:endParaRPr sz="2045"/>
          </a:p>
          <a:p>
            <a:pPr marL="457200" lvl="0" indent="-358479" algn="l" rtl="0">
              <a:lnSpc>
                <a:spcPct val="95000"/>
              </a:lnSpc>
              <a:spcBef>
                <a:spcPts val="1200"/>
              </a:spcBef>
              <a:spcAft>
                <a:spcPts val="0"/>
              </a:spcAft>
              <a:buSzPts val="2045"/>
              <a:buAutoNum type="arabicPeriod"/>
            </a:pPr>
            <a:r>
              <a:rPr lang="en" sz="2045"/>
              <a:t>Which guitar that you’ve learned about today do you think is the most interesting? Why?</a:t>
            </a:r>
            <a:endParaRPr sz="2045"/>
          </a:p>
          <a:p>
            <a:pPr marL="0" lvl="0" indent="0" algn="l" rtl="0">
              <a:lnSpc>
                <a:spcPct val="95000"/>
              </a:lnSpc>
              <a:spcBef>
                <a:spcPts val="1200"/>
              </a:spcBef>
              <a:spcAft>
                <a:spcPts val="0"/>
              </a:spcAft>
              <a:buSzPts val="770"/>
              <a:buNone/>
            </a:pPr>
            <a:endParaRPr sz="2045"/>
          </a:p>
          <a:p>
            <a:pPr marL="457200" lvl="0" indent="-358479" algn="l" rtl="0">
              <a:lnSpc>
                <a:spcPct val="95000"/>
              </a:lnSpc>
              <a:spcBef>
                <a:spcPts val="1200"/>
              </a:spcBef>
              <a:spcAft>
                <a:spcPts val="0"/>
              </a:spcAft>
              <a:buSzPts val="2045"/>
              <a:buAutoNum type="arabicPeriod"/>
            </a:pPr>
            <a:r>
              <a:rPr lang="en" sz="2045"/>
              <a:t>If you are inspired to create a new guitar, what materials will you use?</a:t>
            </a:r>
            <a:endParaRPr sz="2045"/>
          </a:p>
          <a:p>
            <a:pPr marL="457200" lvl="0" indent="0" algn="l" rtl="0">
              <a:lnSpc>
                <a:spcPct val="95000"/>
              </a:lnSpc>
              <a:spcBef>
                <a:spcPts val="1200"/>
              </a:spcBef>
              <a:spcAft>
                <a:spcPts val="1200"/>
              </a:spcAft>
              <a:buSzPts val="770"/>
              <a:buNone/>
            </a:pPr>
            <a:endParaRPr sz="1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5"/>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Consider a Career in Music!</a:t>
            </a:r>
            <a:endParaRPr sz="3020"/>
          </a:p>
        </p:txBody>
      </p:sp>
      <p:sp>
        <p:nvSpPr>
          <p:cNvPr id="231" name="Google Shape;231;p35"/>
          <p:cNvSpPr txBox="1">
            <a:spLocks noGrp="1"/>
          </p:cNvSpPr>
          <p:nvPr>
            <p:ph type="body" idx="1"/>
          </p:nvPr>
        </p:nvSpPr>
        <p:spPr>
          <a:xfrm>
            <a:off x="524775" y="1152475"/>
            <a:ext cx="7930500" cy="304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careers are related to the lesson we just completed?</a:t>
            </a:r>
            <a:endParaRPr/>
          </a:p>
          <a:p>
            <a:pPr marL="457200" lvl="0" indent="-330200" algn="l" rtl="0">
              <a:spcBef>
                <a:spcPts val="1200"/>
              </a:spcBef>
              <a:spcAft>
                <a:spcPts val="0"/>
              </a:spcAft>
              <a:buSzPts val="1600"/>
              <a:buChar char="●"/>
            </a:pPr>
            <a:r>
              <a:rPr lang="en" sz="1600"/>
              <a:t>Luthier  </a:t>
            </a:r>
            <a:endParaRPr sz="1600"/>
          </a:p>
          <a:p>
            <a:pPr marL="457200" lvl="0" indent="-330200" algn="l" rtl="0">
              <a:spcBef>
                <a:spcPts val="0"/>
              </a:spcBef>
              <a:spcAft>
                <a:spcPts val="0"/>
              </a:spcAft>
              <a:buSzPts val="1600"/>
              <a:buChar char="●"/>
            </a:pPr>
            <a:r>
              <a:rPr lang="en" sz="1600"/>
              <a:t>Instrument Manufacturer  </a:t>
            </a:r>
            <a:endParaRPr sz="1600"/>
          </a:p>
          <a:p>
            <a:pPr marL="457200" lvl="0" indent="-330200" algn="l" rtl="0">
              <a:spcBef>
                <a:spcPts val="0"/>
              </a:spcBef>
              <a:spcAft>
                <a:spcPts val="0"/>
              </a:spcAft>
              <a:buSzPts val="1600"/>
              <a:buChar char="●"/>
            </a:pPr>
            <a:r>
              <a:rPr lang="en" sz="1600"/>
              <a:t>Singer/Songwriter  </a:t>
            </a:r>
            <a:endParaRPr sz="1600"/>
          </a:p>
          <a:p>
            <a:pPr marL="457200" lvl="0" indent="-330200" algn="l" rtl="0">
              <a:spcBef>
                <a:spcPts val="0"/>
              </a:spcBef>
              <a:spcAft>
                <a:spcPts val="0"/>
              </a:spcAft>
              <a:buSzPts val="1600"/>
              <a:buChar char="●"/>
            </a:pPr>
            <a:r>
              <a:rPr lang="en" sz="1600"/>
              <a:t>Guitar Repair Tech </a:t>
            </a:r>
            <a:endParaRPr sz="1600"/>
          </a:p>
          <a:p>
            <a:pPr marL="457200" lvl="0" indent="-330200" algn="l" rtl="0">
              <a:spcBef>
                <a:spcPts val="0"/>
              </a:spcBef>
              <a:spcAft>
                <a:spcPts val="0"/>
              </a:spcAft>
              <a:buSzPts val="1600"/>
              <a:buChar char="●"/>
            </a:pPr>
            <a:r>
              <a:rPr lang="en" sz="1600"/>
              <a:t>Guitar Store Owner/Retailer </a:t>
            </a:r>
            <a:endParaRPr sz="1600"/>
          </a:p>
          <a:p>
            <a:pPr marL="457200" lvl="0" indent="-330200" algn="l" rtl="0">
              <a:spcBef>
                <a:spcPts val="0"/>
              </a:spcBef>
              <a:spcAft>
                <a:spcPts val="0"/>
              </a:spcAft>
              <a:buSzPts val="1600"/>
              <a:buChar char="●"/>
            </a:pPr>
            <a:r>
              <a:rPr lang="en" sz="1600"/>
              <a:t>Acoustic Engineer </a:t>
            </a:r>
            <a:endParaRPr sz="1600"/>
          </a:p>
          <a:p>
            <a:pPr marL="457200" lvl="0" indent="-330200" algn="l" rtl="0">
              <a:spcBef>
                <a:spcPts val="0"/>
              </a:spcBef>
              <a:spcAft>
                <a:spcPts val="0"/>
              </a:spcAft>
              <a:buSzPts val="1600"/>
              <a:buChar char="●"/>
            </a:pPr>
            <a:r>
              <a:rPr lang="en" sz="1600"/>
              <a:t>Lutherie School Owner or Manager </a:t>
            </a:r>
            <a:endParaRPr sz="1600">
              <a:solidFill>
                <a:schemeClr val="dk1"/>
              </a:solidFill>
              <a:highlight>
                <a:srgbClr val="FFFFFF"/>
              </a:highlight>
              <a:latin typeface="Calibri"/>
              <a:ea typeface="Calibri"/>
              <a:cs typeface="Calibri"/>
              <a:sym typeface="Calibri"/>
            </a:endParaRPr>
          </a:p>
          <a:p>
            <a:pPr marL="0" lvl="0" indent="0" algn="l" rtl="0">
              <a:spcBef>
                <a:spcPts val="1200"/>
              </a:spcBef>
              <a:spcAft>
                <a:spcPts val="120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36"/>
          <p:cNvPicPr preferRelativeResize="0"/>
          <p:nvPr/>
        </p:nvPicPr>
        <p:blipFill>
          <a:blip r:embed="rId3">
            <a:alphaModFix/>
          </a:blip>
          <a:stretch>
            <a:fillRect/>
          </a:stretch>
        </p:blipFill>
        <p:spPr>
          <a:xfrm>
            <a:off x="-118525" y="0"/>
            <a:ext cx="9262526" cy="5210174"/>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952</Words>
  <Application>Microsoft Macintosh PowerPoint</Application>
  <PresentationFormat>On-screen Show (16:9)</PresentationFormat>
  <Paragraphs>98</Paragraphs>
  <Slides>22</Slides>
  <Notes>22</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Calibri</vt:lpstr>
      <vt:lpstr>Roboto</vt:lpstr>
      <vt:lpstr>Arial</vt:lpstr>
      <vt:lpstr>Barlow Medium</vt:lpstr>
      <vt:lpstr>Barlow</vt:lpstr>
      <vt:lpstr>Simple Light</vt:lpstr>
      <vt:lpstr>PowerPoint Presentation</vt:lpstr>
      <vt:lpstr>Guitars: Can You Hear Me Now?</vt:lpstr>
      <vt:lpstr>Lesson Objectives </vt:lpstr>
      <vt:lpstr>Draw a guitar from memory!</vt:lpstr>
      <vt:lpstr>All About the Guitar!</vt:lpstr>
      <vt:lpstr>What is a “luthier?”</vt:lpstr>
      <vt:lpstr>How is a guitar made? </vt:lpstr>
      <vt:lpstr>PowerPoint Presentation</vt:lpstr>
      <vt:lpstr>How is a guitar made? </vt:lpstr>
      <vt:lpstr>PowerPoint Presentation</vt:lpstr>
      <vt:lpstr>What are the parts  of the guitar?</vt:lpstr>
      <vt:lpstr>Luthiers and Musicians! What a team!</vt:lpstr>
      <vt:lpstr>Meet the Parlor Guitar!</vt:lpstr>
      <vt:lpstr>Let’s go on a scavenger hunt!</vt:lpstr>
      <vt:lpstr>Scavenger Hunt</vt:lpstr>
      <vt:lpstr>Scavenger Hunt</vt:lpstr>
      <vt:lpstr>Scavenger Hunt</vt:lpstr>
      <vt:lpstr>Scavenger Hunt</vt:lpstr>
      <vt:lpstr>Scavenger Hunt</vt:lpstr>
      <vt:lpstr>Closing Questions</vt:lpstr>
      <vt:lpstr>Consider a Career in Music!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B.J. Morgan</cp:lastModifiedBy>
  <cp:revision>2</cp:revision>
  <dcterms:modified xsi:type="dcterms:W3CDTF">2024-12-03T20:46:08Z</dcterms:modified>
</cp:coreProperties>
</file>